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77" r:id="rId6"/>
    <p:sldId id="260" r:id="rId7"/>
    <p:sldId id="261" r:id="rId8"/>
    <p:sldId id="262" r:id="rId9"/>
    <p:sldId id="263" r:id="rId10"/>
    <p:sldId id="270" r:id="rId11"/>
    <p:sldId id="264" r:id="rId12"/>
    <p:sldId id="265" r:id="rId13"/>
    <p:sldId id="266" r:id="rId14"/>
    <p:sldId id="278" r:id="rId15"/>
    <p:sldId id="267" r:id="rId16"/>
    <p:sldId id="268" r:id="rId17"/>
    <p:sldId id="269" r:id="rId18"/>
    <p:sldId id="275" r:id="rId19"/>
    <p:sldId id="272" r:id="rId20"/>
    <p:sldId id="273" r:id="rId21"/>
    <p:sldId id="274" r:id="rId22"/>
  </p:sldIdLst>
  <p:sldSz cx="9753600" cy="7467600"/>
  <p:notesSz cx="6858000" cy="9144000"/>
  <p:embeddedFontLst>
    <p:embeddedFont>
      <p:font typeface="KG colour me purple" panose="020B0604020202020204" charset="0"/>
      <p:regular r:id="rId24"/>
    </p:embeddedFont>
    <p:embeddedFont>
      <p:font typeface="KG Broken Vessels Sketch" panose="020B0604020202020204" charset="0"/>
      <p:regular r:id="rId25"/>
    </p:embeddedFont>
    <p:embeddedFont>
      <p:font typeface="KG Batty Girl" panose="020B0604020202020204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32A24"/>
    <a:srgbClr val="1544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063" autoAdjust="0"/>
  </p:normalViewPr>
  <p:slideViewPr>
    <p:cSldViewPr snapToGrid="0">
      <p:cViewPr varScale="1">
        <p:scale>
          <a:sx n="43" d="100"/>
          <a:sy n="43" d="100"/>
        </p:scale>
        <p:origin x="11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B5431-4A6C-4172-A887-B2F501262FED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43000"/>
            <a:ext cx="40322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97E90-0BB1-42CB-9C8E-5A6196870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41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Film,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Finance: What is Balance of Trade?: https://www.youtube.com/watch?v=YIHkUujsUpA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97E90-0BB1-42CB-9C8E-5A61968700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81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97E90-0BB1-42CB-9C8E-5A61968700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64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97E90-0BB1-42CB-9C8E-5A61968700A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95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97E90-0BB1-42CB-9C8E-5A61968700A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18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97E90-0BB1-42CB-9C8E-5A61968700A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88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97E90-0BB1-42CB-9C8E-5A61968700A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815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97E90-0BB1-42CB-9C8E-5A61968700A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99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97E90-0BB1-42CB-9C8E-5A61968700A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713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97E90-0BB1-42CB-9C8E-5A61968700A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87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an image of the Cumulative Current Account Balance. It takes into consideration balance of trade and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 cash transfers. Ask student which color represents a surplus. The answer is shades of green.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in Creative Commons (1980-2008): https://commons.wikimedia.org/wiki/File:Cumulative_Current_Account_Balance.png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97E90-0BB1-42CB-9C8E-5A61968700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71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97E90-0BB1-42CB-9C8E-5A61968700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1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97E90-0BB1-42CB-9C8E-5A61968700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20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97E90-0BB1-42CB-9C8E-5A61968700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05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97E90-0BB1-42CB-9C8E-5A61968700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59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97E90-0BB1-42CB-9C8E-5A61968700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04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97E90-0BB1-42CB-9C8E-5A61968700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74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97E90-0BB1-42CB-9C8E-5A61968700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91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520" y="1222129"/>
            <a:ext cx="8290560" cy="2599831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922219"/>
            <a:ext cx="7315200" cy="1802941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6392-0E7D-48AE-9E94-847989647056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E60E0-679B-4E6B-AAA3-475D8EDCA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2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6392-0E7D-48AE-9E94-847989647056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E60E0-679B-4E6B-AAA3-475D8EDCA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4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9921" y="397580"/>
            <a:ext cx="2103120" cy="632844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1" y="397580"/>
            <a:ext cx="6187440" cy="632844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6392-0E7D-48AE-9E94-847989647056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E60E0-679B-4E6B-AAA3-475D8EDCA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0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6392-0E7D-48AE-9E94-847989647056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E60E0-679B-4E6B-AAA3-475D8EDCA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481" y="1861716"/>
            <a:ext cx="8412480" cy="3106314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481" y="4997417"/>
            <a:ext cx="8412480" cy="1633537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/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6392-0E7D-48AE-9E94-847989647056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E60E0-679B-4E6B-AAA3-475D8EDCA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560" y="1987903"/>
            <a:ext cx="4145280" cy="47381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7760" y="1987903"/>
            <a:ext cx="4145280" cy="47381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6392-0E7D-48AE-9E94-847989647056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E60E0-679B-4E6B-AAA3-475D8EDCA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0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30" y="397582"/>
            <a:ext cx="8412480" cy="14433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1832" y="1830600"/>
            <a:ext cx="4126229" cy="89714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1832" y="2727748"/>
            <a:ext cx="4126229" cy="4012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7761" y="1830600"/>
            <a:ext cx="4146550" cy="89714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7761" y="2727748"/>
            <a:ext cx="4146550" cy="4012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6392-0E7D-48AE-9E94-847989647056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E60E0-679B-4E6B-AAA3-475D8EDCA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4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6392-0E7D-48AE-9E94-847989647056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E60E0-679B-4E6B-AAA3-475D8EDCA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6392-0E7D-48AE-9E94-847989647056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E60E0-679B-4E6B-AAA3-475D8EDCA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30" y="497840"/>
            <a:ext cx="3145790" cy="17424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6550" y="1075198"/>
            <a:ext cx="4937760" cy="5306836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830" y="2240280"/>
            <a:ext cx="3145790" cy="4150396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6392-0E7D-48AE-9E94-847989647056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E60E0-679B-4E6B-AAA3-475D8EDCA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5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30" y="497840"/>
            <a:ext cx="3145790" cy="17424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6550" y="1075198"/>
            <a:ext cx="4937760" cy="5306836"/>
          </a:xfrm>
        </p:spPr>
        <p:txBody>
          <a:bodyPr anchor="t"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830" y="2240280"/>
            <a:ext cx="3145790" cy="4150396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6392-0E7D-48AE-9E94-847989647056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E60E0-679B-4E6B-AAA3-475D8EDCA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3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0560" y="397582"/>
            <a:ext cx="8412480" cy="1443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560" y="1987903"/>
            <a:ext cx="8412480" cy="4738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0560" y="6921360"/>
            <a:ext cx="2194560" cy="397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D6392-0E7D-48AE-9E94-847989647056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30880" y="6921360"/>
            <a:ext cx="3291840" cy="397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8480" y="6921360"/>
            <a:ext cx="2194560" cy="397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E60E0-679B-4E6B-AAA3-475D8EDCA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7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www.youtube.com/watch?v=6ciryZ3_Rs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www.youtube.com/watch?v=2l1VGtDVTm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www.youtube.com/watch?v=ecE-WHRMRGo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www.youtube.com/watch?v=vlm09G2mAg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DUq0DINhYk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www.youtube.com/watch?v=8-voHl16vFE" TargetMode="Externa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37yJBFRrfg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hyperlink" Target="https://www.youtube.com/watch?v=ecnGuivg0is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IHkUujsUp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www.youtube.com/watch?v=371CRxnGkA8" TargetMode="Externa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www.youtube.com/watch?v=WAnfj8v5ac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KCMnCZyxiQ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E85BB-FD11-4F9D-962C-0DA0B67D3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021" y="1421150"/>
            <a:ext cx="9507557" cy="2312650"/>
          </a:xfrm>
        </p:spPr>
        <p:txBody>
          <a:bodyPr>
            <a:normAutofit/>
          </a:bodyPr>
          <a:lstStyle/>
          <a:p>
            <a:r>
              <a:rPr lang="en-US" sz="7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KG Broken Vessels Sketch" pitchFamily="2" charset="0"/>
              </a:rPr>
              <a:t>Trade Barriers and Trading Blocs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04718C-A322-4EE3-9C7D-ED79900DC6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latin typeface="KG colour me purple" panose="02000000000000000000" pitchFamily="2" charset="0"/>
              </a:rPr>
              <a:t>International Trade</a:t>
            </a:r>
          </a:p>
        </p:txBody>
      </p:sp>
    </p:spTree>
    <p:extLst>
      <p:ext uri="{BB962C8B-B14F-4D97-AF65-F5344CB8AC3E}">
        <p14:creationId xmlns:p14="http://schemas.microsoft.com/office/powerpoint/2010/main" val="418834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lobe with borders by atlantis">
            <a:extLst>
              <a:ext uri="{FF2B5EF4-FFF2-40B4-BE49-F238E27FC236}">
                <a16:creationId xmlns:a16="http://schemas.microsoft.com/office/drawing/2014/main" id="{3749526C-3448-4C21-8055-E1CDE10C21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1" b="8737"/>
          <a:stretch/>
        </p:blipFill>
        <p:spPr bwMode="auto">
          <a:xfrm>
            <a:off x="20" y="10"/>
            <a:ext cx="9753579" cy="746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1086901"/>
            <a:ext cx="4813737" cy="6380698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9001A2-5C5F-4C2C-B378-0E3E2B58D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558" y="2084078"/>
            <a:ext cx="3363310" cy="1462110"/>
          </a:xfrm>
        </p:spPr>
        <p:txBody>
          <a:bodyPr>
            <a:normAutofit/>
          </a:bodyPr>
          <a:lstStyle/>
          <a:p>
            <a:pPr algn="ctr"/>
            <a:r>
              <a:rPr lang="en-US" sz="340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KG Broken Vessels Sketch" pitchFamily="2" charset="0"/>
              </a:rPr>
              <a:t>Trade Barriers</a:t>
            </a:r>
            <a:endParaRPr lang="en-US" sz="340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29640" y="3633773"/>
            <a:ext cx="748336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DDF87-7625-4322-89DD-437F1066C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12" y="3721357"/>
            <a:ext cx="3674417" cy="2852713"/>
          </a:xfrm>
        </p:spPr>
        <p:txBody>
          <a:bodyPr anchor="ctr">
            <a:normAutofit/>
          </a:bodyPr>
          <a:lstStyle/>
          <a:p>
            <a:r>
              <a:rPr lang="en-US" sz="2800" b="1" dirty="0"/>
              <a:t>Quotas:</a:t>
            </a:r>
            <a:r>
              <a:rPr lang="en-US" sz="2800" dirty="0"/>
              <a:t> Limitations on the quantity of specific goods that may be imported from certain countries during a given time period</a:t>
            </a:r>
          </a:p>
        </p:txBody>
      </p:sp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DAED3497-D5CE-42B9-BD48-25F64321A1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6148" y="6192581"/>
            <a:ext cx="1066892" cy="10668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3AD895-3C90-417C-909B-AE1AA5891C0C}"/>
              </a:ext>
            </a:extLst>
          </p:cNvPr>
          <p:cNvSpPr txBox="1"/>
          <p:nvPr/>
        </p:nvSpPr>
        <p:spPr>
          <a:xfrm>
            <a:off x="8016148" y="7259473"/>
            <a:ext cx="1615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KG Batty Girl" panose="03000000000000000000" pitchFamily="66" charset="0"/>
              </a:rPr>
              <a:t>© Leah Cleary 2019</a:t>
            </a:r>
          </a:p>
        </p:txBody>
      </p:sp>
    </p:spTree>
    <p:extLst>
      <p:ext uri="{BB962C8B-B14F-4D97-AF65-F5344CB8AC3E}">
        <p14:creationId xmlns:p14="http://schemas.microsoft.com/office/powerpoint/2010/main" val="220933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02454" y="5045416"/>
            <a:ext cx="9151034" cy="2008190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9001A2-5C5F-4C2C-B378-0E3E2B58D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858" y="5179450"/>
            <a:ext cx="8911883" cy="10131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5100" kern="120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Trade Barriers</a:t>
            </a:r>
            <a:endParaRPr lang="en-US" sz="51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DDF87-7625-4322-89DD-437F1066C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6332648"/>
            <a:ext cx="7315200" cy="457335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en-US" sz="1600" b="1" kern="1200" dirty="0">
                <a:solidFill>
                  <a:srgbClr val="FF9E00"/>
                </a:solidFill>
                <a:latin typeface="+mn-lt"/>
                <a:ea typeface="+mn-ea"/>
                <a:cs typeface="+mn-cs"/>
              </a:rPr>
              <a:t>Embargoes:</a:t>
            </a:r>
            <a:r>
              <a:rPr lang="en-US" sz="1600" kern="1200" dirty="0">
                <a:solidFill>
                  <a:srgbClr val="FF9E00"/>
                </a:solidFill>
                <a:latin typeface="+mn-lt"/>
                <a:ea typeface="+mn-ea"/>
                <a:cs typeface="+mn-cs"/>
              </a:rPr>
              <a:t> An official ban on trade activity with a particular country for </a:t>
            </a:r>
            <a:r>
              <a:rPr lang="en-US" sz="1600" i="1" kern="1200" dirty="0">
                <a:solidFill>
                  <a:srgbClr val="FF9E00"/>
                </a:solidFill>
                <a:latin typeface="+mn-lt"/>
                <a:ea typeface="+mn-ea"/>
                <a:cs typeface="+mn-cs"/>
              </a:rPr>
              <a:t>political </a:t>
            </a:r>
            <a:r>
              <a:rPr lang="en-US" sz="1600" kern="1200" dirty="0">
                <a:solidFill>
                  <a:srgbClr val="FF9E00"/>
                </a:solidFill>
                <a:latin typeface="+mn-lt"/>
                <a:ea typeface="+mn-ea"/>
                <a:cs typeface="+mn-cs"/>
              </a:rPr>
              <a:t>reasons.</a:t>
            </a:r>
          </a:p>
        </p:txBody>
      </p:sp>
      <p:pic>
        <p:nvPicPr>
          <p:cNvPr id="13314" name="Picture 2" descr="https://upload.wikimedia.org/wikipedia/commons/9/9a/US_Sanctions_2.png">
            <a:extLst>
              <a:ext uri="{FF2B5EF4-FFF2-40B4-BE49-F238E27FC236}">
                <a16:creationId xmlns:a16="http://schemas.microsoft.com/office/drawing/2014/main" id="{2A7FAA87-95D4-4729-80DE-4D56A7AD1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48" y="335084"/>
            <a:ext cx="8493623" cy="435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67840" y="6248796"/>
            <a:ext cx="621792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FCCC10CD-2A4F-4B37-A8F8-B704B2B4C2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5849" y="5087082"/>
            <a:ext cx="1066892" cy="10668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6F94AF-2884-418F-80B8-961D018EFB1A}"/>
              </a:ext>
            </a:extLst>
          </p:cNvPr>
          <p:cNvSpPr txBox="1"/>
          <p:nvPr/>
        </p:nvSpPr>
        <p:spPr>
          <a:xfrm>
            <a:off x="8016148" y="7259473"/>
            <a:ext cx="1615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KG Batty Girl" panose="03000000000000000000" pitchFamily="66" charset="0"/>
              </a:rPr>
              <a:t>© Leah Cleary 2019</a:t>
            </a:r>
          </a:p>
        </p:txBody>
      </p:sp>
    </p:spTree>
    <p:extLst>
      <p:ext uri="{BB962C8B-B14F-4D97-AF65-F5344CB8AC3E}">
        <p14:creationId xmlns:p14="http://schemas.microsoft.com/office/powerpoint/2010/main" val="184434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upload.wikimedia.org/wikipedia/commons/thumb/f/f2/Age_warning_symbol.svg/800px-Age_warning_symbol.svg.png">
            <a:extLst>
              <a:ext uri="{FF2B5EF4-FFF2-40B4-BE49-F238E27FC236}">
                <a16:creationId xmlns:a16="http://schemas.microsoft.com/office/drawing/2014/main" id="{6AE10655-83D7-4A68-BBD6-2875431571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" t="27038" r="2238" b="-1"/>
          <a:stretch/>
        </p:blipFill>
        <p:spPr bwMode="auto">
          <a:xfrm>
            <a:off x="20" y="10"/>
            <a:ext cx="9753580" cy="746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ED49FE6D-E54D-4A15-9572-966ED42F8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0" y="4629399"/>
            <a:ext cx="9751060" cy="2261978"/>
          </a:xfrm>
          <a:prstGeom prst="rect">
            <a:avLst/>
          </a:prstGeom>
          <a:solidFill>
            <a:schemeClr val="bg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9001A2-5C5F-4C2C-B378-0E3E2B58D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550" y="4723080"/>
            <a:ext cx="8734445" cy="14453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600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Trade Barriers</a:t>
            </a:r>
            <a:endParaRPr lang="en-US" sz="6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DDF87-7625-4322-89DD-437F1066C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550" y="6262131"/>
            <a:ext cx="8734445" cy="510567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Standards: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Specific requirements products must meet before they can be imported into a country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AFC8083-BBFA-464C-A805-4E844F66B2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4493661"/>
            <a:ext cx="9751059" cy="0"/>
          </a:xfrm>
          <a:prstGeom prst="line">
            <a:avLst/>
          </a:prstGeom>
          <a:ln w="50800">
            <a:solidFill>
              <a:schemeClr val="bg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C752BC6-CDD2-4020-8DCF-B5E813CD3A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7022164"/>
            <a:ext cx="9751059" cy="0"/>
          </a:xfrm>
          <a:prstGeom prst="line">
            <a:avLst/>
          </a:prstGeom>
          <a:ln w="50800">
            <a:solidFill>
              <a:schemeClr val="bg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3B1CA0EC-5B91-4DA8-B655-78081A3B94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103" y="4790828"/>
            <a:ext cx="1066892" cy="10668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1BE1FB-0E1F-4550-BC03-0208A923369D}"/>
              </a:ext>
            </a:extLst>
          </p:cNvPr>
          <p:cNvSpPr txBox="1"/>
          <p:nvPr/>
        </p:nvSpPr>
        <p:spPr>
          <a:xfrm>
            <a:off x="8016148" y="7259473"/>
            <a:ext cx="1615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KG Batty Girl" panose="03000000000000000000" pitchFamily="66" charset="0"/>
              </a:rPr>
              <a:t>© Leah Cleary 2019</a:t>
            </a:r>
          </a:p>
        </p:txBody>
      </p:sp>
    </p:spTree>
    <p:extLst>
      <p:ext uri="{BB962C8B-B14F-4D97-AF65-F5344CB8AC3E}">
        <p14:creationId xmlns:p14="http://schemas.microsoft.com/office/powerpoint/2010/main" val="273967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2036" y="4978400"/>
            <a:ext cx="5646646" cy="2138867"/>
          </a:xfrm>
          <a:prstGeom prst="rect">
            <a:avLst/>
          </a:prstGeom>
          <a:solidFill>
            <a:srgbClr val="475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9001A2-5C5F-4C2C-B378-0E3E2B58D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04" y="5190811"/>
            <a:ext cx="5275352" cy="1769673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KG Broken Vessels Sketch" pitchFamily="2" charset="0"/>
              </a:rPr>
              <a:t>Trade Barriers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5362" name="Picture 2" descr="Image result for trade subsidies">
            <a:extLst>
              <a:ext uri="{FF2B5EF4-FFF2-40B4-BE49-F238E27FC236}">
                <a16:creationId xmlns:a16="http://schemas.microsoft.com/office/drawing/2014/main" id="{01375F17-BCE8-403A-BF13-8F0BA3BBB1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r="5159" b="-1"/>
          <a:stretch/>
        </p:blipFill>
        <p:spPr bwMode="auto">
          <a:xfrm>
            <a:off x="262037" y="350331"/>
            <a:ext cx="5646645" cy="447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7724" y="350330"/>
            <a:ext cx="3468490" cy="6766937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DDF87-7625-4322-89DD-437F1066C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3455" y="999300"/>
            <a:ext cx="2739791" cy="5283683"/>
          </a:xfrm>
        </p:spPr>
        <p:txBody>
          <a:bodyPr anchor="ctr">
            <a:norm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Subsidies:</a:t>
            </a:r>
            <a:r>
              <a:rPr lang="en-US" sz="2400" dirty="0">
                <a:solidFill>
                  <a:srgbClr val="FFFFFF"/>
                </a:solidFill>
              </a:rPr>
              <a:t> Government payments to assist an industry or business so that the price of a good may remain competitive.</a:t>
            </a:r>
          </a:p>
        </p:txBody>
      </p:sp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0F6757B8-38BD-47D1-9710-DFAA5EB9A4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6148" y="6003126"/>
            <a:ext cx="1066892" cy="10668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42030B-585B-4750-ADE4-7BFC524D357E}"/>
              </a:ext>
            </a:extLst>
          </p:cNvPr>
          <p:cNvSpPr txBox="1"/>
          <p:nvPr/>
        </p:nvSpPr>
        <p:spPr>
          <a:xfrm>
            <a:off x="8016148" y="7259473"/>
            <a:ext cx="1615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KG Batty Girl" panose="03000000000000000000" pitchFamily="66" charset="0"/>
              </a:rPr>
              <a:t>© Leah Cleary 2019</a:t>
            </a:r>
          </a:p>
        </p:txBody>
      </p:sp>
    </p:spTree>
    <p:extLst>
      <p:ext uri="{BB962C8B-B14F-4D97-AF65-F5344CB8AC3E}">
        <p14:creationId xmlns:p14="http://schemas.microsoft.com/office/powerpoint/2010/main" val="132260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ectangle 159">
            <a:extLst>
              <a:ext uri="{FF2B5EF4-FFF2-40B4-BE49-F238E27FC236}">
                <a16:creationId xmlns:a16="http://schemas.microsoft.com/office/drawing/2014/main" id="{E80FD39C-62EF-4F4C-87D0-0FAEE1A18D01}"/>
              </a:ext>
            </a:extLst>
          </p:cNvPr>
          <p:cNvSpPr/>
          <p:nvPr/>
        </p:nvSpPr>
        <p:spPr>
          <a:xfrm>
            <a:off x="1452563" y="500063"/>
            <a:ext cx="2049980" cy="15271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E3197DFD-097D-433F-949A-2F716B0F34A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73038" y="98425"/>
            <a:ext cx="9480550" cy="732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1268117-6708-4CFA-8023-A4E323D4B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6" y="114300"/>
            <a:ext cx="1271588" cy="374650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D79DA11E-2595-453F-BFBB-BA97EA907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2563" y="114300"/>
            <a:ext cx="2062163" cy="374650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A7F440F0-7D7F-4EB7-A84E-530E43B20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6" y="114300"/>
            <a:ext cx="2063750" cy="374650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E1A54775-B76D-48EE-98A2-79B3F2A71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8476" y="114300"/>
            <a:ext cx="2171700" cy="374650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E05AE85B-EA4E-4EC7-94DD-030144077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0176" y="114300"/>
            <a:ext cx="1892300" cy="374650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238B4E0E-BC2C-4D94-8132-EDBF8214D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6" y="488950"/>
            <a:ext cx="1271588" cy="1539875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AB982CBD-AEF4-4116-B69E-51D0BF037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0305" y="1778000"/>
            <a:ext cx="2062163" cy="1539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5C508FCE-93AC-45E8-8939-5607E551E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6" y="488950"/>
            <a:ext cx="2063750" cy="1539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05D19330-8742-47F1-A502-C408224FB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8476" y="488950"/>
            <a:ext cx="2171700" cy="1539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211B1BDC-5D5D-48AC-A9DB-E5A0177B0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0176" y="488950"/>
            <a:ext cx="1892300" cy="1539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7F0B4A81-D135-497E-AFA3-AE7CF2DBF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6" y="2028825"/>
            <a:ext cx="1271588" cy="1952625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D9C33806-00EF-438B-8DAC-C2F15B75A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2563" y="2028825"/>
            <a:ext cx="2062163" cy="1952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B4E66E76-87D5-46F6-9D96-B700A75E4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6" y="2028825"/>
            <a:ext cx="2063750" cy="1952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1849E542-B316-44E6-B1B4-B50BB7211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8476" y="2028825"/>
            <a:ext cx="2171700" cy="1952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19">
            <a:extLst>
              <a:ext uri="{FF2B5EF4-FFF2-40B4-BE49-F238E27FC236}">
                <a16:creationId xmlns:a16="http://schemas.microsoft.com/office/drawing/2014/main" id="{23C8F256-45E2-4DF6-84AE-F00A796B2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0176" y="2028825"/>
            <a:ext cx="1892300" cy="1952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B9E3B46D-A9CC-4392-A031-4EA656561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6" y="3981450"/>
            <a:ext cx="1271588" cy="919163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1">
            <a:extLst>
              <a:ext uri="{FF2B5EF4-FFF2-40B4-BE49-F238E27FC236}">
                <a16:creationId xmlns:a16="http://schemas.microsoft.com/office/drawing/2014/main" id="{8843AE31-9DCC-4DDC-A670-6597F981D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2563" y="3981450"/>
            <a:ext cx="2062163" cy="919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2">
            <a:extLst>
              <a:ext uri="{FF2B5EF4-FFF2-40B4-BE49-F238E27FC236}">
                <a16:creationId xmlns:a16="http://schemas.microsoft.com/office/drawing/2014/main" id="{C6E0FD90-F5FA-4458-9886-4412635C5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6" y="3981450"/>
            <a:ext cx="2063750" cy="919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id="{C53DB597-BD45-498F-824A-5F5CA2AAD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8476" y="3981450"/>
            <a:ext cx="2171700" cy="919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4">
            <a:extLst>
              <a:ext uri="{FF2B5EF4-FFF2-40B4-BE49-F238E27FC236}">
                <a16:creationId xmlns:a16="http://schemas.microsoft.com/office/drawing/2014/main" id="{A91A83A8-5B23-40CF-8239-4A42093E1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0176" y="3981450"/>
            <a:ext cx="1892300" cy="919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5B02DC47-1AE8-4544-97F2-1DC5FB226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6" y="4900613"/>
            <a:ext cx="1271588" cy="1331913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26">
            <a:extLst>
              <a:ext uri="{FF2B5EF4-FFF2-40B4-BE49-F238E27FC236}">
                <a16:creationId xmlns:a16="http://schemas.microsoft.com/office/drawing/2014/main" id="{E5AABC58-5192-4DB9-9FA4-B37C9EC29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2563" y="4900613"/>
            <a:ext cx="2062163" cy="133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7C30ECF3-8A22-492E-8B57-F2EB8A5C4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6" y="4900613"/>
            <a:ext cx="2063750" cy="133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69F6C32C-9BBE-4C16-A3ED-1B4FE5806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8476" y="4900613"/>
            <a:ext cx="2171700" cy="133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29">
            <a:extLst>
              <a:ext uri="{FF2B5EF4-FFF2-40B4-BE49-F238E27FC236}">
                <a16:creationId xmlns:a16="http://schemas.microsoft.com/office/drawing/2014/main" id="{C06AB69A-77C3-4489-9A64-DA524E149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0176" y="4900613"/>
            <a:ext cx="1892300" cy="133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30">
            <a:extLst>
              <a:ext uri="{FF2B5EF4-FFF2-40B4-BE49-F238E27FC236}">
                <a16:creationId xmlns:a16="http://schemas.microsoft.com/office/drawing/2014/main" id="{786DF475-DBA5-4CE7-AE4C-077F56764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6" y="6232525"/>
            <a:ext cx="1271588" cy="112553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31">
            <a:extLst>
              <a:ext uri="{FF2B5EF4-FFF2-40B4-BE49-F238E27FC236}">
                <a16:creationId xmlns:a16="http://schemas.microsoft.com/office/drawing/2014/main" id="{E3D38690-8215-4A73-A05D-0EBD9735B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2563" y="6232525"/>
            <a:ext cx="2062163" cy="11255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C0CF4D61-4285-4964-8A85-CE2E7DB68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6" y="6232525"/>
            <a:ext cx="2063750" cy="11255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ectangle 33">
            <a:extLst>
              <a:ext uri="{FF2B5EF4-FFF2-40B4-BE49-F238E27FC236}">
                <a16:creationId xmlns:a16="http://schemas.microsoft.com/office/drawing/2014/main" id="{05F32A22-F809-40B9-93CD-CA8AF599C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8476" y="6232525"/>
            <a:ext cx="2171700" cy="11255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34">
            <a:extLst>
              <a:ext uri="{FF2B5EF4-FFF2-40B4-BE49-F238E27FC236}">
                <a16:creationId xmlns:a16="http://schemas.microsoft.com/office/drawing/2014/main" id="{612719CD-C741-42D9-8DFE-31FF8FFE1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0176" y="6232525"/>
            <a:ext cx="1892300" cy="11255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35">
            <a:extLst>
              <a:ext uri="{FF2B5EF4-FFF2-40B4-BE49-F238E27FC236}">
                <a16:creationId xmlns:a16="http://schemas.microsoft.com/office/drawing/2014/main" id="{28F17A57-0CED-4CED-9129-4EFDF056F1C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52563" y="107950"/>
            <a:ext cx="0" cy="72564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36">
            <a:extLst>
              <a:ext uri="{FF2B5EF4-FFF2-40B4-BE49-F238E27FC236}">
                <a16:creationId xmlns:a16="http://schemas.microsoft.com/office/drawing/2014/main" id="{EC4D83BF-648E-4407-B4CD-D4657E4E45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4726" y="107950"/>
            <a:ext cx="0" cy="72564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37">
            <a:extLst>
              <a:ext uri="{FF2B5EF4-FFF2-40B4-BE49-F238E27FC236}">
                <a16:creationId xmlns:a16="http://schemas.microsoft.com/office/drawing/2014/main" id="{14C7DD8E-FB54-4380-A86A-7749247FFD3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78476" y="107950"/>
            <a:ext cx="0" cy="72564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38">
            <a:extLst>
              <a:ext uri="{FF2B5EF4-FFF2-40B4-BE49-F238E27FC236}">
                <a16:creationId xmlns:a16="http://schemas.microsoft.com/office/drawing/2014/main" id="{9B5B75E6-D966-43BF-A59E-A62D806164B6}"/>
              </a:ext>
            </a:extLst>
          </p:cNvPr>
          <p:cNvSpPr>
            <a:spLocks noChangeShapeType="1"/>
          </p:cNvSpPr>
          <p:nvPr/>
        </p:nvSpPr>
        <p:spPr bwMode="auto">
          <a:xfrm>
            <a:off x="7750176" y="107950"/>
            <a:ext cx="0" cy="72564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39">
            <a:extLst>
              <a:ext uri="{FF2B5EF4-FFF2-40B4-BE49-F238E27FC236}">
                <a16:creationId xmlns:a16="http://schemas.microsoft.com/office/drawing/2014/main" id="{F62A3C84-84F7-4974-9EE8-921C9AAFD73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626" y="488950"/>
            <a:ext cx="947420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40">
            <a:extLst>
              <a:ext uri="{FF2B5EF4-FFF2-40B4-BE49-F238E27FC236}">
                <a16:creationId xmlns:a16="http://schemas.microsoft.com/office/drawing/2014/main" id="{414B6AC2-479D-40EF-8D2B-AF95285478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626" y="2028825"/>
            <a:ext cx="947420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41">
            <a:extLst>
              <a:ext uri="{FF2B5EF4-FFF2-40B4-BE49-F238E27FC236}">
                <a16:creationId xmlns:a16="http://schemas.microsoft.com/office/drawing/2014/main" id="{4B2AC0DE-9B4D-4F4B-AFB6-372455448D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626" y="3981450"/>
            <a:ext cx="947420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42">
            <a:extLst>
              <a:ext uri="{FF2B5EF4-FFF2-40B4-BE49-F238E27FC236}">
                <a16:creationId xmlns:a16="http://schemas.microsoft.com/office/drawing/2014/main" id="{B08EBFF7-96B8-4715-A975-79FC490F048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626" y="4900613"/>
            <a:ext cx="947420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43">
            <a:extLst>
              <a:ext uri="{FF2B5EF4-FFF2-40B4-BE49-F238E27FC236}">
                <a16:creationId xmlns:a16="http://schemas.microsoft.com/office/drawing/2014/main" id="{6721B4DC-5811-4CB5-B681-9373E4FFFC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626" y="6232525"/>
            <a:ext cx="947420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44">
            <a:extLst>
              <a:ext uri="{FF2B5EF4-FFF2-40B4-BE49-F238E27FC236}">
                <a16:creationId xmlns:a16="http://schemas.microsoft.com/office/drawing/2014/main" id="{EBD0F5E8-6761-493D-BA6D-AEFA7C59439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976" y="107950"/>
            <a:ext cx="0" cy="72564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Line 45">
            <a:extLst>
              <a:ext uri="{FF2B5EF4-FFF2-40B4-BE49-F238E27FC236}">
                <a16:creationId xmlns:a16="http://schemas.microsoft.com/office/drawing/2014/main" id="{0F669EC0-128F-4CFE-8D8B-7892BC75B753}"/>
              </a:ext>
            </a:extLst>
          </p:cNvPr>
          <p:cNvSpPr>
            <a:spLocks noChangeShapeType="1"/>
          </p:cNvSpPr>
          <p:nvPr/>
        </p:nvSpPr>
        <p:spPr bwMode="auto">
          <a:xfrm>
            <a:off x="9642476" y="107950"/>
            <a:ext cx="0" cy="72564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46">
            <a:extLst>
              <a:ext uri="{FF2B5EF4-FFF2-40B4-BE49-F238E27FC236}">
                <a16:creationId xmlns:a16="http://schemas.microsoft.com/office/drawing/2014/main" id="{98019909-ECAD-48D0-906C-589AA49CD91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626" y="114300"/>
            <a:ext cx="947420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47">
            <a:extLst>
              <a:ext uri="{FF2B5EF4-FFF2-40B4-BE49-F238E27FC236}">
                <a16:creationId xmlns:a16="http://schemas.microsoft.com/office/drawing/2014/main" id="{68C1709F-7EBB-43AB-AE4D-54D1BD58BCE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626" y="7358063"/>
            <a:ext cx="947420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Rectangle 48">
            <a:extLst>
              <a:ext uri="{FF2B5EF4-FFF2-40B4-BE49-F238E27FC236}">
                <a16:creationId xmlns:a16="http://schemas.microsoft.com/office/drawing/2014/main" id="{319A1D23-C234-41E9-94AB-B3365938E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413" y="161925"/>
            <a:ext cx="1066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Definition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49">
            <a:extLst>
              <a:ext uri="{FF2B5EF4-FFF2-40B4-BE49-F238E27FC236}">
                <a16:creationId xmlns:a16="http://schemas.microsoft.com/office/drawing/2014/main" id="{7A169A95-307F-45A1-8FE2-FE872D010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538" y="161925"/>
            <a:ext cx="900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Purpose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50">
            <a:extLst>
              <a:ext uri="{FF2B5EF4-FFF2-40B4-BE49-F238E27FC236}">
                <a16:creationId xmlns:a16="http://schemas.microsoft.com/office/drawing/2014/main" id="{E53728DC-AA62-4D36-A386-6D77D0173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0651" y="161925"/>
            <a:ext cx="536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51">
            <a:extLst>
              <a:ext uri="{FF2B5EF4-FFF2-40B4-BE49-F238E27FC236}">
                <a16:creationId xmlns:a16="http://schemas.microsoft.com/office/drawing/2014/main" id="{281F17B1-8E06-4826-A47D-36FCD88EB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6126" y="161925"/>
            <a:ext cx="806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Benefit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52">
            <a:extLst>
              <a:ext uri="{FF2B5EF4-FFF2-40B4-BE49-F238E27FC236}">
                <a16:creationId xmlns:a16="http://schemas.microsoft.com/office/drawing/2014/main" id="{C7621DFD-D3BA-4370-B37F-92D2F2EAD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63" y="536575"/>
            <a:ext cx="720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Tariffs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53">
            <a:extLst>
              <a:ext uri="{FF2B5EF4-FFF2-40B4-BE49-F238E27FC236}">
                <a16:creationId xmlns:a16="http://schemas.microsoft.com/office/drawing/2014/main" id="{FED73140-08C7-49CE-8F50-0FEA54AAB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4638" y="530225"/>
            <a:ext cx="187801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tax on imported goods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54">
            <a:extLst>
              <a:ext uri="{FF2B5EF4-FFF2-40B4-BE49-F238E27FC236}">
                <a16:creationId xmlns:a16="http://schemas.microsoft.com/office/drawing/2014/main" id="{93B521F4-65FC-4525-B8D1-1B1A76A1B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6801" y="530225"/>
            <a:ext cx="203358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Protect domestic business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55">
            <a:extLst>
              <a:ext uri="{FF2B5EF4-FFF2-40B4-BE49-F238E27FC236}">
                <a16:creationId xmlns:a16="http://schemas.microsoft.com/office/drawing/2014/main" id="{B6D3CD0B-6AA0-4227-9463-055CA823E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6801" y="739775"/>
            <a:ext cx="17621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by causing the price of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56">
            <a:extLst>
              <a:ext uri="{FF2B5EF4-FFF2-40B4-BE49-F238E27FC236}">
                <a16:creationId xmlns:a16="http://schemas.microsoft.com/office/drawing/2014/main" id="{F2D2983B-D9F2-4303-B2C3-125A266B5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6801" y="942975"/>
            <a:ext cx="177958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imported goods to rise.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58">
            <a:extLst>
              <a:ext uri="{FF2B5EF4-FFF2-40B4-BE49-F238E27FC236}">
                <a16:creationId xmlns:a16="http://schemas.microsoft.com/office/drawing/2014/main" id="{B5727C69-343F-4AAD-B896-35A20B8EE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6" y="530225"/>
            <a:ext cx="180498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Higher consumer prices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60">
            <a:extLst>
              <a:ext uri="{FF2B5EF4-FFF2-40B4-BE49-F238E27FC236}">
                <a16:creationId xmlns:a16="http://schemas.microsoft.com/office/drawing/2014/main" id="{CB6FF0E5-D7A5-4F21-BF75-46F534B3F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6" y="739775"/>
            <a:ext cx="21510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Resources may be allocated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61">
            <a:extLst>
              <a:ext uri="{FF2B5EF4-FFF2-40B4-BE49-F238E27FC236}">
                <a16:creationId xmlns:a16="http://schemas.microsoft.com/office/drawing/2014/main" id="{B1458C4D-E009-4D4E-9316-3F34A20A6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8963" y="942975"/>
            <a:ext cx="213201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toward goods for which the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Rectangle 62">
            <a:extLst>
              <a:ext uri="{FF2B5EF4-FFF2-40B4-BE49-F238E27FC236}">
                <a16:creationId xmlns:a16="http://schemas.microsoft.com/office/drawing/2014/main" id="{62330E9F-6527-4B57-B428-315B36E19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8963" y="1152525"/>
            <a:ext cx="17875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nation does not have a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63">
            <a:extLst>
              <a:ext uri="{FF2B5EF4-FFF2-40B4-BE49-F238E27FC236}">
                <a16:creationId xmlns:a16="http://schemas.microsoft.com/office/drawing/2014/main" id="{1C82FB71-B471-4E14-8F2D-F385BACDD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8963" y="1362075"/>
            <a:ext cx="184943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comparative advantage.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Rectangle 65">
            <a:extLst>
              <a:ext uri="{FF2B5EF4-FFF2-40B4-BE49-F238E27FC236}">
                <a16:creationId xmlns:a16="http://schemas.microsoft.com/office/drawing/2014/main" id="{987C85C5-52D4-41CF-B28E-1A5DBD292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6" y="1565275"/>
            <a:ext cx="17002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other nation may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Rectangle 66">
            <a:extLst>
              <a:ext uri="{FF2B5EF4-FFF2-40B4-BE49-F238E27FC236}">
                <a16:creationId xmlns:a16="http://schemas.microsoft.com/office/drawing/2014/main" id="{7D8DF9F4-E2D9-47AA-900B-DD1984FAA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8963" y="1778000"/>
            <a:ext cx="21510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retaliate with trade barriers.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tangle 67">
            <a:extLst>
              <a:ext uri="{FF2B5EF4-FFF2-40B4-BE49-F238E27FC236}">
                <a16:creationId xmlns:a16="http://schemas.microsoft.com/office/drawing/2014/main" id="{C0788D5E-4E8A-423A-8876-363543BB4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251" y="530225"/>
            <a:ext cx="17621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 prices rise, demand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Rectangle 68">
            <a:extLst>
              <a:ext uri="{FF2B5EF4-FFF2-40B4-BE49-F238E27FC236}">
                <a16:creationId xmlns:a16="http://schemas.microsoft.com/office/drawing/2014/main" id="{A4463879-4348-4515-9204-6CF480186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251" y="739775"/>
            <a:ext cx="140493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falls, encouraging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Rectangle 69">
            <a:extLst>
              <a:ext uri="{FF2B5EF4-FFF2-40B4-BE49-F238E27FC236}">
                <a16:creationId xmlns:a16="http://schemas.microsoft.com/office/drawing/2014/main" id="{6744CA2A-F215-43C4-8AF1-4E0E155E8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251" y="942975"/>
            <a:ext cx="157638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domestic purchases.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Rectangle 70">
            <a:extLst>
              <a:ext uri="{FF2B5EF4-FFF2-40B4-BE49-F238E27FC236}">
                <a16:creationId xmlns:a16="http://schemas.microsoft.com/office/drawing/2014/main" id="{981BEF34-C1AD-4BA9-9A98-944B340E0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51" y="2076450"/>
            <a:ext cx="806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Quotas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Rectangle 71">
            <a:extLst>
              <a:ext uri="{FF2B5EF4-FFF2-40B4-BE49-F238E27FC236}">
                <a16:creationId xmlns:a16="http://schemas.microsoft.com/office/drawing/2014/main" id="{496BE7FB-B47A-48AD-B447-F4A1F9A17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4638" y="2068513"/>
            <a:ext cx="144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Limitations on the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Rectangle 72">
            <a:extLst>
              <a:ext uri="{FF2B5EF4-FFF2-40B4-BE49-F238E27FC236}">
                <a16:creationId xmlns:a16="http://schemas.microsoft.com/office/drawing/2014/main" id="{78B4A86D-DD1C-4C66-9624-D17347D12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4638" y="2281238"/>
            <a:ext cx="198278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quantity of specific goods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Rectangle 73">
            <a:extLst>
              <a:ext uri="{FF2B5EF4-FFF2-40B4-BE49-F238E27FC236}">
                <a16:creationId xmlns:a16="http://schemas.microsoft.com/office/drawing/2014/main" id="{66214407-BB43-4EAF-89D9-92CA23A05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4638" y="2482850"/>
            <a:ext cx="17176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that may be imported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Rectangle 74">
            <a:extLst>
              <a:ext uri="{FF2B5EF4-FFF2-40B4-BE49-F238E27FC236}">
                <a16:creationId xmlns:a16="http://schemas.microsoft.com/office/drawing/2014/main" id="{E0C7D741-A19C-4B90-ACC6-455CD5487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4638" y="2692400"/>
            <a:ext cx="17494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from certain countries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75">
            <a:extLst>
              <a:ext uri="{FF2B5EF4-FFF2-40B4-BE49-F238E27FC236}">
                <a16:creationId xmlns:a16="http://schemas.microsoft.com/office/drawing/2014/main" id="{D0616634-11F2-415A-BB4B-F877F39B8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4638" y="2901950"/>
            <a:ext cx="200183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during a given time period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Rectangle 76">
            <a:extLst>
              <a:ext uri="{FF2B5EF4-FFF2-40B4-BE49-F238E27FC236}">
                <a16:creationId xmlns:a16="http://schemas.microsoft.com/office/drawing/2014/main" id="{71E32DA2-518B-4C4D-AACE-96D6E6404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6801" y="2068513"/>
            <a:ext cx="18478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More severe than tariffs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Rectangle 78">
            <a:extLst>
              <a:ext uri="{FF2B5EF4-FFF2-40B4-BE49-F238E27FC236}">
                <a16:creationId xmlns:a16="http://schemas.microsoft.com/office/drawing/2014/main" id="{6E743CDF-9CE5-4437-B473-F03B77CD0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6801" y="2281238"/>
            <a:ext cx="19716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by limiting the amount of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Rectangle 79">
            <a:extLst>
              <a:ext uri="{FF2B5EF4-FFF2-40B4-BE49-F238E27FC236}">
                <a16:creationId xmlns:a16="http://schemas.microsoft.com/office/drawing/2014/main" id="{1184A373-9AFE-4637-93E7-A39DBF181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6801" y="2482850"/>
            <a:ext cx="19653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good being imported, it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Rectangle 80">
            <a:extLst>
              <a:ext uri="{FF2B5EF4-FFF2-40B4-BE49-F238E27FC236}">
                <a16:creationId xmlns:a16="http://schemas.microsoft.com/office/drawing/2014/main" id="{05F49817-AD99-48DE-89F1-C542C3A7B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6801" y="2692400"/>
            <a:ext cx="14414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protects domestic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Rectangle 81">
            <a:extLst>
              <a:ext uri="{FF2B5EF4-FFF2-40B4-BE49-F238E27FC236}">
                <a16:creationId xmlns:a16="http://schemas.microsoft.com/office/drawing/2014/main" id="{E5444144-102B-46F1-B58B-B5D7CD231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6801" y="2901950"/>
            <a:ext cx="75723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business.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Rectangle 83">
            <a:extLst>
              <a:ext uri="{FF2B5EF4-FFF2-40B4-BE49-F238E27FC236}">
                <a16:creationId xmlns:a16="http://schemas.microsoft.com/office/drawing/2014/main" id="{04E3BC2F-3739-4EC9-9330-0501F827D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6" y="2068513"/>
            <a:ext cx="21510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Resources may be allocated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Rectangle 84">
            <a:extLst>
              <a:ext uri="{FF2B5EF4-FFF2-40B4-BE49-F238E27FC236}">
                <a16:creationId xmlns:a16="http://schemas.microsoft.com/office/drawing/2014/main" id="{4DE6F859-F692-4388-B1F4-BF51B7AD2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8963" y="2281238"/>
            <a:ext cx="213201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toward goods for which the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Rectangle 85">
            <a:extLst>
              <a:ext uri="{FF2B5EF4-FFF2-40B4-BE49-F238E27FC236}">
                <a16:creationId xmlns:a16="http://schemas.microsoft.com/office/drawing/2014/main" id="{F62993F5-26FC-4158-BE92-1FD40A14D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8963" y="2482850"/>
            <a:ext cx="17875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nation does not have a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Rectangle 86">
            <a:extLst>
              <a:ext uri="{FF2B5EF4-FFF2-40B4-BE49-F238E27FC236}">
                <a16:creationId xmlns:a16="http://schemas.microsoft.com/office/drawing/2014/main" id="{2C1DE930-B064-4344-B801-42A82B9C7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8963" y="2692400"/>
            <a:ext cx="184943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comparative advantage.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Rectangle 88">
            <a:extLst>
              <a:ext uri="{FF2B5EF4-FFF2-40B4-BE49-F238E27FC236}">
                <a16:creationId xmlns:a16="http://schemas.microsoft.com/office/drawing/2014/main" id="{927719BA-E00D-41EE-A00A-E619FF69C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6" y="2901950"/>
            <a:ext cx="19224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It can cause shortages of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Rectangle 89">
            <a:extLst>
              <a:ext uri="{FF2B5EF4-FFF2-40B4-BE49-F238E27FC236}">
                <a16:creationId xmlns:a16="http://schemas.microsoft.com/office/drawing/2014/main" id="{94043D2A-2137-4A98-A97C-7B4ABF5E4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8963" y="3105150"/>
            <a:ext cx="78263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good.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Rectangle 91">
            <a:extLst>
              <a:ext uri="{FF2B5EF4-FFF2-40B4-BE49-F238E27FC236}">
                <a16:creationId xmlns:a16="http://schemas.microsoft.com/office/drawing/2014/main" id="{90D68F98-D8FD-443C-B1AE-27B12BC38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6" y="3314700"/>
            <a:ext cx="20018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It can cause other nations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Rectangle 92">
            <a:extLst>
              <a:ext uri="{FF2B5EF4-FFF2-40B4-BE49-F238E27FC236}">
                <a16:creationId xmlns:a16="http://schemas.microsoft.com/office/drawing/2014/main" id="{81F5A4DD-2FA2-4DC5-9782-22D00C568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8963" y="3521075"/>
            <a:ext cx="17319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 retaliate with trade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Rectangle 93">
            <a:extLst>
              <a:ext uri="{FF2B5EF4-FFF2-40B4-BE49-F238E27FC236}">
                <a16:creationId xmlns:a16="http://schemas.microsoft.com/office/drawing/2014/main" id="{EFC26689-FD97-49FB-BCB8-E819013C5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8963" y="3729038"/>
            <a:ext cx="7032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barriers.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" name="Rectangle 94">
            <a:extLst>
              <a:ext uri="{FF2B5EF4-FFF2-40B4-BE49-F238E27FC236}">
                <a16:creationId xmlns:a16="http://schemas.microsoft.com/office/drawing/2014/main" id="{8444DD0D-60B3-4E67-952F-8C557F5BA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251" y="2068513"/>
            <a:ext cx="17367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Competition is limited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Rectangle 95">
            <a:extLst>
              <a:ext uri="{FF2B5EF4-FFF2-40B4-BE49-F238E27FC236}">
                <a16:creationId xmlns:a16="http://schemas.microsoft.com/office/drawing/2014/main" id="{7D83B409-5967-4CDC-96C1-D612B62F8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251" y="2281238"/>
            <a:ext cx="18224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domestic producers.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Rectangle 96">
            <a:extLst>
              <a:ext uri="{FF2B5EF4-FFF2-40B4-BE49-F238E27FC236}">
                <a16:creationId xmlns:a16="http://schemas.microsoft.com/office/drawing/2014/main" id="{7F4DBD67-09F6-4C59-975C-437D591EC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3" y="4027488"/>
            <a:ext cx="11699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Embargoes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" name="Rectangle 97">
            <a:extLst>
              <a:ext uri="{FF2B5EF4-FFF2-40B4-BE49-F238E27FC236}">
                <a16:creationId xmlns:a16="http://schemas.microsoft.com/office/drawing/2014/main" id="{6D063625-6643-46B7-8981-399F70BFE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4638" y="4022725"/>
            <a:ext cx="18224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 official ban on trade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Rectangle 98">
            <a:extLst>
              <a:ext uri="{FF2B5EF4-FFF2-40B4-BE49-F238E27FC236}">
                <a16:creationId xmlns:a16="http://schemas.microsoft.com/office/drawing/2014/main" id="{1DA22DB8-7539-4807-B6CF-7878A30EE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4638" y="4232275"/>
            <a:ext cx="18843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activity with a particular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Rectangle 99">
            <a:extLst>
              <a:ext uri="{FF2B5EF4-FFF2-40B4-BE49-F238E27FC236}">
                <a16:creationId xmlns:a16="http://schemas.microsoft.com/office/drawing/2014/main" id="{2EB4B5FE-6A0D-4E20-82CA-76EF169E8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4638" y="4437063"/>
            <a:ext cx="155733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country for political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" name="Rectangle 100">
            <a:extLst>
              <a:ext uri="{FF2B5EF4-FFF2-40B4-BE49-F238E27FC236}">
                <a16:creationId xmlns:a16="http://schemas.microsoft.com/office/drawing/2014/main" id="{133C56CF-A0F9-4F73-8AFE-1C19A7943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4638" y="4646613"/>
            <a:ext cx="7016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reasons.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Rectangle 101">
            <a:extLst>
              <a:ext uri="{FF2B5EF4-FFF2-40B4-BE49-F238E27FC236}">
                <a16:creationId xmlns:a16="http://schemas.microsoft.com/office/drawing/2014/main" id="{2546AF06-FC01-484D-A3ED-AC0EF2B07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6801" y="4022725"/>
            <a:ext cx="1651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 sanction a foreign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Rectangle 102">
            <a:extLst>
              <a:ext uri="{FF2B5EF4-FFF2-40B4-BE49-F238E27FC236}">
                <a16:creationId xmlns:a16="http://schemas.microsoft.com/office/drawing/2014/main" id="{6633715C-93B7-47E1-99EA-677934C8E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6801" y="4232275"/>
            <a:ext cx="1404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nation/ politically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" name="Rectangle 103">
            <a:extLst>
              <a:ext uri="{FF2B5EF4-FFF2-40B4-BE49-F238E27FC236}">
                <a16:creationId xmlns:a16="http://schemas.microsoft.com/office/drawing/2014/main" id="{C93B0A81-FBE3-409A-BAA7-6044B7FA1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6801" y="4437063"/>
            <a:ext cx="88741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motivated.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Rectangle 105">
            <a:extLst>
              <a:ext uri="{FF2B5EF4-FFF2-40B4-BE49-F238E27FC236}">
                <a16:creationId xmlns:a16="http://schemas.microsoft.com/office/drawing/2014/main" id="{F1928094-BC41-4116-A711-5E283C0E9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6" y="4022725"/>
            <a:ext cx="20510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Households and firms may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" name="Rectangle 106">
            <a:extLst>
              <a:ext uri="{FF2B5EF4-FFF2-40B4-BE49-F238E27FC236}">
                <a16:creationId xmlns:a16="http://schemas.microsoft.com/office/drawing/2014/main" id="{D5E59066-A5BE-48BD-9694-3B23A1A2D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8963" y="4232275"/>
            <a:ext cx="17557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suffer from not having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" name="Rectangle 107">
            <a:extLst>
              <a:ext uri="{FF2B5EF4-FFF2-40B4-BE49-F238E27FC236}">
                <a16:creationId xmlns:a16="http://schemas.microsoft.com/office/drawing/2014/main" id="{52F73244-376B-40BE-BFBE-59A48EE2A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8963" y="4437063"/>
            <a:ext cx="12874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imported goods.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" name="Rectangle 109">
            <a:extLst>
              <a:ext uri="{FF2B5EF4-FFF2-40B4-BE49-F238E27FC236}">
                <a16:creationId xmlns:a16="http://schemas.microsoft.com/office/drawing/2014/main" id="{B5A5804B-3A2F-4F5C-B05E-D45DFB0C1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6" y="4646613"/>
            <a:ext cx="180498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Higher consumer prices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Rectangle 111">
            <a:extLst>
              <a:ext uri="{FF2B5EF4-FFF2-40B4-BE49-F238E27FC236}">
                <a16:creationId xmlns:a16="http://schemas.microsoft.com/office/drawing/2014/main" id="{67063B6F-1830-4173-BEA6-021C86F2D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7813" y="4022725"/>
            <a:ext cx="17795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embargoed nation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Rectangle 112">
            <a:extLst>
              <a:ext uri="{FF2B5EF4-FFF2-40B4-BE49-F238E27FC236}">
                <a16:creationId xmlns:a16="http://schemas.microsoft.com/office/drawing/2014/main" id="{9AD96E2B-6D2C-44D1-B6C0-0552A2B28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251" y="4232275"/>
            <a:ext cx="12128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may change its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" name="Rectangle 113">
            <a:extLst>
              <a:ext uri="{FF2B5EF4-FFF2-40B4-BE49-F238E27FC236}">
                <a16:creationId xmlns:a16="http://schemas.microsoft.com/office/drawing/2014/main" id="{5B698DE6-59E6-44EA-BD67-3D9D31925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251" y="4437063"/>
            <a:ext cx="77628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behavior.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" name="Rectangle 114">
            <a:extLst>
              <a:ext uri="{FF2B5EF4-FFF2-40B4-BE49-F238E27FC236}">
                <a16:creationId xmlns:a16="http://schemas.microsoft.com/office/drawing/2014/main" id="{C09F0435-A39E-43DE-81B5-595EE98BD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6" y="4948238"/>
            <a:ext cx="1071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Standards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Rectangle 115">
            <a:extLst>
              <a:ext uri="{FF2B5EF4-FFF2-40B4-BE49-F238E27FC236}">
                <a16:creationId xmlns:a16="http://schemas.microsoft.com/office/drawing/2014/main" id="{08BE48F9-BE8F-4972-9B64-44F11626A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4638" y="4943475"/>
            <a:ext cx="171291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Specific requirements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1" name="Rectangle 116">
            <a:extLst>
              <a:ext uri="{FF2B5EF4-FFF2-40B4-BE49-F238E27FC236}">
                <a16:creationId xmlns:a16="http://schemas.microsoft.com/office/drawing/2014/main" id="{BB42E97F-D2E0-4638-ACE4-5A61844BF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4638" y="5151438"/>
            <a:ext cx="160178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products must meet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2" name="Rectangle 117">
            <a:extLst>
              <a:ext uri="{FF2B5EF4-FFF2-40B4-BE49-F238E27FC236}">
                <a16:creationId xmlns:a16="http://schemas.microsoft.com/office/drawing/2014/main" id="{668EAF29-B4A8-4877-A022-FAFC44B1D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4638" y="5354638"/>
            <a:ext cx="149701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before they can be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3" name="Rectangle 118">
            <a:extLst>
              <a:ext uri="{FF2B5EF4-FFF2-40B4-BE49-F238E27FC236}">
                <a16:creationId xmlns:a16="http://schemas.microsoft.com/office/drawing/2014/main" id="{64D3BA65-E718-47B5-8DD6-946AEB965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4638" y="5564188"/>
            <a:ext cx="18224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imported into a country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" name="Rectangle 119">
            <a:extLst>
              <a:ext uri="{FF2B5EF4-FFF2-40B4-BE49-F238E27FC236}">
                <a16:creationId xmlns:a16="http://schemas.microsoft.com/office/drawing/2014/main" id="{A5EF6E99-2EF0-4E60-907B-3BA9EC98E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6801" y="4943475"/>
            <a:ext cx="18796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 control the quality of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" name="Rectangle 120">
            <a:extLst>
              <a:ext uri="{FF2B5EF4-FFF2-40B4-BE49-F238E27FC236}">
                <a16:creationId xmlns:a16="http://schemas.microsoft.com/office/drawing/2014/main" id="{F7ADEDEC-39B2-49B6-B14F-33F194848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6801" y="5151438"/>
            <a:ext cx="159543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goods coming into a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" name="Rectangle 121">
            <a:extLst>
              <a:ext uri="{FF2B5EF4-FFF2-40B4-BE49-F238E27FC236}">
                <a16:creationId xmlns:a16="http://schemas.microsoft.com/office/drawing/2014/main" id="{F8685D50-1730-475D-A0D7-7EC28D943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6801" y="5354638"/>
            <a:ext cx="6032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nation.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8" name="Rectangle 123">
            <a:extLst>
              <a:ext uri="{FF2B5EF4-FFF2-40B4-BE49-F238E27FC236}">
                <a16:creationId xmlns:a16="http://schemas.microsoft.com/office/drawing/2014/main" id="{5350F286-B9E9-4C03-8AA1-53267DFA8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6" y="4943475"/>
            <a:ext cx="20955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Nations may set unrealistic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9" name="Rectangle 124">
            <a:extLst>
              <a:ext uri="{FF2B5EF4-FFF2-40B4-BE49-F238E27FC236}">
                <a16:creationId xmlns:a16="http://schemas.microsoft.com/office/drawing/2014/main" id="{1C567E6C-9CE9-424D-8EBD-60664686C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8963" y="5151438"/>
            <a:ext cx="161448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standards to protect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" name="Rectangle 125">
            <a:extLst>
              <a:ext uri="{FF2B5EF4-FFF2-40B4-BE49-F238E27FC236}">
                <a16:creationId xmlns:a16="http://schemas.microsoft.com/office/drawing/2014/main" id="{5E2BC525-81EC-4399-9A9C-7533C9D6D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8963" y="5354638"/>
            <a:ext cx="12827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domestic goods.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2" name="Rectangle 127">
            <a:extLst>
              <a:ext uri="{FF2B5EF4-FFF2-40B4-BE49-F238E27FC236}">
                <a16:creationId xmlns:a16="http://schemas.microsoft.com/office/drawing/2014/main" id="{0A461E53-7A29-41BC-9956-E520032DA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6" y="5564188"/>
            <a:ext cx="18732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Consumers may have to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" name="Rectangle 128">
            <a:extLst>
              <a:ext uri="{FF2B5EF4-FFF2-40B4-BE49-F238E27FC236}">
                <a16:creationId xmlns:a16="http://schemas.microsoft.com/office/drawing/2014/main" id="{F3856DF3-03D7-49BE-B24A-56BBAF8F6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8963" y="5773738"/>
            <a:ext cx="20574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pay more for the domestic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4" name="Rectangle 129">
            <a:extLst>
              <a:ext uri="{FF2B5EF4-FFF2-40B4-BE49-F238E27FC236}">
                <a16:creationId xmlns:a16="http://schemas.microsoft.com/office/drawing/2014/main" id="{617D048E-7D96-4A16-8163-73F13A237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8963" y="5976938"/>
            <a:ext cx="5730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goods.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5" name="Rectangle 130">
            <a:extLst>
              <a:ext uri="{FF2B5EF4-FFF2-40B4-BE49-F238E27FC236}">
                <a16:creationId xmlns:a16="http://schemas.microsoft.com/office/drawing/2014/main" id="{0765ED38-DF79-48E5-9C7A-AF7E250DB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251" y="4943475"/>
            <a:ext cx="17621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It helps protect unsafe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6" name="Rectangle 131">
            <a:extLst>
              <a:ext uri="{FF2B5EF4-FFF2-40B4-BE49-F238E27FC236}">
                <a16:creationId xmlns:a16="http://schemas.microsoft.com/office/drawing/2014/main" id="{026771D1-2CF0-4D9A-B21C-C20700C77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251" y="5151438"/>
            <a:ext cx="17065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or substandard goods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7" name="Rectangle 132">
            <a:extLst>
              <a:ext uri="{FF2B5EF4-FFF2-40B4-BE49-F238E27FC236}">
                <a16:creationId xmlns:a16="http://schemas.microsoft.com/office/drawing/2014/main" id="{812278E9-F738-4ABD-BFC9-0D06F719C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251" y="5354638"/>
            <a:ext cx="14160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from entering the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8" name="Rectangle 133">
            <a:extLst>
              <a:ext uri="{FF2B5EF4-FFF2-40B4-BE49-F238E27FC236}">
                <a16:creationId xmlns:a16="http://schemas.microsoft.com/office/drawing/2014/main" id="{4BEBA8DB-9BB2-412E-AEE8-FD5EC83F4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251" y="5564188"/>
            <a:ext cx="65881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market.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9" name="Rectangle 134">
            <a:extLst>
              <a:ext uri="{FF2B5EF4-FFF2-40B4-BE49-F238E27FC236}">
                <a16:creationId xmlns:a16="http://schemas.microsoft.com/office/drawing/2014/main" id="{FCF3F19E-F853-4F60-BDDE-25EBD86C6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6" y="6280150"/>
            <a:ext cx="10033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Subsidies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0" name="Rectangle 135">
            <a:extLst>
              <a:ext uri="{FF2B5EF4-FFF2-40B4-BE49-F238E27FC236}">
                <a16:creationId xmlns:a16="http://schemas.microsoft.com/office/drawing/2014/main" id="{1648208C-D366-4234-97A4-6966C5B13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4638" y="6273800"/>
            <a:ext cx="200183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Government payments to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" name="Rectangle 136">
            <a:extLst>
              <a:ext uri="{FF2B5EF4-FFF2-40B4-BE49-F238E27FC236}">
                <a16:creationId xmlns:a16="http://schemas.microsoft.com/office/drawing/2014/main" id="{CAAB966E-FADA-49D1-8C3F-7F958B152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4638" y="6483350"/>
            <a:ext cx="157638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assist an industry or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" name="Rectangle 137">
            <a:extLst>
              <a:ext uri="{FF2B5EF4-FFF2-40B4-BE49-F238E27FC236}">
                <a16:creationId xmlns:a16="http://schemas.microsoft.com/office/drawing/2014/main" id="{380E4FC4-503A-4DAB-A715-EB1372A65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4638" y="6686550"/>
            <a:ext cx="197643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business so that the price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" name="Rectangle 138">
            <a:extLst>
              <a:ext uri="{FF2B5EF4-FFF2-40B4-BE49-F238E27FC236}">
                <a16:creationId xmlns:a16="http://schemas.microsoft.com/office/drawing/2014/main" id="{330C7EC8-4DEC-4612-87A5-26828E2E5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4638" y="6896100"/>
            <a:ext cx="171291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 a good may remain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4" name="Rectangle 139">
            <a:extLst>
              <a:ext uri="{FF2B5EF4-FFF2-40B4-BE49-F238E27FC236}">
                <a16:creationId xmlns:a16="http://schemas.microsoft.com/office/drawing/2014/main" id="{49D8D4AA-88A1-49E4-BBBD-E203B19BB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4638" y="7105650"/>
            <a:ext cx="10033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competitive.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5" name="Rectangle 140">
            <a:extLst>
              <a:ext uri="{FF2B5EF4-FFF2-40B4-BE49-F238E27FC236}">
                <a16:creationId xmlns:a16="http://schemas.microsoft.com/office/drawing/2014/main" id="{4B2764FF-FEE6-4F85-AA11-F844A7996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6801" y="6273800"/>
            <a:ext cx="15525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 enable domestic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6" name="Rectangle 141">
            <a:extLst>
              <a:ext uri="{FF2B5EF4-FFF2-40B4-BE49-F238E27FC236}">
                <a16:creationId xmlns:a16="http://schemas.microsoft.com/office/drawing/2014/main" id="{08C2810F-C792-46A7-8F3E-579C15B16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6801" y="6483350"/>
            <a:ext cx="18843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producers to be globally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7" name="Rectangle 142">
            <a:extLst>
              <a:ext uri="{FF2B5EF4-FFF2-40B4-BE49-F238E27FC236}">
                <a16:creationId xmlns:a16="http://schemas.microsoft.com/office/drawing/2014/main" id="{EF55EA4B-00B1-4E80-98DB-9336F2633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6801" y="6686550"/>
            <a:ext cx="10477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competitive.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9" name="Rectangle 144">
            <a:extLst>
              <a:ext uri="{FF2B5EF4-FFF2-40B4-BE49-F238E27FC236}">
                <a16:creationId xmlns:a16="http://schemas.microsoft.com/office/drawing/2014/main" id="{97BA92F6-18A1-447F-B9A2-8ACC80DCF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6" y="6273800"/>
            <a:ext cx="201453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Damage industry and jobs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0" name="Rectangle 145">
            <a:extLst>
              <a:ext uri="{FF2B5EF4-FFF2-40B4-BE49-F238E27FC236}">
                <a16:creationId xmlns:a16="http://schemas.microsoft.com/office/drawing/2014/main" id="{E48D91FD-CE45-469F-801C-5AA401BC5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8963" y="6483350"/>
            <a:ext cx="214471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a foreign nation that may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1" name="Rectangle 146">
            <a:extLst>
              <a:ext uri="{FF2B5EF4-FFF2-40B4-BE49-F238E27FC236}">
                <a16:creationId xmlns:a16="http://schemas.microsoft.com/office/drawing/2014/main" id="{141697EB-C031-4D72-8394-032F6B95D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8963" y="6686550"/>
            <a:ext cx="171291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have the comparative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2" name="Rectangle 147">
            <a:extLst>
              <a:ext uri="{FF2B5EF4-FFF2-40B4-BE49-F238E27FC236}">
                <a16:creationId xmlns:a16="http://schemas.microsoft.com/office/drawing/2014/main" id="{45C3E19D-22D3-4DCF-AAF0-8264B9431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8963" y="6896100"/>
            <a:ext cx="8937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advantage.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4" name="Rectangle 149">
            <a:extLst>
              <a:ext uri="{FF2B5EF4-FFF2-40B4-BE49-F238E27FC236}">
                <a16:creationId xmlns:a16="http://schemas.microsoft.com/office/drawing/2014/main" id="{86B80EFD-E2D8-4CC5-AD7C-70E3C1C75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7813" y="6273800"/>
            <a:ext cx="158908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Domestic producers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5" name="Rectangle 150">
            <a:extLst>
              <a:ext uri="{FF2B5EF4-FFF2-40B4-BE49-F238E27FC236}">
                <a16:creationId xmlns:a16="http://schemas.microsoft.com/office/drawing/2014/main" id="{4EC56E01-AF71-4394-9EEE-39D686EDB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251" y="6483350"/>
            <a:ext cx="171291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can compete at lower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6" name="Rectangle 151">
            <a:extLst>
              <a:ext uri="{FF2B5EF4-FFF2-40B4-BE49-F238E27FC236}">
                <a16:creationId xmlns:a16="http://schemas.microsoft.com/office/drawing/2014/main" id="{7292993D-879E-4351-B92D-7E78ED98B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251" y="6686550"/>
            <a:ext cx="148431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prices with foreign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7" name="Rectangle 152">
            <a:extLst>
              <a:ext uri="{FF2B5EF4-FFF2-40B4-BE49-F238E27FC236}">
                <a16:creationId xmlns:a16="http://schemas.microsoft.com/office/drawing/2014/main" id="{B12F5D87-FF0F-48FA-B30C-B6C4B4884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251" y="6896100"/>
            <a:ext cx="8683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producers.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9" name="Rectangle 154">
            <a:extLst>
              <a:ext uri="{FF2B5EF4-FFF2-40B4-BE49-F238E27FC236}">
                <a16:creationId xmlns:a16="http://schemas.microsoft.com/office/drawing/2014/main" id="{6F65D3C1-909E-4345-809B-4EE09B088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7813" y="7105650"/>
            <a:ext cx="17430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Protects domestic jobs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89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7" grpId="0"/>
      <p:bldP spid="58" grpId="0"/>
      <p:bldP spid="59" grpId="0"/>
      <p:bldP spid="60" grpId="0"/>
      <p:bldP spid="61" grpId="0"/>
      <p:bldP spid="63" grpId="0"/>
      <p:bldP spid="65" grpId="0"/>
      <p:bldP spid="66" grpId="0"/>
      <p:bldP spid="67" grpId="0"/>
      <p:bldP spid="68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3" grpId="0"/>
      <p:bldP spid="84" grpId="0"/>
      <p:bldP spid="85" grpId="0"/>
      <p:bldP spid="86" grpId="0"/>
      <p:bldP spid="88" grpId="0"/>
      <p:bldP spid="89" grpId="0"/>
      <p:bldP spid="90" grpId="0"/>
      <p:bldP spid="91" grpId="0"/>
      <p:bldP spid="93" grpId="0"/>
      <p:bldP spid="94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10" grpId="0"/>
      <p:bldP spid="111" grpId="0"/>
      <p:bldP spid="112" grpId="0"/>
      <p:bldP spid="114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8" grpId="0"/>
      <p:bldP spid="129" grpId="0"/>
      <p:bldP spid="130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9" grpId="0"/>
      <p:bldP spid="150" grpId="0"/>
      <p:bldP spid="151" grpId="0"/>
      <p:bldP spid="152" grpId="0"/>
      <p:bldP spid="154" grpId="0"/>
      <p:bldP spid="155" grpId="0"/>
      <p:bldP spid="156" grpId="0"/>
      <p:bldP spid="157" grpId="0"/>
      <p:bldP spid="1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001A2-5C5F-4C2C-B378-0E3E2B58D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80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KG Broken Vessels Sketch" pitchFamily="2" charset="0"/>
              </a:rPr>
              <a:t>What Type of Barrier is It?</a:t>
            </a:r>
            <a:endParaRPr lang="en-US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DDF87-7625-4322-89DD-437F1066C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In order to convince Iran to stop developing nuclear weapons, the U.S. stopped trading with them.</a:t>
            </a:r>
          </a:p>
          <a:p>
            <a:r>
              <a:rPr lang="en-US" dirty="0">
                <a:solidFill>
                  <a:srgbClr val="FF0000"/>
                </a:solidFill>
              </a:rPr>
              <a:t>Embargo</a:t>
            </a:r>
          </a:p>
          <a:p>
            <a:r>
              <a:rPr lang="en-US" dirty="0"/>
              <a:t>The U.S. imposed a tax on Chinese steel in order to give the U.S. steel industry a corner on the market.</a:t>
            </a:r>
          </a:p>
          <a:p>
            <a:r>
              <a:rPr lang="en-US" dirty="0">
                <a:solidFill>
                  <a:srgbClr val="FF0000"/>
                </a:solidFill>
              </a:rPr>
              <a:t>Tariff</a:t>
            </a:r>
          </a:p>
          <a:p>
            <a:r>
              <a:rPr lang="en-US" dirty="0"/>
              <a:t>The government pays U.S. farmers to produce soy beans so their prices can be competitive.</a:t>
            </a:r>
          </a:p>
          <a:p>
            <a:r>
              <a:rPr lang="en-US" dirty="0">
                <a:solidFill>
                  <a:srgbClr val="FF0000"/>
                </a:solidFill>
              </a:rPr>
              <a:t>Subsidy</a:t>
            </a:r>
          </a:p>
          <a:p>
            <a:r>
              <a:rPr lang="en-US" dirty="0"/>
              <a:t>The U.S. sent back a shipment of dog food from China because it wasn’t labeled properly.</a:t>
            </a:r>
          </a:p>
          <a:p>
            <a:r>
              <a:rPr lang="en-US" dirty="0">
                <a:solidFill>
                  <a:srgbClr val="FF0000"/>
                </a:solidFill>
              </a:rPr>
              <a:t>Standards</a:t>
            </a:r>
          </a:p>
          <a:p>
            <a:r>
              <a:rPr lang="en-US" dirty="0"/>
              <a:t>The WTO gave the U.S. permission to limit the number of Chinese textiles coming into the U.S.</a:t>
            </a:r>
          </a:p>
          <a:p>
            <a:r>
              <a:rPr lang="en-US" dirty="0">
                <a:solidFill>
                  <a:srgbClr val="FF0000"/>
                </a:solidFill>
              </a:rPr>
              <a:t>Quota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7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2036" y="4978400"/>
            <a:ext cx="5646646" cy="2138867"/>
          </a:xfrm>
          <a:prstGeom prst="rect">
            <a:avLst/>
          </a:prstGeom>
          <a:solidFill>
            <a:srgbClr val="4C8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9001A2-5C5F-4C2C-B378-0E3E2B58D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04" y="5190811"/>
            <a:ext cx="5275352" cy="1769673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KG Broken Vessels Sketch" pitchFamily="2" charset="0"/>
              </a:rPr>
              <a:t>Trading Blocs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7" name="Picture 3" descr="https://upload.wikimedia.org/wikipedia/commons/thumb/3/37/Economic_integration_stages_%28World%29.png/1920px-Economic_integration_stages_%28World%29.png">
            <a:extLst>
              <a:ext uri="{FF2B5EF4-FFF2-40B4-BE49-F238E27FC236}">
                <a16:creationId xmlns:a16="http://schemas.microsoft.com/office/drawing/2014/main" id="{A1ED9D9D-6CFE-46E0-97E8-72774FEDA7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3" r="21416" b="1"/>
          <a:stretch/>
        </p:blipFill>
        <p:spPr bwMode="auto">
          <a:xfrm>
            <a:off x="262037" y="350331"/>
            <a:ext cx="5646645" cy="447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7724" y="350330"/>
            <a:ext cx="3468490" cy="6766937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DDF87-7625-4322-89DD-437F1066C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3455" y="999300"/>
            <a:ext cx="2739791" cy="5283683"/>
          </a:xfrm>
        </p:spPr>
        <p:txBody>
          <a:bodyPr anchor="ctr">
            <a:normAutofit lnSpcReduction="10000"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Free Trade: </a:t>
            </a:r>
            <a:r>
              <a:rPr lang="en-US" sz="2400" dirty="0">
                <a:solidFill>
                  <a:srgbClr val="FFFFFF"/>
                </a:solidFill>
              </a:rPr>
              <a:t>No limits on trade between countries</a:t>
            </a:r>
            <a:endParaRPr lang="en-US" sz="24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FFFFFF"/>
              </a:solidFill>
            </a:endParaRPr>
          </a:p>
          <a:p>
            <a:endParaRPr lang="en-US" sz="2400" b="1" dirty="0">
              <a:solidFill>
                <a:srgbClr val="FFFFFF"/>
              </a:solidFill>
            </a:endParaRPr>
          </a:p>
          <a:p>
            <a:r>
              <a:rPr lang="en-US" sz="2400" b="1" dirty="0">
                <a:solidFill>
                  <a:srgbClr val="FFFFFF"/>
                </a:solidFill>
              </a:rPr>
              <a:t>Trading Blocs: </a:t>
            </a:r>
            <a:r>
              <a:rPr lang="en-US" sz="2400" dirty="0">
                <a:solidFill>
                  <a:srgbClr val="FFFFFF"/>
                </a:solidFill>
              </a:rPr>
              <a:t>A group of neighboring countries that promote trade with each other and create barriers to limit trade with other blocs</a:t>
            </a:r>
          </a:p>
          <a:p>
            <a:endParaRPr lang="en-US" sz="1900" dirty="0">
              <a:solidFill>
                <a:srgbClr val="FFFFFF"/>
              </a:solidFill>
            </a:endParaRPr>
          </a:p>
          <a:p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63724D-7E10-470C-B8E5-E35F02B2F133}"/>
              </a:ext>
            </a:extLst>
          </p:cNvPr>
          <p:cNvSpPr txBox="1"/>
          <p:nvPr/>
        </p:nvSpPr>
        <p:spPr>
          <a:xfrm>
            <a:off x="8016148" y="7259473"/>
            <a:ext cx="1615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KG Batty Girl" panose="03000000000000000000" pitchFamily="66" charset="0"/>
              </a:rPr>
              <a:t>© Leah Cleary 2019</a:t>
            </a:r>
          </a:p>
        </p:txBody>
      </p:sp>
    </p:spTree>
    <p:extLst>
      <p:ext uri="{BB962C8B-B14F-4D97-AF65-F5344CB8AC3E}">
        <p14:creationId xmlns:p14="http://schemas.microsoft.com/office/powerpoint/2010/main" val="388919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001A2-5C5F-4C2C-B378-0E3E2B58D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KG Broken Vessels Sketch" pitchFamily="2" charset="0"/>
              </a:rPr>
              <a:t>Trading Blocs</a:t>
            </a:r>
            <a:endParaRPr lang="en-US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DDF87-7625-4322-89DD-437F1066C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World Trade Organization (WTO)—oversees trading blocs in an effort to promote free trade</a:t>
            </a:r>
          </a:p>
          <a:p>
            <a:endParaRPr lang="en-US" dirty="0"/>
          </a:p>
          <a:p>
            <a:r>
              <a:rPr lang="en-US" dirty="0"/>
              <a:t>European Union (EU)</a:t>
            </a:r>
          </a:p>
          <a:p>
            <a:endParaRPr lang="en-US" dirty="0"/>
          </a:p>
          <a:p>
            <a:r>
              <a:rPr lang="en-US" dirty="0"/>
              <a:t>North American Free Trade Agreement (NAFTA)</a:t>
            </a:r>
          </a:p>
          <a:p>
            <a:endParaRPr lang="en-US" dirty="0"/>
          </a:p>
          <a:p>
            <a:r>
              <a:rPr lang="en-US" dirty="0"/>
              <a:t>Association of Southeast Asian Nation (ASEAN)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72920BB5-E4CF-4C47-A1FE-6030D9468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1570" y="6003126"/>
            <a:ext cx="1066892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World Trade Organization Members.svg">
            <a:extLst>
              <a:ext uri="{FF2B5EF4-FFF2-40B4-BE49-F238E27FC236}">
                <a16:creationId xmlns:a16="http://schemas.microsoft.com/office/drawing/2014/main" id="{7E15F932-C701-4635-8CFE-DD215331E3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" r="1" b="1"/>
          <a:stretch/>
        </p:blipFill>
        <p:spPr bwMode="auto">
          <a:xfrm>
            <a:off x="20" y="10"/>
            <a:ext cx="9753580" cy="508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3600" cy="7467599"/>
          </a:xfrm>
          <a:prstGeom prst="rect">
            <a:avLst/>
          </a:prstGeom>
        </p:spPr>
      </p:pic>
      <p:sp>
        <p:nvSpPr>
          <p:cNvPr id="73" name="Oval 72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5013" y="4778374"/>
            <a:ext cx="659271" cy="76547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9001A2-5C5F-4C2C-B378-0E3E2B58D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998" y="4955573"/>
            <a:ext cx="4017426" cy="1644147"/>
          </a:xfrm>
        </p:spPr>
        <p:txBody>
          <a:bodyPr>
            <a:normAutofit/>
          </a:bodyPr>
          <a:lstStyle/>
          <a:p>
            <a:r>
              <a:rPr lang="en-US" sz="3800">
                <a:solidFill>
                  <a:srgbClr val="0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KG Broken Vessels Sketch" pitchFamily="2" charset="0"/>
              </a:rPr>
              <a:t>Trading Blocs</a:t>
            </a:r>
            <a:endParaRPr lang="en-US" sz="3800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DDF87-7625-4322-89DD-437F1066C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6197" y="4955573"/>
            <a:ext cx="3941129" cy="1644152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World Trade Organization (WTO)</a:t>
            </a:r>
          </a:p>
          <a:p>
            <a:endParaRPr lang="en-US" sz="1700" dirty="0">
              <a:solidFill>
                <a:srgbClr val="000000"/>
              </a:solidFill>
            </a:endParaRPr>
          </a:p>
          <a:p>
            <a:endParaRPr lang="en-US" sz="1700" dirty="0">
              <a:solidFill>
                <a:srgbClr val="000000"/>
              </a:solidFill>
            </a:endParaRPr>
          </a:p>
          <a:p>
            <a:endParaRPr lang="en-US" sz="1700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hlinkClick r:id="rId5"/>
            <a:extLst>
              <a:ext uri="{FF2B5EF4-FFF2-40B4-BE49-F238E27FC236}">
                <a16:creationId xmlns:a16="http://schemas.microsoft.com/office/drawing/2014/main" id="{D1943325-9ED3-43B0-9E5E-FDCFC485D4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6148" y="6003126"/>
            <a:ext cx="1066892" cy="1066892"/>
          </a:xfrm>
          <a:prstGeom prst="rect">
            <a:avLst/>
          </a:prstGeom>
        </p:spPr>
      </p:pic>
      <p:pic>
        <p:nvPicPr>
          <p:cNvPr id="3076" name="Picture 4" descr="File:Logo WTO-OMC.svg">
            <a:extLst>
              <a:ext uri="{FF2B5EF4-FFF2-40B4-BE49-F238E27FC236}">
                <a16:creationId xmlns:a16="http://schemas.microsoft.com/office/drawing/2014/main" id="{4E328F4D-A67A-47E5-9A77-055C987D2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50" y="2122068"/>
            <a:ext cx="1512926" cy="186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74CE7F-E078-4879-B8F6-320C6939A612}"/>
              </a:ext>
            </a:extLst>
          </p:cNvPr>
          <p:cNvSpPr txBox="1"/>
          <p:nvPr/>
        </p:nvSpPr>
        <p:spPr>
          <a:xfrm>
            <a:off x="8016148" y="7205990"/>
            <a:ext cx="1615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KG Batty Girl" panose="03000000000000000000" pitchFamily="66" charset="0"/>
              </a:rPr>
              <a:t>© Leah Cleary 2019</a:t>
            </a:r>
          </a:p>
        </p:txBody>
      </p:sp>
    </p:spTree>
    <p:extLst>
      <p:ext uri="{BB962C8B-B14F-4D97-AF65-F5344CB8AC3E}">
        <p14:creationId xmlns:p14="http://schemas.microsoft.com/office/powerpoint/2010/main" val="164761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001A2-5C5F-4C2C-B378-0E3E2B58D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KG Broken Vessels Sketch" pitchFamily="2" charset="0"/>
              </a:rPr>
              <a:t>Trading Blocs</a:t>
            </a:r>
            <a:endParaRPr lang="en-US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DDF87-7625-4322-89DD-437F1066C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European Union (EU)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D1943325-9ED3-43B0-9E5E-FDCFC485D4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1083" y="6003126"/>
            <a:ext cx="1066892" cy="1066892"/>
          </a:xfrm>
          <a:prstGeom prst="rect">
            <a:avLst/>
          </a:prstGeom>
        </p:spPr>
      </p:pic>
      <p:pic>
        <p:nvPicPr>
          <p:cNvPr id="5" name="Picture 4">
            <a:hlinkClick r:id="rId5"/>
            <a:extLst>
              <a:ext uri="{FF2B5EF4-FFF2-40B4-BE49-F238E27FC236}">
                <a16:creationId xmlns:a16="http://schemas.microsoft.com/office/drawing/2014/main" id="{58C59BFD-7E91-44B2-9DB6-78D476794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654" y="6003126"/>
            <a:ext cx="1066892" cy="1066892"/>
          </a:xfrm>
          <a:prstGeom prst="rect">
            <a:avLst/>
          </a:prstGeom>
        </p:spPr>
      </p:pic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75DA1F4D-A085-4B75-B8FD-C47ED3074B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259" y="1752370"/>
            <a:ext cx="5182200" cy="39628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146" name="Picture 2" descr="https://upload.wikimedia.org/wikipedia/commons/4/4b/Euro_banknotes_2002.png">
            <a:extLst>
              <a:ext uri="{FF2B5EF4-FFF2-40B4-BE49-F238E27FC236}">
                <a16:creationId xmlns:a16="http://schemas.microsoft.com/office/drawing/2014/main" id="{5393F0A7-DB82-44EF-B8E1-52EF34CC3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49" y="3747842"/>
            <a:ext cx="3800655" cy="27887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69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001A2-5C5F-4C2C-B378-0E3E2B58D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KG Broken Vessels Sketch" pitchFamily="2" charset="0"/>
              </a:rPr>
              <a:t>Balance of Trade</a:t>
            </a:r>
            <a:endParaRPr lang="en-US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DDF87-7625-4322-89DD-437F1066C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Balance of Trade: </a:t>
            </a:r>
            <a:r>
              <a:rPr lang="en-US" dirty="0"/>
              <a:t>The difference between a country's total exports and total imports</a:t>
            </a:r>
          </a:p>
          <a:p>
            <a:endParaRPr lang="en-US" dirty="0"/>
          </a:p>
          <a:p>
            <a:r>
              <a:rPr lang="en-US" b="1" dirty="0"/>
              <a:t>Total Exports – Total Imports = Balance of Trade</a:t>
            </a: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FBCFF4C3-FEA0-4D3F-9983-14770B9211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278" y="6086090"/>
            <a:ext cx="1066892" cy="1066892"/>
          </a:xfrm>
          <a:prstGeom prst="rect">
            <a:avLst/>
          </a:prstGeom>
        </p:spPr>
      </p:pic>
      <p:pic>
        <p:nvPicPr>
          <p:cNvPr id="16386" name="Picture 2" descr="Balanza by enhy">
            <a:extLst>
              <a:ext uri="{FF2B5EF4-FFF2-40B4-BE49-F238E27FC236}">
                <a16:creationId xmlns:a16="http://schemas.microsoft.com/office/drawing/2014/main" id="{BF7F94BA-6EEB-485C-A32A-5355BFF42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732" y="4258322"/>
            <a:ext cx="4371372" cy="282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45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NAFTA logo.svg">
            <a:extLst>
              <a:ext uri="{FF2B5EF4-FFF2-40B4-BE49-F238E27FC236}">
                <a16:creationId xmlns:a16="http://schemas.microsoft.com/office/drawing/2014/main" id="{0566E72C-5D12-49A9-9B05-D6CF879353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7" r="21328" b="1"/>
          <a:stretch/>
        </p:blipFill>
        <p:spPr bwMode="auto">
          <a:xfrm>
            <a:off x="4948040" y="10"/>
            <a:ext cx="4798106" cy="7467589"/>
          </a:xfrm>
          <a:custGeom>
            <a:avLst/>
            <a:gdLst>
              <a:gd name="connsiteX0" fmla="*/ 0 w 5997632"/>
              <a:gd name="connsiteY0" fmla="*/ 0 h 6858000"/>
              <a:gd name="connsiteX1" fmla="*/ 5997632 w 5997632"/>
              <a:gd name="connsiteY1" fmla="*/ 0 h 6858000"/>
              <a:gd name="connsiteX2" fmla="*/ 5997632 w 5997632"/>
              <a:gd name="connsiteY2" fmla="*/ 6858000 h 6858000"/>
              <a:gd name="connsiteX3" fmla="*/ 3178693 w 59976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7632" h="6858000">
                <a:moveTo>
                  <a:pt x="0" y="0"/>
                </a:moveTo>
                <a:lnTo>
                  <a:pt x="5997632" y="0"/>
                </a:lnTo>
                <a:lnTo>
                  <a:pt x="5997632" y="6858000"/>
                </a:lnTo>
                <a:lnTo>
                  <a:pt x="3178693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ile:Map of NAFTA.svg">
            <a:extLst>
              <a:ext uri="{FF2B5EF4-FFF2-40B4-BE49-F238E27FC236}">
                <a16:creationId xmlns:a16="http://schemas.microsoft.com/office/drawing/2014/main" id="{809F154F-2707-4048-8277-0F69F8BA6D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0" r="26618"/>
          <a:stretch/>
        </p:blipFill>
        <p:spPr bwMode="auto">
          <a:xfrm>
            <a:off x="20" y="10"/>
            <a:ext cx="7313374" cy="7467589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37FEB674-D811-4FFE-A878-29D0C0ED18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31522"/>
            <a:ext cx="5147826" cy="3604555"/>
          </a:xfrm>
          <a:custGeom>
            <a:avLst/>
            <a:gdLst>
              <a:gd name="connsiteX0" fmla="*/ 0 w 6434783"/>
              <a:gd name="connsiteY0" fmla="*/ 0 h 3310306"/>
              <a:gd name="connsiteX1" fmla="*/ 3829872 w 6434783"/>
              <a:gd name="connsiteY1" fmla="*/ 0 h 3310306"/>
              <a:gd name="connsiteX2" fmla="*/ 4896100 w 6434783"/>
              <a:gd name="connsiteY2" fmla="*/ 0 h 3310306"/>
              <a:gd name="connsiteX3" fmla="*/ 4901677 w 6434783"/>
              <a:gd name="connsiteY3" fmla="*/ 0 h 3310306"/>
              <a:gd name="connsiteX4" fmla="*/ 6434783 w 6434783"/>
              <a:gd name="connsiteY4" fmla="*/ 3310306 h 3310306"/>
              <a:gd name="connsiteX5" fmla="*/ 0 w 6434783"/>
              <a:gd name="connsiteY5" fmla="*/ 3310306 h 33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4783" h="3310306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6434783" y="3310306"/>
                </a:lnTo>
                <a:lnTo>
                  <a:pt x="0" y="33103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9001A2-5C5F-4C2C-B378-0E3E2B58D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51" y="2359318"/>
            <a:ext cx="3108959" cy="996371"/>
          </a:xfrm>
        </p:spPr>
        <p:txBody>
          <a:bodyPr>
            <a:normAutofit/>
          </a:bodyPr>
          <a:lstStyle/>
          <a:p>
            <a:r>
              <a:rPr lang="en-US" sz="340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KG Broken Vessels Sketch" pitchFamily="2" charset="0"/>
              </a:rPr>
              <a:t>Trading Blocs</a:t>
            </a:r>
            <a:endParaRPr lang="en-US" sz="3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DDF87-7625-4322-89DD-437F1066C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451" y="3355689"/>
            <a:ext cx="3696435" cy="1933861"/>
          </a:xfrm>
        </p:spPr>
        <p:txBody>
          <a:bodyPr>
            <a:normAutofit/>
          </a:bodyPr>
          <a:lstStyle/>
          <a:p>
            <a:r>
              <a:rPr lang="en-US" sz="3200" dirty="0"/>
              <a:t>North American Free Trade Agreement (NAFTA)</a:t>
            </a:r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</p:txBody>
      </p:sp>
      <p:pic>
        <p:nvPicPr>
          <p:cNvPr id="4" name="Picture 3">
            <a:hlinkClick r:id="rId5"/>
            <a:extLst>
              <a:ext uri="{FF2B5EF4-FFF2-40B4-BE49-F238E27FC236}">
                <a16:creationId xmlns:a16="http://schemas.microsoft.com/office/drawing/2014/main" id="{008A392B-3F45-4219-8163-A23CB167C9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6148" y="6003126"/>
            <a:ext cx="1066892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88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thumb/0/01/RCEP.png/800px-RCEP.png">
            <a:extLst>
              <a:ext uri="{FF2B5EF4-FFF2-40B4-BE49-F238E27FC236}">
                <a16:creationId xmlns:a16="http://schemas.microsoft.com/office/drawing/2014/main" id="{3750D4DD-0206-42EA-B804-C2DBF6C412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38"/>
          <a:stretch/>
        </p:blipFill>
        <p:spPr bwMode="auto">
          <a:xfrm>
            <a:off x="20" y="10"/>
            <a:ext cx="9753579" cy="746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1086901"/>
            <a:ext cx="4813737" cy="6380698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9001A2-5C5F-4C2C-B378-0E3E2B58D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558" y="2084078"/>
            <a:ext cx="3363310" cy="1462110"/>
          </a:xfrm>
        </p:spPr>
        <p:txBody>
          <a:bodyPr>
            <a:normAutofit/>
          </a:bodyPr>
          <a:lstStyle/>
          <a:p>
            <a:pPr algn="ctr"/>
            <a:r>
              <a:rPr lang="en-US" sz="340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KG Broken Vessels Sketch" pitchFamily="2" charset="0"/>
              </a:rPr>
              <a:t>Trading Blocs</a:t>
            </a:r>
            <a:endParaRPr lang="en-US" sz="340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29640" y="3633773"/>
            <a:ext cx="748336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DDF87-7625-4322-89DD-437F1066C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12" y="3721357"/>
            <a:ext cx="3674417" cy="2852713"/>
          </a:xfrm>
        </p:spPr>
        <p:txBody>
          <a:bodyPr anchor="ctr">
            <a:normAutofit/>
          </a:bodyPr>
          <a:lstStyle/>
          <a:p>
            <a:r>
              <a:rPr lang="en-US" sz="3600" dirty="0"/>
              <a:t>Association of Southeast Asian Nations (ASEAN)</a:t>
            </a:r>
          </a:p>
          <a:p>
            <a:endParaRPr lang="en-US" sz="1700" dirty="0"/>
          </a:p>
          <a:p>
            <a:endParaRPr lang="en-US" sz="1700" dirty="0"/>
          </a:p>
        </p:txBody>
      </p:sp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7D498B28-0C9E-43D7-989C-C7C89BA1B2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6148" y="6003126"/>
            <a:ext cx="1066892" cy="10668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074975-27BA-46A9-AF7C-B96BE3078992}"/>
              </a:ext>
            </a:extLst>
          </p:cNvPr>
          <p:cNvSpPr txBox="1"/>
          <p:nvPr/>
        </p:nvSpPr>
        <p:spPr>
          <a:xfrm>
            <a:off x="8016148" y="7205980"/>
            <a:ext cx="1615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KG Batty Girl" panose="03000000000000000000" pitchFamily="66" charset="0"/>
              </a:rPr>
              <a:t>© Leah Cleary 2019</a:t>
            </a:r>
          </a:p>
        </p:txBody>
      </p:sp>
    </p:spTree>
    <p:extLst>
      <p:ext uri="{BB962C8B-B14F-4D97-AF65-F5344CB8AC3E}">
        <p14:creationId xmlns:p14="http://schemas.microsoft.com/office/powerpoint/2010/main" val="5060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02454" y="374018"/>
            <a:ext cx="9151034" cy="200818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9001A2-5C5F-4C2C-B378-0E3E2B58D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858" y="508051"/>
            <a:ext cx="8911883" cy="10131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5100" kern="120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Balance of Trade</a:t>
            </a:r>
            <a:endParaRPr lang="en-US" sz="51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DDF87-7625-4322-89DD-437F1066C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661250"/>
            <a:ext cx="7315200" cy="45733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en-US" sz="1900" b="1" kern="1200" dirty="0">
                <a:solidFill>
                  <a:srgbClr val="429C3A"/>
                </a:solidFill>
                <a:latin typeface="+mn-lt"/>
                <a:ea typeface="+mn-ea"/>
                <a:cs typeface="+mn-cs"/>
              </a:rPr>
              <a:t>Trade Surplus: </a:t>
            </a:r>
            <a:r>
              <a:rPr lang="en-US" sz="1900" kern="1200" dirty="0">
                <a:solidFill>
                  <a:srgbClr val="429C3A"/>
                </a:solidFill>
                <a:latin typeface="+mn-lt"/>
                <a:ea typeface="+mn-ea"/>
                <a:cs typeface="+mn-cs"/>
              </a:rPr>
              <a:t>When a country exports more than it imports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67840" y="1577398"/>
            <a:ext cx="621792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File:Cumulative Current Account Balance.png">
            <a:extLst>
              <a:ext uri="{FF2B5EF4-FFF2-40B4-BE49-F238E27FC236}">
                <a16:creationId xmlns:a16="http://schemas.microsoft.com/office/drawing/2014/main" id="{25FF2BBF-CA9C-4149-8AEB-80496D358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2" y="2817084"/>
            <a:ext cx="9197456" cy="418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41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02454" y="5045416"/>
            <a:ext cx="9151034" cy="2008190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9001A2-5C5F-4C2C-B378-0E3E2B58D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858" y="5179450"/>
            <a:ext cx="8911883" cy="10131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5100" kern="120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Balance of Trade</a:t>
            </a:r>
            <a:endParaRPr lang="en-US" sz="51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DDF87-7625-4322-89DD-437F1066C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6332648"/>
            <a:ext cx="7315200" cy="45733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en-US" sz="1900" b="1" kern="1200" dirty="0">
                <a:solidFill>
                  <a:srgbClr val="81BBFF"/>
                </a:solidFill>
                <a:latin typeface="+mn-lt"/>
                <a:ea typeface="+mn-ea"/>
                <a:cs typeface="+mn-cs"/>
              </a:rPr>
              <a:t>Trade Deficit: </a:t>
            </a:r>
            <a:r>
              <a:rPr lang="en-US" sz="1900" kern="1200" dirty="0">
                <a:solidFill>
                  <a:srgbClr val="81BBFF"/>
                </a:solidFill>
                <a:latin typeface="+mn-lt"/>
                <a:ea typeface="+mn-ea"/>
                <a:cs typeface="+mn-cs"/>
              </a:rPr>
              <a:t>When a country imports more than it exports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AE5A034-F547-4B35-8AFE-10FD426357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03" y="335084"/>
            <a:ext cx="7914514" cy="435298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67840" y="6248796"/>
            <a:ext cx="621792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76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02454" y="374018"/>
            <a:ext cx="9151034" cy="200818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5A89535-4D45-4BE6-A4C9-38BDCFCEA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858" y="508051"/>
            <a:ext cx="8911883" cy="10131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5100" kern="120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Balance of Trade</a:t>
            </a:r>
            <a:endParaRPr lang="en-US" sz="51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67840" y="1577398"/>
            <a:ext cx="621792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1" name="Picture 2" descr="File:US trade final-01.svg">
            <a:extLst>
              <a:ext uri="{FF2B5EF4-FFF2-40B4-BE49-F238E27FC236}">
                <a16:creationId xmlns:a16="http://schemas.microsoft.com/office/drawing/2014/main" id="{A44D1213-7CA4-4E15-83E9-3E542E0832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992" y="2733014"/>
            <a:ext cx="6801535" cy="435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35F71641-1554-4E87-9641-0F2D75E69792}"/>
              </a:ext>
            </a:extLst>
          </p:cNvPr>
          <p:cNvSpPr/>
          <p:nvPr/>
        </p:nvSpPr>
        <p:spPr>
          <a:xfrm rot="20910208">
            <a:off x="2071170" y="3833869"/>
            <a:ext cx="2401677" cy="1024569"/>
          </a:xfrm>
          <a:prstGeom prst="rightArrow">
            <a:avLst/>
          </a:prstGeom>
          <a:solidFill>
            <a:srgbClr val="A32A24"/>
          </a:solidFill>
          <a:ln>
            <a:solidFill>
              <a:srgbClr val="1544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IMPORTS create a deficit</a:t>
            </a:r>
          </a:p>
        </p:txBody>
      </p:sp>
      <p:pic>
        <p:nvPicPr>
          <p:cNvPr id="15" name="Picture 4" descr="money bag by rg1024">
            <a:extLst>
              <a:ext uri="{FF2B5EF4-FFF2-40B4-BE49-F238E27FC236}">
                <a16:creationId xmlns:a16="http://schemas.microsoft.com/office/drawing/2014/main" id="{3150E521-3634-4DA9-B7AE-FEF1B4EE9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396" y="4754390"/>
            <a:ext cx="835198" cy="113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23125A8-A47B-4A82-BDD4-10B4AFF03A96}"/>
              </a:ext>
            </a:extLst>
          </p:cNvPr>
          <p:cNvGrpSpPr/>
          <p:nvPr/>
        </p:nvGrpSpPr>
        <p:grpSpPr>
          <a:xfrm>
            <a:off x="2700476" y="4754390"/>
            <a:ext cx="1126876" cy="1135812"/>
            <a:chOff x="2700476" y="4754390"/>
            <a:chExt cx="1126876" cy="1135812"/>
          </a:xfrm>
        </p:grpSpPr>
        <p:pic>
          <p:nvPicPr>
            <p:cNvPr id="9220" name="Picture 4" descr="money bag by rg1024">
              <a:extLst>
                <a:ext uri="{FF2B5EF4-FFF2-40B4-BE49-F238E27FC236}">
                  <a16:creationId xmlns:a16="http://schemas.microsoft.com/office/drawing/2014/main" id="{AA4A0061-BEC9-402C-A3D2-6F831E13CC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4409" y="4754391"/>
              <a:ext cx="835198" cy="11358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2" name="Picture 6" descr="No sign by loveandread">
              <a:extLst>
                <a:ext uri="{FF2B5EF4-FFF2-40B4-BE49-F238E27FC236}">
                  <a16:creationId xmlns:a16="http://schemas.microsoft.com/office/drawing/2014/main" id="{2B411799-3FA7-4991-A7F0-168BC2A76F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476" y="4754390"/>
              <a:ext cx="1126876" cy="1135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7B1A31B-3881-4828-9B88-3B3E822C52D5}"/>
              </a:ext>
            </a:extLst>
          </p:cNvPr>
          <p:cNvSpPr/>
          <p:nvPr/>
        </p:nvSpPr>
        <p:spPr>
          <a:xfrm rot="857286">
            <a:off x="5202354" y="3879292"/>
            <a:ext cx="2401677" cy="1024569"/>
          </a:xfrm>
          <a:prstGeom prst="rightArrow">
            <a:avLst/>
          </a:prstGeom>
          <a:solidFill>
            <a:srgbClr val="15440E"/>
          </a:solidFill>
          <a:ln>
            <a:solidFill>
              <a:srgbClr val="A32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EXPORTS create a surplus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726465-039B-44D3-B254-6AE7E8C2954C}"/>
              </a:ext>
            </a:extLst>
          </p:cNvPr>
          <p:cNvSpPr txBox="1"/>
          <p:nvPr/>
        </p:nvSpPr>
        <p:spPr>
          <a:xfrm>
            <a:off x="8016148" y="7205980"/>
            <a:ext cx="1615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KG Batty Girl" panose="03000000000000000000" pitchFamily="66" charset="0"/>
              </a:rPr>
              <a:t>© Leah Cleary 2019</a:t>
            </a:r>
          </a:p>
        </p:txBody>
      </p:sp>
    </p:spTree>
    <p:extLst>
      <p:ext uri="{BB962C8B-B14F-4D97-AF65-F5344CB8AC3E}">
        <p14:creationId xmlns:p14="http://schemas.microsoft.com/office/powerpoint/2010/main" val="18011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001A2-5C5F-4C2C-B378-0E3E2B58D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397582"/>
            <a:ext cx="8836998" cy="1464269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KG Broken Vessels Sketch" pitchFamily="2" charset="0"/>
              </a:rPr>
              <a:t>Surplus or Deficit?</a:t>
            </a:r>
            <a:endParaRPr lang="en-US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DDF87-7625-4322-89DD-437F1066C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nation has $4 million in imports and $3 million in exports</a:t>
            </a:r>
          </a:p>
          <a:p>
            <a:r>
              <a:rPr lang="en-US" dirty="0">
                <a:solidFill>
                  <a:srgbClr val="FF0000"/>
                </a:solidFill>
              </a:rPr>
              <a:t>Deficit</a:t>
            </a:r>
          </a:p>
          <a:p>
            <a:r>
              <a:rPr lang="en-US" dirty="0"/>
              <a:t>A nation has $8 billion in exports and $10 billion in imports</a:t>
            </a:r>
          </a:p>
          <a:p>
            <a:r>
              <a:rPr lang="en-US" dirty="0">
                <a:solidFill>
                  <a:srgbClr val="FF0000"/>
                </a:solidFill>
              </a:rPr>
              <a:t>Deficit</a:t>
            </a:r>
          </a:p>
          <a:p>
            <a:r>
              <a:rPr lang="en-US" dirty="0"/>
              <a:t>A nation has $1 billion in exports and $5 million in imports</a:t>
            </a:r>
          </a:p>
          <a:p>
            <a:r>
              <a:rPr lang="en-US" dirty="0">
                <a:solidFill>
                  <a:srgbClr val="FF0000"/>
                </a:solidFill>
              </a:rPr>
              <a:t>Surplus</a:t>
            </a:r>
          </a:p>
          <a:p>
            <a:r>
              <a:rPr lang="en-US" dirty="0"/>
              <a:t>A nation has $2 billion in imports and $1 billion in exports</a:t>
            </a:r>
          </a:p>
          <a:p>
            <a:r>
              <a:rPr lang="en-US" dirty="0">
                <a:solidFill>
                  <a:srgbClr val="FF0000"/>
                </a:solidFill>
              </a:rPr>
              <a:t>Deficit</a:t>
            </a:r>
          </a:p>
        </p:txBody>
      </p:sp>
    </p:spTree>
    <p:extLst>
      <p:ext uri="{BB962C8B-B14F-4D97-AF65-F5344CB8AC3E}">
        <p14:creationId xmlns:p14="http://schemas.microsoft.com/office/powerpoint/2010/main" val="267545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2036" y="4978400"/>
            <a:ext cx="5646646" cy="21388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9001A2-5C5F-4C2C-B378-0E3E2B58D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04" y="5190811"/>
            <a:ext cx="5275352" cy="1769673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KG Broken Vessels Sketch" pitchFamily="2" charset="0"/>
              </a:rPr>
              <a:t>Trade Barriers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42" name="Picture 2" descr="Barrier by neoguiri">
            <a:extLst>
              <a:ext uri="{FF2B5EF4-FFF2-40B4-BE49-F238E27FC236}">
                <a16:creationId xmlns:a16="http://schemas.microsoft.com/office/drawing/2014/main" id="{21E501F5-CC73-4077-865C-ECD061DB6C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0" r="3" b="5026"/>
          <a:stretch/>
        </p:blipFill>
        <p:spPr bwMode="auto">
          <a:xfrm>
            <a:off x="262037" y="350331"/>
            <a:ext cx="5646645" cy="447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7724" y="350330"/>
            <a:ext cx="3468490" cy="6766937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DDF87-7625-4322-89DD-437F1066C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3455" y="999300"/>
            <a:ext cx="2739791" cy="5283683"/>
          </a:xfrm>
        </p:spPr>
        <p:txBody>
          <a:bodyPr anchor="ctr">
            <a:normAutofit/>
          </a:bodyPr>
          <a:lstStyle/>
          <a:p>
            <a:r>
              <a:rPr lang="en-US" sz="1900" b="1" dirty="0">
                <a:solidFill>
                  <a:srgbClr val="FFFFFF"/>
                </a:solidFill>
              </a:rPr>
              <a:t>Protectionism: </a:t>
            </a:r>
            <a:r>
              <a:rPr lang="en-US" sz="1900" dirty="0">
                <a:solidFill>
                  <a:srgbClr val="FFFFFF"/>
                </a:solidFill>
              </a:rPr>
              <a:t>Restricting imports through government regulation</a:t>
            </a:r>
          </a:p>
          <a:p>
            <a:endParaRPr lang="en-US" sz="1900" b="1" dirty="0">
              <a:solidFill>
                <a:srgbClr val="FFFFFF"/>
              </a:solidFill>
            </a:endParaRPr>
          </a:p>
          <a:p>
            <a:r>
              <a:rPr lang="en-US" sz="1900" b="1" dirty="0">
                <a:solidFill>
                  <a:srgbClr val="FFFFFF"/>
                </a:solidFill>
              </a:rPr>
              <a:t>Trade Barriers: </a:t>
            </a:r>
            <a:r>
              <a:rPr lang="en-US" sz="1900" dirty="0">
                <a:solidFill>
                  <a:srgbClr val="FFFFFF"/>
                </a:solidFill>
              </a:rPr>
              <a:t>Limit trade between countries</a:t>
            </a:r>
          </a:p>
          <a:p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4BBDFB-7D5C-4D2B-AC5F-97B3D39F0B88}"/>
              </a:ext>
            </a:extLst>
          </p:cNvPr>
          <p:cNvSpPr txBox="1"/>
          <p:nvPr/>
        </p:nvSpPr>
        <p:spPr>
          <a:xfrm>
            <a:off x="8016148" y="7205980"/>
            <a:ext cx="1615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KG Batty Girl" panose="03000000000000000000" pitchFamily="66" charset="0"/>
              </a:rPr>
              <a:t>© Leah Cleary 2019</a:t>
            </a:r>
          </a:p>
        </p:txBody>
      </p:sp>
    </p:spTree>
    <p:extLst>
      <p:ext uri="{BB962C8B-B14F-4D97-AF65-F5344CB8AC3E}">
        <p14:creationId xmlns:p14="http://schemas.microsoft.com/office/powerpoint/2010/main" val="167602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001A2-5C5F-4C2C-B378-0E3E2B58D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KG Broken Vessels Sketch" pitchFamily="2" charset="0"/>
              </a:rPr>
              <a:t>Trade Barriers</a:t>
            </a:r>
            <a:endParaRPr lang="en-US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DDF87-7625-4322-89DD-437F1066C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purpose is usually to protect domestic jobs and industries.</a:t>
            </a:r>
          </a:p>
          <a:p>
            <a:endParaRPr lang="en-US" dirty="0"/>
          </a:p>
          <a:p>
            <a:r>
              <a:rPr lang="en-US" dirty="0"/>
              <a:t>Tariffs </a:t>
            </a:r>
          </a:p>
          <a:p>
            <a:r>
              <a:rPr lang="en-US" dirty="0"/>
              <a:t>Quotas</a:t>
            </a:r>
          </a:p>
          <a:p>
            <a:r>
              <a:rPr lang="en-US" dirty="0"/>
              <a:t>Embargoes</a:t>
            </a:r>
          </a:p>
          <a:p>
            <a:r>
              <a:rPr lang="en-US" dirty="0"/>
              <a:t>Standards</a:t>
            </a:r>
          </a:p>
          <a:p>
            <a:r>
              <a:rPr lang="en-US" dirty="0"/>
              <a:t>Subsidies</a:t>
            </a:r>
          </a:p>
        </p:txBody>
      </p:sp>
      <p:pic>
        <p:nvPicPr>
          <p:cNvPr id="4" name="Picture 2" descr="Barrier by neoguiri">
            <a:extLst>
              <a:ext uri="{FF2B5EF4-FFF2-40B4-BE49-F238E27FC236}">
                <a16:creationId xmlns:a16="http://schemas.microsoft.com/office/drawing/2014/main" id="{72357DC8-0F54-4DF9-B185-29E89FDC18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0" r="3" b="5026"/>
          <a:stretch/>
        </p:blipFill>
        <p:spPr bwMode="auto">
          <a:xfrm>
            <a:off x="3754384" y="2851160"/>
            <a:ext cx="5646645" cy="447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85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001A2-5C5F-4C2C-B378-0E3E2B58D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KG Broken Vessels Sketch" pitchFamily="2" charset="0"/>
              </a:rPr>
              <a:t>Trade Barriers</a:t>
            </a:r>
            <a:endParaRPr lang="en-US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DDF87-7625-4322-89DD-437F1066C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1548065"/>
            <a:ext cx="8412480" cy="4738124"/>
          </a:xfrm>
        </p:spPr>
        <p:txBody>
          <a:bodyPr/>
          <a:lstStyle/>
          <a:p>
            <a:r>
              <a:rPr lang="en-US" b="1" dirty="0"/>
              <a:t>Tariffs:</a:t>
            </a:r>
            <a:r>
              <a:rPr lang="en-US" dirty="0"/>
              <a:t> A tax on imported goods</a:t>
            </a: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161A1B11-6ECA-41C9-9866-DF7F4268B6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1444" y="208127"/>
            <a:ext cx="1066892" cy="1066892"/>
          </a:xfrm>
          <a:prstGeom prst="rect">
            <a:avLst/>
          </a:prstGeom>
        </p:spPr>
      </p:pic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985453E4-90DB-4014-8C61-96B2D5436D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2030428"/>
            <a:ext cx="8128000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3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7106</TotalTime>
  <Words>898</Words>
  <Application>Microsoft Office PowerPoint</Application>
  <PresentationFormat>Custom</PresentationFormat>
  <Paragraphs>200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KG colour me purple</vt:lpstr>
      <vt:lpstr>KG Broken Vessels Sketch</vt:lpstr>
      <vt:lpstr>Arial</vt:lpstr>
      <vt:lpstr>KG Batty Girl</vt:lpstr>
      <vt:lpstr>Calibri</vt:lpstr>
      <vt:lpstr>Calibri Light</vt:lpstr>
      <vt:lpstr>Office Theme</vt:lpstr>
      <vt:lpstr>Trade Barriers and Trading Blocs</vt:lpstr>
      <vt:lpstr>Balance of Trade</vt:lpstr>
      <vt:lpstr>Balance of Trade</vt:lpstr>
      <vt:lpstr>Balance of Trade</vt:lpstr>
      <vt:lpstr>Balance of Trade</vt:lpstr>
      <vt:lpstr>Surplus or Deficit?</vt:lpstr>
      <vt:lpstr>Trade Barriers</vt:lpstr>
      <vt:lpstr>Trade Barriers</vt:lpstr>
      <vt:lpstr>Trade Barriers</vt:lpstr>
      <vt:lpstr>Trade Barriers</vt:lpstr>
      <vt:lpstr>Trade Barriers</vt:lpstr>
      <vt:lpstr>Trade Barriers</vt:lpstr>
      <vt:lpstr>Trade Barriers</vt:lpstr>
      <vt:lpstr>PowerPoint Presentation</vt:lpstr>
      <vt:lpstr>What Type of Barrier is It?</vt:lpstr>
      <vt:lpstr>Trading Blocs</vt:lpstr>
      <vt:lpstr>Trading Blocs</vt:lpstr>
      <vt:lpstr>Trading Blocs</vt:lpstr>
      <vt:lpstr>Trading Blocs</vt:lpstr>
      <vt:lpstr>Trading Blocs</vt:lpstr>
      <vt:lpstr>Trading Blocs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Balance of Trade and Trade Barriers</dc:title>
  <dc:creator>Joey Cleary</dc:creator>
  <cp:lastModifiedBy>Timothy Rose</cp:lastModifiedBy>
  <cp:revision>27</cp:revision>
  <dcterms:created xsi:type="dcterms:W3CDTF">2019-02-19T20:54:23Z</dcterms:created>
  <dcterms:modified xsi:type="dcterms:W3CDTF">2019-04-25T15:54:40Z</dcterms:modified>
</cp:coreProperties>
</file>