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5" r:id="rId2"/>
    <p:sldMasterId id="2147483656" r:id="rId3"/>
  </p:sldMasterIdLst>
  <p:notesMasterIdLst>
    <p:notesMasterId r:id="rId13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164FDE-5268-4BB4-BD93-6E94C6422690}">
  <a:tblStyle styleId="{D2164FDE-5268-4BB4-BD93-6E94C64226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https://www.youtube.com/watch?v=KGrmnynjHjI&amp;list=PLE70CA726102FB294&amp;index=17</a:t>
            </a:r>
          </a:p>
        </p:txBody>
      </p:sp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e66b7969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3e66b7969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b8294afb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3b8294afb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ctrTitle"/>
          </p:nvPr>
        </p:nvSpPr>
        <p:spPr>
          <a:xfrm>
            <a:off x="296750" y="2224450"/>
            <a:ext cx="8358300" cy="2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8800"/>
              <a:buFont typeface="Times New Roman"/>
              <a:buNone/>
            </a:pPr>
            <a:r>
              <a:rPr lang="en-US" sz="8800" b="1">
                <a:solidFill>
                  <a:srgbClr val="000099"/>
                </a:solidFill>
              </a:rPr>
              <a:t>The Four</a:t>
            </a:r>
            <a:r>
              <a:rPr lang="en-US" sz="8800" b="1" i="0" u="none" strike="noStrike" cap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Market Structures</a:t>
            </a:r>
            <a:endParaRPr/>
          </a:p>
        </p:txBody>
      </p:sp>
      <p:sp>
        <p:nvSpPr>
          <p:cNvPr id="72" name="Google Shape;72;p1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1038200" y="904875"/>
            <a:ext cx="15891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677025" y="890575"/>
            <a:ext cx="15891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826600" y="914400"/>
            <a:ext cx="17358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4834575" y="1162050"/>
            <a:ext cx="1407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Oligopoly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0" y="0"/>
            <a:ext cx="9144000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500"/>
              <a:buFont typeface="Times New Roman"/>
              <a:buNone/>
            </a:pPr>
            <a:r>
              <a:rPr lang="en-US" sz="4500" b="1" i="0" u="none" strike="noStrike" cap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Market Structures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228600" y="1828800"/>
            <a:ext cx="8534400" cy="470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product is sold in a market that can be considered one of the above market structures.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1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example: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AutoNum type="arabicPeriod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 Food Market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AutoNum type="arabicPeriod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Cars </a:t>
            </a:r>
            <a:r>
              <a:rPr lang="en-US" sz="3200" b="1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Manufacturers</a:t>
            </a: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AutoNum type="arabicPeriod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for Operating Systems (Microsoft)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AutoNum type="arabicPeriod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Strawberry Market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AutoNum type="arabicPeriod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Cereal Market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cxnSp>
        <p:nvCxnSpPr>
          <p:cNvPr id="96" name="Google Shape;96;p13"/>
          <p:cNvCxnSpPr/>
          <p:nvPr/>
        </p:nvCxnSpPr>
        <p:spPr>
          <a:xfrm>
            <a:off x="762000" y="1676400"/>
            <a:ext cx="7543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14"/>
          <p:cNvCxnSpPr/>
          <p:nvPr/>
        </p:nvCxnSpPr>
        <p:spPr>
          <a:xfrm>
            <a:off x="762000" y="1676400"/>
            <a:ext cx="7543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03" name="Google Shape;103;p14"/>
          <p:cNvSpPr txBox="1"/>
          <p:nvPr/>
        </p:nvSpPr>
        <p:spPr>
          <a:xfrm>
            <a:off x="1028748" y="1009700"/>
            <a:ext cx="16890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6677025" y="890587"/>
            <a:ext cx="1293900" cy="7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2873475" y="914400"/>
            <a:ext cx="16890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948250" y="1162050"/>
            <a:ext cx="1293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Oligopoly</a:t>
            </a:r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342900" y="2367788"/>
            <a:ext cx="85344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of Perfect Competition:</a:t>
            </a:r>
            <a:endParaRPr/>
          </a:p>
        </p:txBody>
      </p:sp>
      <p:sp>
        <p:nvSpPr>
          <p:cNvPr id="108" name="Google Shape;108;p14"/>
          <p:cNvSpPr txBox="1"/>
          <p:nvPr/>
        </p:nvSpPr>
        <p:spPr>
          <a:xfrm>
            <a:off x="533400" y="3333750"/>
            <a:ext cx="8153400" cy="3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small firms</a:t>
            </a:r>
            <a:endParaRPr sz="3000"/>
          </a:p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Font typeface="Times New Roman"/>
              <a:buChar char="•"/>
            </a:pP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Identical products (perfect substitutes)</a:t>
            </a:r>
            <a:endParaRPr sz="3000"/>
          </a:p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Font typeface="Times New Roman"/>
              <a:buChar char="•"/>
            </a:pP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Low Barriers- Easy for firms to enter and exit the industry</a:t>
            </a:r>
            <a:endParaRPr sz="3000"/>
          </a:p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Font typeface="Times New Roman"/>
              <a:buChar char="•"/>
            </a:pP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Seller has no need to advertise </a:t>
            </a:r>
            <a:endParaRPr sz="3000"/>
          </a:p>
          <a:p>
            <a:pPr marL="0" marR="0" lvl="0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Font typeface="Times New Roman"/>
              <a:buChar char="•"/>
            </a:pP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Firms are “</a:t>
            </a:r>
            <a:r>
              <a:rPr lang="en-US" sz="3000" b="1" i="0" u="sng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Takers</a:t>
            </a:r>
            <a:r>
              <a:rPr lang="en-US" sz="30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firm</a:t>
            </a:r>
            <a:r>
              <a:rPr lang="en-US" sz="3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has NO control over price.</a:t>
            </a:r>
            <a:r>
              <a:rPr lang="en-US" sz="3000" b="1" i="0" u="none" strike="noStrike" cap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/>
          </a:p>
        </p:txBody>
      </p:sp>
      <p:sp>
        <p:nvSpPr>
          <p:cNvPr id="109" name="Google Shape;109;p14"/>
          <p:cNvSpPr/>
          <p:nvPr/>
        </p:nvSpPr>
        <p:spPr>
          <a:xfrm>
            <a:off x="1028700" y="809625"/>
            <a:ext cx="1689000" cy="1089000"/>
          </a:xfrm>
          <a:prstGeom prst="ellipse">
            <a:avLst/>
          </a:prstGeom>
          <a:noFill/>
          <a:ln w="762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228600" y="2906650"/>
            <a:ext cx="8610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Corn, Strawberries,  Milk,  etc.</a:t>
            </a:r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4343400" y="1676400"/>
            <a:ext cx="2606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Imperfect Competition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2865425" y="917600"/>
            <a:ext cx="5562600" cy="1447800"/>
          </a:xfrm>
          <a:prstGeom prst="rect">
            <a:avLst/>
          </a:prstGeom>
          <a:noFill/>
          <a:ln w="5715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115" name="Google Shape;115;p14"/>
          <p:cNvSpPr txBox="1"/>
          <p:nvPr/>
        </p:nvSpPr>
        <p:spPr>
          <a:xfrm>
            <a:off x="38100" y="26975"/>
            <a:ext cx="91440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500"/>
              <a:buFont typeface="Times New Roman"/>
              <a:buNone/>
            </a:pPr>
            <a:r>
              <a:rPr lang="en-US" sz="45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Market Structures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5"/>
          <p:cNvCxnSpPr/>
          <p:nvPr/>
        </p:nvCxnSpPr>
        <p:spPr>
          <a:xfrm>
            <a:off x="762000" y="1676400"/>
            <a:ext cx="7543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21" name="Google Shape;121;p15"/>
          <p:cNvSpPr txBox="1"/>
          <p:nvPr/>
        </p:nvSpPr>
        <p:spPr>
          <a:xfrm>
            <a:off x="1034875" y="904875"/>
            <a:ext cx="15924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6677025" y="890575"/>
            <a:ext cx="15240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/>
          </a:p>
        </p:txBody>
      </p:sp>
      <p:sp>
        <p:nvSpPr>
          <p:cNvPr id="123" name="Google Shape;123;p15"/>
          <p:cNvSpPr txBox="1"/>
          <p:nvPr/>
        </p:nvSpPr>
        <p:spPr>
          <a:xfrm>
            <a:off x="2811150" y="914400"/>
            <a:ext cx="17514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24" name="Google Shape;124;p15"/>
          <p:cNvSpPr txBox="1"/>
          <p:nvPr/>
        </p:nvSpPr>
        <p:spPr>
          <a:xfrm>
            <a:off x="4948250" y="1162050"/>
            <a:ext cx="1293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Oligopoly</a:t>
            </a:r>
            <a:endParaRPr/>
          </a:p>
        </p:txBody>
      </p:sp>
      <p:sp>
        <p:nvSpPr>
          <p:cNvPr id="125" name="Google Shape;125;p15"/>
          <p:cNvSpPr txBox="1"/>
          <p:nvPr/>
        </p:nvSpPr>
        <p:spPr>
          <a:xfrm>
            <a:off x="228600" y="2057400"/>
            <a:ext cx="8534400" cy="63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of Monopoly:</a:t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>
            <a:off x="533400" y="3111500"/>
            <a:ext cx="8153400" cy="285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One large firm (the firm is the market)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Unique product (no close substitutes)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High Barriers- Firms cannot enter the industry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Monopolies are “Price Makers” </a:t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6486523" y="914400"/>
            <a:ext cx="1905000" cy="1089000"/>
          </a:xfrm>
          <a:prstGeom prst="ellipse">
            <a:avLst/>
          </a:prstGeom>
          <a:noFill/>
          <a:ln w="762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228600" y="2590800"/>
            <a:ext cx="8610600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 The Electric Company, De Beers, </a:t>
            </a:r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131" name="Google Shape;131;p15"/>
          <p:cNvSpPr txBox="1"/>
          <p:nvPr/>
        </p:nvSpPr>
        <p:spPr>
          <a:xfrm>
            <a:off x="0" y="0"/>
            <a:ext cx="91440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500"/>
              <a:buFont typeface="Times New Roman"/>
              <a:buNone/>
            </a:pPr>
            <a:r>
              <a:rPr lang="en-US" sz="45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Market Structures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/>
          <p:nvPr/>
        </p:nvSpPr>
        <p:spPr>
          <a:xfrm>
            <a:off x="381000" y="646112"/>
            <a:ext cx="8405812" cy="54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34950" marR="0" lvl="0" indent="-234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monopoly wouldn’t last long if there were not high barriers to keep other firms from entering. 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4100"/>
              <a:buFont typeface="Times New Roman"/>
              <a:buNone/>
            </a:pPr>
            <a:r>
              <a:rPr lang="en-US" sz="41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Barriers to Entry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sz="33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Economies of Scale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Times New Roman"/>
              <a:buChar char="•"/>
            </a:pPr>
            <a:r>
              <a:rPr lang="en-US" sz="24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There is only one electric company because they are the only ones that can make electricity a</a:t>
            </a:r>
            <a:r>
              <a:rPr lang="en-US" sz="2400" b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sz="24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lowest cost. This is a “natural monopoly” 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sz="33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Superior Technology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sz="33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Geography or Ownership of Raw Materials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sz="33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Government Created Barriers</a:t>
            </a:r>
            <a:endParaRPr/>
          </a:p>
          <a:p>
            <a:pPr marL="234950" marR="0" lvl="0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B9"/>
              </a:buClr>
              <a:buSzPts val="2400"/>
              <a:buFont typeface="Times New Roman"/>
              <a:buChar char="•"/>
            </a:pPr>
            <a:r>
              <a:rPr lang="en-US" sz="2400" b="1" i="0" u="none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government issues </a:t>
            </a:r>
            <a:r>
              <a:rPr lang="en-US" sz="2400" b="1" i="0" u="sng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 </a:t>
            </a:r>
            <a:r>
              <a:rPr lang="en-US" sz="2400" b="1" i="0" u="none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protect inventors and forbids others from using their invention</a:t>
            </a:r>
            <a:endParaRPr/>
          </a:p>
        </p:txBody>
      </p:sp>
      <p:sp>
        <p:nvSpPr>
          <p:cNvPr id="137" name="Google Shape;137;p16"/>
          <p:cNvSpPr txBox="1"/>
          <p:nvPr/>
        </p:nvSpPr>
        <p:spPr>
          <a:xfrm>
            <a:off x="990600" y="0"/>
            <a:ext cx="7375525" cy="766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Barriers to Entry</a:t>
            </a:r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/>
          <p:nvPr/>
        </p:nvSpPr>
        <p:spPr>
          <a:xfrm>
            <a:off x="4800600" y="762000"/>
            <a:ext cx="1689100" cy="1089025"/>
          </a:xfrm>
          <a:prstGeom prst="ellipse">
            <a:avLst/>
          </a:prstGeom>
          <a:noFill/>
          <a:ln w="762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228600" y="1828800"/>
            <a:ext cx="86868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of Oligopolies:</a:t>
            </a:r>
            <a:endParaRPr/>
          </a:p>
        </p:txBody>
      </p:sp>
      <p:sp>
        <p:nvSpPr>
          <p:cNvPr id="146" name="Google Shape;146;p17"/>
          <p:cNvSpPr txBox="1"/>
          <p:nvPr/>
        </p:nvSpPr>
        <p:spPr>
          <a:xfrm>
            <a:off x="457200" y="2514600"/>
            <a:ext cx="8405812" cy="385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Cell Phones,  Service Providers, Cars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Few Large Producers (Less than 10)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Identical or Differentiated Products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Barriers to Entry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Over Price  (Price Maker)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sng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Mutual Interdependence</a:t>
            </a:r>
            <a:endParaRPr/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Firms must worry about the decisions of their competitors and use strategy</a:t>
            </a:r>
            <a:endParaRPr/>
          </a:p>
        </p:txBody>
      </p:sp>
      <p:sp>
        <p:nvSpPr>
          <p:cNvPr id="147" name="Google Shape;147;p17"/>
          <p:cNvSpPr txBox="1"/>
          <p:nvPr/>
        </p:nvSpPr>
        <p:spPr>
          <a:xfrm>
            <a:off x="938198" y="904875"/>
            <a:ext cx="16890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48" name="Google Shape;148;p17"/>
          <p:cNvSpPr txBox="1"/>
          <p:nvPr/>
        </p:nvSpPr>
        <p:spPr>
          <a:xfrm>
            <a:off x="6677025" y="890587"/>
            <a:ext cx="1293812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2873375" y="914400"/>
            <a:ext cx="16890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4948250" y="1162050"/>
            <a:ext cx="1293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Oligopoly</a:t>
            </a:r>
            <a:endParaRPr/>
          </a:p>
        </p:txBody>
      </p:sp>
      <p:cxnSp>
        <p:nvCxnSpPr>
          <p:cNvPr id="151" name="Google Shape;151;p17"/>
          <p:cNvCxnSpPr/>
          <p:nvPr/>
        </p:nvCxnSpPr>
        <p:spPr>
          <a:xfrm>
            <a:off x="762000" y="1676400"/>
            <a:ext cx="7543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52" name="Google Shape;152;p1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54" name="Google Shape;154;p17"/>
          <p:cNvSpPr txBox="1"/>
          <p:nvPr/>
        </p:nvSpPr>
        <p:spPr>
          <a:xfrm>
            <a:off x="0" y="0"/>
            <a:ext cx="9144000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500"/>
              <a:buFont typeface="Times New Roman"/>
              <a:buNone/>
            </a:pPr>
            <a:r>
              <a:rPr lang="en-US" sz="45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Market Structures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/>
          <p:nvPr/>
        </p:nvSpPr>
        <p:spPr>
          <a:xfrm>
            <a:off x="2914650" y="695325"/>
            <a:ext cx="1689100" cy="1089025"/>
          </a:xfrm>
          <a:prstGeom prst="ellipse">
            <a:avLst/>
          </a:prstGeom>
          <a:noFill/>
          <a:ln w="76200" cap="flat" cmpd="sng">
            <a:solidFill>
              <a:srgbClr val="CC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228600" y="1828800"/>
            <a:ext cx="8686800" cy="766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of Mono. Comp:</a:t>
            </a:r>
            <a:endParaRPr/>
          </a:p>
        </p:txBody>
      </p:sp>
      <p:sp>
        <p:nvSpPr>
          <p:cNvPr id="161" name="Google Shape;161;p18"/>
          <p:cNvSpPr txBox="1"/>
          <p:nvPr/>
        </p:nvSpPr>
        <p:spPr>
          <a:xfrm>
            <a:off x="1038199" y="904875"/>
            <a:ext cx="15891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62" name="Google Shape;162;p18"/>
          <p:cNvSpPr txBox="1"/>
          <p:nvPr/>
        </p:nvSpPr>
        <p:spPr>
          <a:xfrm>
            <a:off x="6677025" y="890587"/>
            <a:ext cx="1293812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Monopoly</a:t>
            </a:r>
            <a:endParaRPr/>
          </a:p>
        </p:txBody>
      </p:sp>
      <p:sp>
        <p:nvSpPr>
          <p:cNvPr id="163" name="Google Shape;163;p18"/>
          <p:cNvSpPr txBox="1"/>
          <p:nvPr/>
        </p:nvSpPr>
        <p:spPr>
          <a:xfrm>
            <a:off x="2788100" y="880313"/>
            <a:ext cx="17823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Monopolistic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</p:txBody>
      </p:sp>
      <p:sp>
        <p:nvSpPr>
          <p:cNvPr id="164" name="Google Shape;164;p18"/>
          <p:cNvSpPr txBox="1"/>
          <p:nvPr/>
        </p:nvSpPr>
        <p:spPr>
          <a:xfrm>
            <a:off x="4891100" y="1162050"/>
            <a:ext cx="1350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Oligopoly</a:t>
            </a:r>
            <a:endParaRPr/>
          </a:p>
        </p:txBody>
      </p:sp>
      <p:cxnSp>
        <p:nvCxnSpPr>
          <p:cNvPr id="165" name="Google Shape;165;p18"/>
          <p:cNvCxnSpPr/>
          <p:nvPr/>
        </p:nvCxnSpPr>
        <p:spPr>
          <a:xfrm>
            <a:off x="762000" y="1676400"/>
            <a:ext cx="7543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66" name="Google Shape;166;p18"/>
          <p:cNvSpPr txBox="1"/>
          <p:nvPr/>
        </p:nvSpPr>
        <p:spPr>
          <a:xfrm>
            <a:off x="447675" y="2595562"/>
            <a:ext cx="8310562" cy="384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Fast food, furniture, shoe stores</a:t>
            </a:r>
            <a:endParaRPr sz="2800" b="1" i="0" u="non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Relatively Large Number of Sellers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sng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Differentiated Products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control over price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 Barriers- easy for firms to enter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Char char="•"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lot of non-price competition (Advertising)</a:t>
            </a:r>
            <a:endParaRPr/>
          </a:p>
        </p:txBody>
      </p:sp>
      <p:sp>
        <p:nvSpPr>
          <p:cNvPr id="167" name="Google Shape;167;p18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69" name="Google Shape;169;p18"/>
          <p:cNvSpPr txBox="1"/>
          <p:nvPr/>
        </p:nvSpPr>
        <p:spPr>
          <a:xfrm>
            <a:off x="0" y="0"/>
            <a:ext cx="9144000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500"/>
              <a:buFont typeface="Times New Roman"/>
              <a:buNone/>
            </a:pPr>
            <a:r>
              <a:rPr lang="en-US" sz="45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Market Structures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>
            <a:spLocks noGrp="1"/>
          </p:cNvSpPr>
          <p:nvPr>
            <p:ph type="title"/>
          </p:nvPr>
        </p:nvSpPr>
        <p:spPr>
          <a:xfrm>
            <a:off x="685800" y="16772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imes New Roman"/>
              <a:buNone/>
            </a:pPr>
            <a:r>
              <a:rPr lang="en-US" sz="4800" b="1">
                <a:solidFill>
                  <a:srgbClr val="800000"/>
                </a:solidFill>
              </a:rPr>
              <a:t>Market Structures</a:t>
            </a:r>
            <a:endParaRPr>
              <a:solidFill>
                <a:srgbClr val="800000"/>
              </a:solidFill>
            </a:endParaRPr>
          </a:p>
        </p:txBody>
      </p:sp>
      <p:sp>
        <p:nvSpPr>
          <p:cNvPr id="175" name="Google Shape;175;p19"/>
          <p:cNvSpPr txBox="1">
            <a:spLocks noGrp="1"/>
          </p:cNvSpPr>
          <p:nvPr>
            <p:ph type="body" idx="1"/>
          </p:nvPr>
        </p:nvSpPr>
        <p:spPr>
          <a:xfrm>
            <a:off x="0" y="1408900"/>
            <a:ext cx="8844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Char char="•"/>
            </a:pPr>
            <a:r>
              <a:rPr lang="en-US" b="1">
                <a:solidFill>
                  <a:srgbClr val="000099"/>
                </a:solidFill>
              </a:rPr>
              <a:t>Name products that you commonly see  advertised.</a:t>
            </a:r>
            <a:endParaRPr b="1">
              <a:solidFill>
                <a:srgbClr val="000099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Char char="•"/>
            </a:pPr>
            <a:r>
              <a:rPr lang="en-US" b="1">
                <a:solidFill>
                  <a:srgbClr val="000099"/>
                </a:solidFill>
              </a:rPr>
              <a:t>Why do you think these companies advertise?</a:t>
            </a:r>
            <a:endParaRPr b="1">
              <a:solidFill>
                <a:srgbClr val="000099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Char char="•"/>
            </a:pPr>
            <a:r>
              <a:rPr lang="en-US" b="1">
                <a:solidFill>
                  <a:srgbClr val="000099"/>
                </a:solidFill>
              </a:rPr>
              <a:t>Can you name the direct competitors of these companies?</a:t>
            </a:r>
            <a:endParaRPr b="1">
              <a:solidFill>
                <a:srgbClr val="000099"/>
              </a:solidFill>
            </a:endParaRPr>
          </a:p>
          <a:p>
            <a:pPr marL="457200" lvl="0" indent="-4318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Char char="•"/>
            </a:pPr>
            <a:r>
              <a:rPr lang="en-US" b="1">
                <a:solidFill>
                  <a:srgbClr val="000099"/>
                </a:solidFill>
              </a:rPr>
              <a:t>In which market structure is that product most likely sold?</a:t>
            </a:r>
            <a:endParaRPr b="1">
              <a:solidFill>
                <a:srgbClr val="000099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Char char="•"/>
            </a:pPr>
            <a:r>
              <a:rPr lang="en-US" b="1">
                <a:solidFill>
                  <a:srgbClr val="000099"/>
                </a:solidFill>
              </a:rPr>
              <a:t>What is a product or market that you don’t see commercials for? Why?</a:t>
            </a:r>
            <a:endParaRPr b="1">
              <a:solidFill>
                <a:srgbClr val="000099"/>
              </a:solidFill>
            </a:endParaRPr>
          </a:p>
        </p:txBody>
      </p:sp>
      <p:pic>
        <p:nvPicPr>
          <p:cNvPr id="177" name="Google Shape;17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9350" cy="98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79350" cy="98305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0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imes New Roman"/>
              <a:buNone/>
            </a:pPr>
            <a:r>
              <a:rPr lang="en-US" sz="4800" b="1"/>
              <a:t>Name that market structure!</a:t>
            </a:r>
            <a:endParaRPr/>
          </a:p>
        </p:txBody>
      </p:sp>
      <p:sp>
        <p:nvSpPr>
          <p:cNvPr id="184" name="Google Shape;184;p20"/>
          <p:cNvSpPr txBox="1">
            <a:spLocks noGrp="1"/>
          </p:cNvSpPr>
          <p:nvPr>
            <p:ph type="body" idx="1"/>
          </p:nvPr>
        </p:nvSpPr>
        <p:spPr>
          <a:xfrm>
            <a:off x="685800" y="916900"/>
            <a:ext cx="845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b="1">
                <a:solidFill>
                  <a:srgbClr val="000099"/>
                </a:solidFill>
              </a:rPr>
              <a:t>For each of the following, identify which market structure(s) match the stated characteristic?</a:t>
            </a:r>
            <a:endParaRPr sz="2500" b="1"/>
          </a:p>
          <a:p>
            <a:pPr marL="457200" marR="0" lvl="0" indent="-412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Times New Roman"/>
              <a:buAutoNum type="arabicPeriod"/>
            </a:pPr>
            <a:r>
              <a:rPr lang="en-US" sz="2500" b="1">
                <a:solidFill>
                  <a:srgbClr val="000099"/>
                </a:solidFill>
              </a:rPr>
              <a:t>There are a large number of relatively small firms </a:t>
            </a:r>
            <a:endParaRPr sz="2500" b="1">
              <a:solidFill>
                <a:srgbClr val="000099"/>
              </a:solidFill>
            </a:endParaRPr>
          </a:p>
          <a:p>
            <a:pPr marL="457200" marR="0" lvl="0" indent="-412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Times New Roman"/>
              <a:buAutoNum type="arabicPeriod"/>
            </a:pPr>
            <a:r>
              <a:rPr lang="en-US" sz="2500" b="1">
                <a:solidFill>
                  <a:srgbClr val="000099"/>
                </a:solidFill>
              </a:rPr>
              <a:t>A company has a patent that allows only it to sell a product</a:t>
            </a:r>
            <a:endParaRPr sz="2500" b="1">
              <a:solidFill>
                <a:srgbClr val="000099"/>
              </a:solidFill>
            </a:endParaRPr>
          </a:p>
          <a:p>
            <a:pPr marL="457200" marR="0" lvl="0" indent="-412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Times New Roman"/>
              <a:buAutoNum type="arabicPeriod"/>
            </a:pPr>
            <a:r>
              <a:rPr lang="en-US" sz="2500" b="1">
                <a:solidFill>
                  <a:srgbClr val="000099"/>
                </a:solidFill>
              </a:rPr>
              <a:t>Products are differentiated </a:t>
            </a:r>
            <a:endParaRPr sz="2500" b="1">
              <a:solidFill>
                <a:srgbClr val="000099"/>
              </a:solidFill>
            </a:endParaRPr>
          </a:p>
          <a:p>
            <a:pPr marL="457200" marR="0" lvl="0" indent="-412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Times New Roman"/>
              <a:buAutoNum type="arabicPeriod"/>
            </a:pPr>
            <a:r>
              <a:rPr lang="en-US" sz="2500" b="1">
                <a:solidFill>
                  <a:srgbClr val="000099"/>
                </a:solidFill>
              </a:rPr>
              <a:t>Price maker</a:t>
            </a:r>
            <a:endParaRPr sz="2500" b="1">
              <a:solidFill>
                <a:srgbClr val="000099"/>
              </a:solidFill>
            </a:endParaRPr>
          </a:p>
          <a:p>
            <a:pPr marL="457200" marR="0" lvl="0" indent="-412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Times New Roman"/>
              <a:buAutoNum type="arabicPeriod"/>
            </a:pPr>
            <a:r>
              <a:rPr lang="en-US" sz="2500" b="1">
                <a:solidFill>
                  <a:srgbClr val="000099"/>
                </a:solidFill>
              </a:rPr>
              <a:t>Interdependence</a:t>
            </a:r>
            <a:endParaRPr sz="2500" b="1">
              <a:solidFill>
                <a:srgbClr val="000099"/>
              </a:solidFill>
            </a:endParaRPr>
          </a:p>
          <a:p>
            <a:pPr marL="457200" marR="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00"/>
              <a:buAutoNum type="arabicPeriod"/>
            </a:pPr>
            <a:r>
              <a:rPr lang="en-US" sz="2500" b="1">
                <a:solidFill>
                  <a:srgbClr val="C00000"/>
                </a:solidFill>
              </a:rPr>
              <a:t>Perfect competition &amp; monopolistic competition</a:t>
            </a:r>
            <a:endParaRPr sz="2500" b="1">
              <a:solidFill>
                <a:srgbClr val="C00000"/>
              </a:solidFill>
            </a:endParaRPr>
          </a:p>
          <a:p>
            <a:pPr marL="457200" marR="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00"/>
              <a:buAutoNum type="arabicPeriod"/>
            </a:pPr>
            <a:r>
              <a:rPr lang="en-US" sz="2500" b="1">
                <a:solidFill>
                  <a:srgbClr val="C00000"/>
                </a:solidFill>
              </a:rPr>
              <a:t>Monopoly</a:t>
            </a:r>
            <a:endParaRPr sz="2500" b="1">
              <a:solidFill>
                <a:srgbClr val="C00000"/>
              </a:solidFill>
            </a:endParaRPr>
          </a:p>
          <a:p>
            <a:pPr marL="457200" marR="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00"/>
              <a:buAutoNum type="arabicPeriod"/>
            </a:pPr>
            <a:r>
              <a:rPr lang="en-US" sz="2500" b="1">
                <a:solidFill>
                  <a:srgbClr val="C00000"/>
                </a:solidFill>
              </a:rPr>
              <a:t>Monopoly, monopolistic competition, and often oligopoly</a:t>
            </a:r>
            <a:endParaRPr sz="2500" b="1">
              <a:solidFill>
                <a:srgbClr val="C00000"/>
              </a:solidFill>
            </a:endParaRPr>
          </a:p>
          <a:p>
            <a:pPr marL="457200" marR="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00"/>
              <a:buAutoNum type="arabicPeriod"/>
            </a:pPr>
            <a:r>
              <a:rPr lang="en-US" sz="2500" b="1">
                <a:solidFill>
                  <a:srgbClr val="C00000"/>
                </a:solidFill>
              </a:rPr>
              <a:t>Monopoly, monopolistic competition, oligopoly</a:t>
            </a:r>
            <a:endParaRPr sz="2500" b="1">
              <a:solidFill>
                <a:srgbClr val="C00000"/>
              </a:solidFill>
            </a:endParaRPr>
          </a:p>
          <a:p>
            <a:pPr marL="457200" marR="0" lvl="0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00"/>
              <a:buAutoNum type="arabicPeriod"/>
            </a:pPr>
            <a:r>
              <a:rPr lang="en-US" sz="2500" b="1">
                <a:solidFill>
                  <a:srgbClr val="C00000"/>
                </a:solidFill>
              </a:rPr>
              <a:t>Oligopoly</a:t>
            </a:r>
            <a:endParaRPr sz="2500" b="1">
              <a:solidFill>
                <a:srgbClr val="C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Times New Roman"/>
              <a:buNone/>
            </a:pPr>
            <a:endParaRPr sz="3200" b="1" i="0" u="none" strike="noStrike" cap="none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On-screen Show (4:3)</PresentationFormat>
  <Paragraphs>114</Paragraphs>
  <Slides>9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1_Default Design</vt:lpstr>
      <vt:lpstr>7_Default Design</vt:lpstr>
      <vt:lpstr>2_Default Design</vt:lpstr>
      <vt:lpstr>The Four Market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 Structures</vt:lpstr>
      <vt:lpstr>Name that market structure!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Market Structures</dc:title>
  <dc:creator>Timothy Rose</dc:creator>
  <cp:lastModifiedBy>Timothy Rose</cp:lastModifiedBy>
  <cp:revision>1</cp:revision>
  <dcterms:modified xsi:type="dcterms:W3CDTF">2019-09-18T23:55:53Z</dcterms:modified>
</cp:coreProperties>
</file>