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  <p:sldMasterId id="2147483679" r:id="rId2"/>
    <p:sldMasterId id="2147483680" r:id="rId3"/>
  </p:sldMasterIdLst>
  <p:notesMasterIdLst>
    <p:notesMasterId r:id="rId8"/>
  </p:notesMasterIdLst>
  <p:sldIdLst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cf7c1997f_0_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https://www.youtube.com/watch?v=mN5HPJYJzus&amp;list=PLD5BC727C84E254E5&amp;index=15</a:t>
            </a:r>
            <a:endParaRPr/>
          </a:p>
        </p:txBody>
      </p:sp>
      <p:sp>
        <p:nvSpPr>
          <p:cNvPr id="255" name="Google Shape;255;g3cf7c1997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2" name="Google Shape;172;p28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3" name="Google Shape;173;p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4" name="Google Shape;174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5" name="Google Shape;175;p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8" name="Google Shape;178;p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9" name="Google Shape;179;p2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0" name="Google Shape;180;p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5" name="Google Shape;185;p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6" name="Google Shape;186;p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7" name="Google Shape;187;p3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8" name="Google Shape;188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9" name="Google Shape;189;p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3" name="Google Shape;193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4" name="Google Shape;194;p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7" name="Google Shape;197;p3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8" name="Google Shape;198;p3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9" name="Google Shape;199;p3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0" name="Google Shape;200;p3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1" name="Google Shape;201;p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2" name="Google Shape;202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3" name="Google Shape;203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6" name="Google Shape;206;p3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7" name="Google Shape;207;p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8" name="Google Shape;208;p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9" name="Google Shape;209;p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7" name="Google Shape;137;p2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lip Art and Text" type="clipArtAndTx">
  <p:cSld name="CLIPART_AND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7" name="Google Shape;147;p24"/>
          <p:cNvSpPr>
            <a:spLocks noGrp="1"/>
          </p:cNvSpPr>
          <p:nvPr>
            <p:ph type="clipArt" idx="2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8" name="Google Shape;148;p24"/>
          <p:cNvSpPr txBox="1">
            <a:spLocks noGrp="1"/>
          </p:cNvSpPr>
          <p:nvPr>
            <p:ph type="body" idx="1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4" name="Google Shape;154;p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6" name="Google Shape;156;p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1" name="Google Shape;161;p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6" name="Google Shape;166;p27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7" name="Google Shape;167;p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8" name="Google Shape;168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sldNum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mN5HPJYJzus&amp;list=PLD5BC727C84E254E5&amp;index=15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8"/>
          <p:cNvSpPr txBox="1"/>
          <p:nvPr/>
        </p:nvSpPr>
        <p:spPr>
          <a:xfrm>
            <a:off x="0" y="457200"/>
            <a:ext cx="9144000" cy="275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Times New Roman"/>
              <a:buNone/>
            </a:pPr>
            <a:r>
              <a:rPr lang="en-US" sz="7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Circular Flow Model</a:t>
            </a:r>
            <a:endParaRPr/>
          </a:p>
        </p:txBody>
      </p:sp>
      <p:sp>
        <p:nvSpPr>
          <p:cNvPr id="249" name="Google Shape;249;p38"/>
          <p:cNvSpPr txBox="1"/>
          <p:nvPr/>
        </p:nvSpPr>
        <p:spPr>
          <a:xfrm>
            <a:off x="381000" y="2917825"/>
            <a:ext cx="8382000" cy="354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sng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Product Market</a:t>
            </a: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Times New Roman"/>
              <a:buChar char="•"/>
            </a:pPr>
            <a:r>
              <a:rPr lang="en-US" sz="3200" b="1" i="0" u="none" strike="noStrike" cap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“place” where goods and services produced by businesses are sold to households.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sng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Resource (Factor) Market</a:t>
            </a: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Times New Roman"/>
              <a:buChar char="•"/>
            </a:pPr>
            <a:r>
              <a:rPr lang="en-US" sz="3200" b="1" i="0" u="none" strike="noStrike" cap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“place” where resources (land, labor, capital, and entrepreneurship) are sold to businesses.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39"/>
          <p:cNvPicPr preferRelativeResize="0"/>
          <p:nvPr/>
        </p:nvPicPr>
        <p:blipFill rotWithShape="1">
          <a:blip r:embed="rId3">
            <a:alphaModFix/>
          </a:blip>
          <a:srcRect l="2152" t="2629"/>
          <a:stretch/>
        </p:blipFill>
        <p:spPr>
          <a:xfrm>
            <a:off x="0" y="0"/>
            <a:ext cx="979349" cy="9962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9"/>
          <p:cNvPicPr preferRelativeResize="0"/>
          <p:nvPr/>
        </p:nvPicPr>
        <p:blipFill rotWithShape="1">
          <a:blip r:embed="rId4">
            <a:alphaModFix/>
          </a:blip>
          <a:srcRect t="19" b="19"/>
          <a:stretch/>
        </p:blipFill>
        <p:spPr>
          <a:xfrm>
            <a:off x="238125" y="906150"/>
            <a:ext cx="8667754" cy="4873624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39"/>
          <p:cNvSpPr txBox="1"/>
          <p:nvPr/>
        </p:nvSpPr>
        <p:spPr>
          <a:xfrm>
            <a:off x="0" y="6475412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</a:pPr>
            <a:r>
              <a:rPr lang="en-US" sz="1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Copyright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</a:pPr>
            <a:r>
              <a:rPr lang="en-US" sz="1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ACDC Leadership 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/>
          </a:p>
        </p:txBody>
      </p:sp>
      <p:pic>
        <p:nvPicPr>
          <p:cNvPr id="260" name="Google Shape;260;p39" descr="http://www.youtube.com/yt/brand/media/image/YouTube-icon-full_color.png">
            <a:hlinkClick r:id="rId5"/>
          </p:cNvPr>
          <p:cNvPicPr preferRelativeResize="0">
            <a:picLocks noGrp="1"/>
          </p:cNvPicPr>
          <p:nvPr>
            <p:ph type="body" idx="1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8088387" y="5839500"/>
            <a:ext cx="817500" cy="57780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39"/>
          <p:cNvSpPr txBox="1"/>
          <p:nvPr/>
        </p:nvSpPr>
        <p:spPr>
          <a:xfrm>
            <a:off x="72390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0"/>
          <p:cNvSpPr txBox="1"/>
          <p:nvPr/>
        </p:nvSpPr>
        <p:spPr>
          <a:xfrm>
            <a:off x="2987675" y="6319837"/>
            <a:ext cx="3013075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 Market</a:t>
            </a:r>
            <a:endParaRPr/>
          </a:p>
        </p:txBody>
      </p:sp>
      <p:pic>
        <p:nvPicPr>
          <p:cNvPr id="268" name="Google Shape;268;p40" descr="factory-outlet-mall"/>
          <p:cNvPicPr preferRelativeResize="0"/>
          <p:nvPr/>
        </p:nvPicPr>
        <p:blipFill rotWithShape="1">
          <a:blip r:embed="rId3">
            <a:alphaModFix/>
          </a:blip>
          <a:srcRect t="27861"/>
          <a:stretch/>
        </p:blipFill>
        <p:spPr>
          <a:xfrm>
            <a:off x="3505200" y="5029200"/>
            <a:ext cx="1828800" cy="1290637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269" name="Google Shape;269;p40" descr="factory_carto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71437" y="2133600"/>
            <a:ext cx="1905000" cy="1833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40" descr="factory_worker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57600" y="457200"/>
            <a:ext cx="1249362" cy="1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40"/>
          <p:cNvSpPr txBox="1"/>
          <p:nvPr/>
        </p:nvSpPr>
        <p:spPr>
          <a:xfrm>
            <a:off x="2760662" y="0"/>
            <a:ext cx="3222625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Resource Market</a:t>
            </a:r>
            <a:endParaRPr/>
          </a:p>
        </p:txBody>
      </p:sp>
      <p:sp>
        <p:nvSpPr>
          <p:cNvPr id="272" name="Google Shape;272;p40"/>
          <p:cNvSpPr txBox="1"/>
          <p:nvPr/>
        </p:nvSpPr>
        <p:spPr>
          <a:xfrm>
            <a:off x="0" y="3657600"/>
            <a:ext cx="22158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Businesses</a:t>
            </a:r>
            <a:endParaRPr/>
          </a:p>
        </p:txBody>
      </p:sp>
      <p:sp>
        <p:nvSpPr>
          <p:cNvPr id="273" name="Google Shape;273;p40"/>
          <p:cNvSpPr txBox="1"/>
          <p:nvPr/>
        </p:nvSpPr>
        <p:spPr>
          <a:xfrm>
            <a:off x="6996099" y="3581400"/>
            <a:ext cx="2283600" cy="5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Individuals</a:t>
            </a:r>
            <a:endParaRPr/>
          </a:p>
        </p:txBody>
      </p:sp>
      <p:sp>
        <p:nvSpPr>
          <p:cNvPr id="274" name="Google Shape;274;p40"/>
          <p:cNvSpPr/>
          <p:nvPr/>
        </p:nvSpPr>
        <p:spPr>
          <a:xfrm>
            <a:off x="790575" y="4319587"/>
            <a:ext cx="2544762" cy="15954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9934" y="85039"/>
                  <a:pt x="74771" y="108774"/>
                  <a:pt x="119999" y="120000"/>
                </a:cubicBezTo>
              </a:path>
            </a:pathLst>
          </a:custGeom>
          <a:noFill/>
          <a:ln w="76200" cap="flat" cmpd="sng">
            <a:solidFill>
              <a:srgbClr val="0033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5" name="Google Shape;275;p40"/>
          <p:cNvSpPr/>
          <p:nvPr/>
        </p:nvSpPr>
        <p:spPr>
          <a:xfrm rot="10800000" flipH="1">
            <a:off x="5567362" y="4254500"/>
            <a:ext cx="2559050" cy="1509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357"/>
                </a:moveTo>
                <a:cubicBezTo>
                  <a:pt x="88857" y="-10649"/>
                  <a:pt x="120021" y="59301"/>
                  <a:pt x="120000" y="120000"/>
                </a:cubicBezTo>
              </a:path>
            </a:pathLst>
          </a:custGeom>
          <a:noFill/>
          <a:ln w="76200" cap="flat" cmpd="sng">
            <a:solidFill>
              <a:srgbClr val="0033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6" name="Google Shape;276;p40"/>
          <p:cNvSpPr/>
          <p:nvPr/>
        </p:nvSpPr>
        <p:spPr>
          <a:xfrm rot="10800000">
            <a:off x="5059362" y="1090612"/>
            <a:ext cx="2579687" cy="1109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20913" y="100521"/>
                  <a:pt x="54207" y="147112"/>
                  <a:pt x="120000" y="103817"/>
                </a:cubicBez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7" name="Google Shape;277;p40"/>
          <p:cNvSpPr/>
          <p:nvPr/>
        </p:nvSpPr>
        <p:spPr>
          <a:xfrm flipH="1">
            <a:off x="1095375" y="1154112"/>
            <a:ext cx="2459037" cy="955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9006"/>
                </a:moveTo>
                <a:cubicBezTo>
                  <a:pt x="41352" y="-8970"/>
                  <a:pt x="102174" y="-12333"/>
                  <a:pt x="120000" y="119999"/>
                </a:cubicBezTo>
              </a:path>
            </a:pathLst>
          </a:custGeom>
          <a:noFill/>
          <a:ln w="7620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8" name="Google Shape;278;p40"/>
          <p:cNvSpPr/>
          <p:nvPr/>
        </p:nvSpPr>
        <p:spPr>
          <a:xfrm rot="10800000">
            <a:off x="485775" y="4308475"/>
            <a:ext cx="2852737" cy="1854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72168" y="4843"/>
                  <a:pt x="120558" y="61345"/>
                  <a:pt x="119995" y="120000"/>
                </a:cubicBezTo>
              </a:path>
            </a:pathLst>
          </a:custGeom>
          <a:noFill/>
          <a:ln w="76200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Google Shape;279;p40"/>
          <p:cNvSpPr/>
          <p:nvPr/>
        </p:nvSpPr>
        <p:spPr>
          <a:xfrm rot="10800000" flipH="1">
            <a:off x="765175" y="774700"/>
            <a:ext cx="2740025" cy="1260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10637" y="55314"/>
                  <a:pt x="44570" y="159660"/>
                  <a:pt x="120000" y="104258"/>
                </a:cubicBezTo>
              </a:path>
            </a:pathLst>
          </a:custGeom>
          <a:noFill/>
          <a:ln w="76200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Google Shape;280;p40"/>
          <p:cNvSpPr/>
          <p:nvPr/>
        </p:nvSpPr>
        <p:spPr>
          <a:xfrm>
            <a:off x="4968875" y="771525"/>
            <a:ext cx="2959100" cy="1223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5502"/>
                </a:moveTo>
                <a:cubicBezTo>
                  <a:pt x="40898" y="-20327"/>
                  <a:pt x="108089" y="2547"/>
                  <a:pt x="120000" y="120000"/>
                </a:cubicBezTo>
              </a:path>
            </a:pathLst>
          </a:custGeom>
          <a:noFill/>
          <a:ln w="76200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Google Shape;281;p40"/>
          <p:cNvSpPr/>
          <p:nvPr/>
        </p:nvSpPr>
        <p:spPr>
          <a:xfrm flipH="1">
            <a:off x="5540375" y="4160837"/>
            <a:ext cx="3030537" cy="2025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6639" y="126611"/>
                  <a:pt x="87023" y="126173"/>
                  <a:pt x="120000" y="115887"/>
                </a:cubicBezTo>
              </a:path>
            </a:pathLst>
          </a:custGeom>
          <a:noFill/>
          <a:ln w="76200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2" name="Google Shape;282;p40"/>
          <p:cNvSpPr txBox="1"/>
          <p:nvPr/>
        </p:nvSpPr>
        <p:spPr>
          <a:xfrm rot="2100000">
            <a:off x="1017587" y="4618037"/>
            <a:ext cx="1658937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Goods and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Services</a:t>
            </a:r>
            <a:endParaRPr/>
          </a:p>
        </p:txBody>
      </p:sp>
      <p:sp>
        <p:nvSpPr>
          <p:cNvPr id="283" name="Google Shape;283;p40"/>
          <p:cNvSpPr txBox="1"/>
          <p:nvPr/>
        </p:nvSpPr>
        <p:spPr>
          <a:xfrm rot="2100000">
            <a:off x="-88900" y="5535612"/>
            <a:ext cx="2368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$$$ Revenue $$$</a:t>
            </a:r>
            <a:endParaRPr/>
          </a:p>
        </p:txBody>
      </p:sp>
      <p:sp>
        <p:nvSpPr>
          <p:cNvPr id="284" name="Google Shape;284;p40"/>
          <p:cNvSpPr txBox="1"/>
          <p:nvPr/>
        </p:nvSpPr>
        <p:spPr>
          <a:xfrm rot="-1620000">
            <a:off x="6542087" y="5715000"/>
            <a:ext cx="2471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$$$ Spending $$$</a:t>
            </a:r>
            <a:endParaRPr/>
          </a:p>
        </p:txBody>
      </p:sp>
      <p:sp>
        <p:nvSpPr>
          <p:cNvPr id="285" name="Google Shape;285;p40"/>
          <p:cNvSpPr txBox="1"/>
          <p:nvPr/>
        </p:nvSpPr>
        <p:spPr>
          <a:xfrm rot="-2160000">
            <a:off x="6276975" y="4657725"/>
            <a:ext cx="1658937" cy="82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Goods and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Services</a:t>
            </a:r>
            <a:endParaRPr/>
          </a:p>
        </p:txBody>
      </p:sp>
      <p:sp>
        <p:nvSpPr>
          <p:cNvPr id="286" name="Google Shape;286;p40"/>
          <p:cNvSpPr txBox="1"/>
          <p:nvPr/>
        </p:nvSpPr>
        <p:spPr>
          <a:xfrm rot="2220000">
            <a:off x="7388225" y="417512"/>
            <a:ext cx="1763712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</a:t>
            </a:r>
            <a:endParaRPr/>
          </a:p>
        </p:txBody>
      </p:sp>
      <p:sp>
        <p:nvSpPr>
          <p:cNvPr id="287" name="Google Shape;287;p40"/>
          <p:cNvSpPr txBox="1"/>
          <p:nvPr/>
        </p:nvSpPr>
        <p:spPr>
          <a:xfrm rot="-1979986">
            <a:off x="-147782" y="399750"/>
            <a:ext cx="2272161" cy="579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</a:t>
            </a:r>
            <a:endParaRPr/>
          </a:p>
        </p:txBody>
      </p:sp>
      <p:sp>
        <p:nvSpPr>
          <p:cNvPr id="288" name="Google Shape;288;p40"/>
          <p:cNvSpPr txBox="1"/>
          <p:nvPr/>
        </p:nvSpPr>
        <p:spPr>
          <a:xfrm rot="-1439851">
            <a:off x="7074105" y="5935753"/>
            <a:ext cx="2342039" cy="579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</a:t>
            </a:r>
            <a:endParaRPr/>
          </a:p>
        </p:txBody>
      </p:sp>
      <p:sp>
        <p:nvSpPr>
          <p:cNvPr id="289" name="Google Shape;289;p40"/>
          <p:cNvSpPr txBox="1"/>
          <p:nvPr/>
        </p:nvSpPr>
        <p:spPr>
          <a:xfrm rot="2040000">
            <a:off x="-109537" y="5732462"/>
            <a:ext cx="1763712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3200"/>
              <a:buFont typeface="Times New Roman"/>
              <a:buNone/>
            </a:pPr>
            <a:r>
              <a:rPr lang="en-US" sz="32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</a:t>
            </a:r>
            <a:endParaRPr/>
          </a:p>
        </p:txBody>
      </p:sp>
      <p:sp>
        <p:nvSpPr>
          <p:cNvPr id="290" name="Google Shape;290;p40"/>
          <p:cNvSpPr txBox="1"/>
          <p:nvPr/>
        </p:nvSpPr>
        <p:spPr>
          <a:xfrm rot="-1920000">
            <a:off x="65087" y="931862"/>
            <a:ext cx="1963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$$$ Costs $$$</a:t>
            </a:r>
            <a:endParaRPr/>
          </a:p>
        </p:txBody>
      </p:sp>
      <p:sp>
        <p:nvSpPr>
          <p:cNvPr id="291" name="Google Shape;291;p40"/>
          <p:cNvSpPr txBox="1"/>
          <p:nvPr/>
        </p:nvSpPr>
        <p:spPr>
          <a:xfrm rot="-1140000">
            <a:off x="1382712" y="1287462"/>
            <a:ext cx="15049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Resources</a:t>
            </a:r>
            <a:endParaRPr/>
          </a:p>
        </p:txBody>
      </p:sp>
      <p:sp>
        <p:nvSpPr>
          <p:cNvPr id="292" name="Google Shape;292;p40"/>
          <p:cNvSpPr txBox="1"/>
          <p:nvPr/>
        </p:nvSpPr>
        <p:spPr>
          <a:xfrm rot="2280000">
            <a:off x="6661150" y="557212"/>
            <a:ext cx="2235200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$$$ Income $$$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(Factor payments)</a:t>
            </a:r>
            <a:endParaRPr/>
          </a:p>
        </p:txBody>
      </p:sp>
      <p:sp>
        <p:nvSpPr>
          <p:cNvPr id="293" name="Google Shape;293;p40"/>
          <p:cNvSpPr txBox="1"/>
          <p:nvPr/>
        </p:nvSpPr>
        <p:spPr>
          <a:xfrm rot="2280000">
            <a:off x="5886450" y="1379537"/>
            <a:ext cx="1504950" cy="100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Resources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(Factors of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Production)</a:t>
            </a:r>
            <a:endParaRPr/>
          </a:p>
        </p:txBody>
      </p:sp>
      <p:pic>
        <p:nvPicPr>
          <p:cNvPr id="294" name="Google Shape;294;p40" descr="http://images.clipartpanda.com/government-clipart-9TpEBRXTE.gif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57600" y="2495550"/>
            <a:ext cx="1401762" cy="1287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40" descr="Image result for house clip art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88212" y="2187575"/>
            <a:ext cx="1689100" cy="1470025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40"/>
          <p:cNvSpPr txBox="1"/>
          <p:nvPr/>
        </p:nvSpPr>
        <p:spPr>
          <a:xfrm>
            <a:off x="3297237" y="3657600"/>
            <a:ext cx="239395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Government</a:t>
            </a:r>
            <a:endParaRPr/>
          </a:p>
        </p:txBody>
      </p:sp>
      <p:cxnSp>
        <p:nvCxnSpPr>
          <p:cNvPr id="297" name="Google Shape;297;p40"/>
          <p:cNvCxnSpPr/>
          <p:nvPr/>
        </p:nvCxnSpPr>
        <p:spPr>
          <a:xfrm rot="10800000" flipH="1">
            <a:off x="5397500" y="3495675"/>
            <a:ext cx="1828800" cy="33337"/>
          </a:xfrm>
          <a:prstGeom prst="straightConnector1">
            <a:avLst/>
          </a:prstGeom>
          <a:noFill/>
          <a:ln w="38100" cap="flat" cmpd="sng">
            <a:solidFill>
              <a:srgbClr val="003399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8" name="Google Shape;298;p40"/>
          <p:cNvCxnSpPr/>
          <p:nvPr/>
        </p:nvCxnSpPr>
        <p:spPr>
          <a:xfrm rot="10800000">
            <a:off x="1725612" y="3511550"/>
            <a:ext cx="1779587" cy="0"/>
          </a:xfrm>
          <a:prstGeom prst="straightConnector1">
            <a:avLst/>
          </a:prstGeom>
          <a:noFill/>
          <a:ln w="38100" cap="flat" cmpd="sng">
            <a:solidFill>
              <a:srgbClr val="003399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9" name="Google Shape;299;p40"/>
          <p:cNvCxnSpPr/>
          <p:nvPr/>
        </p:nvCxnSpPr>
        <p:spPr>
          <a:xfrm rot="10800000">
            <a:off x="4038600" y="4262437"/>
            <a:ext cx="0" cy="625475"/>
          </a:xfrm>
          <a:prstGeom prst="straightConnector1">
            <a:avLst/>
          </a:prstGeom>
          <a:noFill/>
          <a:ln w="38100" cap="flat" cmpd="sng">
            <a:solidFill>
              <a:srgbClr val="003399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00" name="Google Shape;300;p40"/>
          <p:cNvCxnSpPr/>
          <p:nvPr/>
        </p:nvCxnSpPr>
        <p:spPr>
          <a:xfrm rot="10800000">
            <a:off x="4038600" y="1820862"/>
            <a:ext cx="0" cy="625475"/>
          </a:xfrm>
          <a:prstGeom prst="straightConnector1">
            <a:avLst/>
          </a:prstGeom>
          <a:noFill/>
          <a:ln w="38100" cap="flat" cmpd="sng">
            <a:solidFill>
              <a:srgbClr val="0099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01" name="Google Shape;301;p40"/>
          <p:cNvCxnSpPr/>
          <p:nvPr/>
        </p:nvCxnSpPr>
        <p:spPr>
          <a:xfrm>
            <a:off x="4724400" y="4308475"/>
            <a:ext cx="3175" cy="609600"/>
          </a:xfrm>
          <a:prstGeom prst="straightConnector1">
            <a:avLst/>
          </a:prstGeom>
          <a:noFill/>
          <a:ln w="38100" cap="flat" cmpd="sng">
            <a:solidFill>
              <a:srgbClr val="0099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02" name="Google Shape;302;p40"/>
          <p:cNvCxnSpPr/>
          <p:nvPr/>
        </p:nvCxnSpPr>
        <p:spPr>
          <a:xfrm>
            <a:off x="4721225" y="1914525"/>
            <a:ext cx="3175" cy="608012"/>
          </a:xfrm>
          <a:prstGeom prst="straightConnector1">
            <a:avLst/>
          </a:prstGeom>
          <a:noFill/>
          <a:ln w="38100" cap="flat" cmpd="sng">
            <a:solidFill>
              <a:srgbClr val="99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3" name="Google Shape;303;p40"/>
          <p:cNvSpPr txBox="1"/>
          <p:nvPr/>
        </p:nvSpPr>
        <p:spPr>
          <a:xfrm>
            <a:off x="5478462" y="3511550"/>
            <a:ext cx="16431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 Goods</a:t>
            </a:r>
            <a:endParaRPr/>
          </a:p>
        </p:txBody>
      </p:sp>
      <p:sp>
        <p:nvSpPr>
          <p:cNvPr id="304" name="Google Shape;304;p40"/>
          <p:cNvSpPr txBox="1"/>
          <p:nvPr/>
        </p:nvSpPr>
        <p:spPr>
          <a:xfrm>
            <a:off x="1912937" y="3511550"/>
            <a:ext cx="1643062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Times New Roman"/>
              <a:buNone/>
            </a:pPr>
            <a:r>
              <a:rPr lang="en-US" sz="2000" b="1" i="0" u="none">
                <a:solidFill>
                  <a:srgbClr val="00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 Goods</a:t>
            </a:r>
            <a:endParaRPr/>
          </a:p>
        </p:txBody>
      </p:sp>
      <p:sp>
        <p:nvSpPr>
          <p:cNvPr id="305" name="Google Shape;305;p40"/>
          <p:cNvSpPr txBox="1"/>
          <p:nvPr/>
        </p:nvSpPr>
        <p:spPr>
          <a:xfrm>
            <a:off x="4921250" y="4381500"/>
            <a:ext cx="64611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$$$</a:t>
            </a:r>
            <a:endParaRPr/>
          </a:p>
        </p:txBody>
      </p:sp>
      <p:sp>
        <p:nvSpPr>
          <p:cNvPr id="306" name="Google Shape;306;p40"/>
          <p:cNvSpPr txBox="1"/>
          <p:nvPr/>
        </p:nvSpPr>
        <p:spPr>
          <a:xfrm>
            <a:off x="3327400" y="2035175"/>
            <a:ext cx="64611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$$$</a:t>
            </a:r>
            <a:endParaRPr/>
          </a:p>
        </p:txBody>
      </p:sp>
      <p:cxnSp>
        <p:nvCxnSpPr>
          <p:cNvPr id="307" name="Google Shape;307;p40"/>
          <p:cNvCxnSpPr/>
          <p:nvPr/>
        </p:nvCxnSpPr>
        <p:spPr>
          <a:xfrm rot="10800000">
            <a:off x="1725612" y="3138487"/>
            <a:ext cx="1779587" cy="0"/>
          </a:xfrm>
          <a:prstGeom prst="straightConnector1">
            <a:avLst/>
          </a:prstGeom>
          <a:noFill/>
          <a:ln w="38100" cap="flat" cmpd="sng">
            <a:solidFill>
              <a:srgbClr val="0099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08" name="Google Shape;308;p40"/>
          <p:cNvCxnSpPr/>
          <p:nvPr/>
        </p:nvCxnSpPr>
        <p:spPr>
          <a:xfrm>
            <a:off x="1847850" y="2767012"/>
            <a:ext cx="1674812" cy="7937"/>
          </a:xfrm>
          <a:prstGeom prst="straightConnector1">
            <a:avLst/>
          </a:prstGeom>
          <a:noFill/>
          <a:ln w="38100" cap="flat" cmpd="sng">
            <a:solidFill>
              <a:srgbClr val="0099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9" name="Google Shape;309;p40"/>
          <p:cNvSpPr txBox="1"/>
          <p:nvPr/>
        </p:nvSpPr>
        <p:spPr>
          <a:xfrm>
            <a:off x="2190750" y="2305050"/>
            <a:ext cx="925512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Taxes</a:t>
            </a:r>
            <a:endParaRPr/>
          </a:p>
        </p:txBody>
      </p:sp>
      <p:cxnSp>
        <p:nvCxnSpPr>
          <p:cNvPr id="310" name="Google Shape;310;p40"/>
          <p:cNvCxnSpPr/>
          <p:nvPr/>
        </p:nvCxnSpPr>
        <p:spPr>
          <a:xfrm rot="10800000">
            <a:off x="5364162" y="2767012"/>
            <a:ext cx="1781175" cy="0"/>
          </a:xfrm>
          <a:prstGeom prst="straightConnector1">
            <a:avLst/>
          </a:prstGeom>
          <a:noFill/>
          <a:ln w="38100" cap="flat" cmpd="sng">
            <a:solidFill>
              <a:srgbClr val="0099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11" name="Google Shape;311;p40"/>
          <p:cNvCxnSpPr/>
          <p:nvPr/>
        </p:nvCxnSpPr>
        <p:spPr>
          <a:xfrm>
            <a:off x="5421312" y="3138487"/>
            <a:ext cx="1817687" cy="7937"/>
          </a:xfrm>
          <a:prstGeom prst="straightConnector1">
            <a:avLst/>
          </a:prstGeom>
          <a:noFill/>
          <a:ln w="38100" cap="flat" cmpd="sng">
            <a:solidFill>
              <a:srgbClr val="0099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12" name="Google Shape;312;p40"/>
          <p:cNvSpPr txBox="1"/>
          <p:nvPr/>
        </p:nvSpPr>
        <p:spPr>
          <a:xfrm>
            <a:off x="5814998" y="2305050"/>
            <a:ext cx="1108200" cy="4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2400"/>
              <a:buFont typeface="Times New Roman"/>
              <a:buNone/>
            </a:pPr>
            <a:r>
              <a:rPr lang="en-US" sz="24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Taxes</a:t>
            </a:r>
            <a:endParaRPr/>
          </a:p>
        </p:txBody>
      </p:sp>
      <p:sp>
        <p:nvSpPr>
          <p:cNvPr id="313" name="Google Shape;313;p40"/>
          <p:cNvSpPr txBox="1"/>
          <p:nvPr/>
        </p:nvSpPr>
        <p:spPr>
          <a:xfrm>
            <a:off x="4727575" y="2811462"/>
            <a:ext cx="20541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Transfer Payments</a:t>
            </a:r>
            <a:endParaRPr/>
          </a:p>
        </p:txBody>
      </p:sp>
      <p:sp>
        <p:nvSpPr>
          <p:cNvPr id="314" name="Google Shape;314;p40"/>
          <p:cNvSpPr txBox="1"/>
          <p:nvPr/>
        </p:nvSpPr>
        <p:spPr>
          <a:xfrm>
            <a:off x="2201862" y="2811462"/>
            <a:ext cx="11080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1800"/>
              <a:buFont typeface="Times New Roman"/>
              <a:buNone/>
            </a:pPr>
            <a:r>
              <a:rPr lang="en-US" sz="1800" b="1" i="0" u="none">
                <a:solidFill>
                  <a:srgbClr val="0099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Subsidies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1"/>
          <p:cNvSpPr txBox="1">
            <a:spLocks noGrp="1"/>
          </p:cNvSpPr>
          <p:nvPr>
            <p:ph type="title"/>
          </p:nvPr>
        </p:nvSpPr>
        <p:spPr>
          <a:xfrm>
            <a:off x="152400" y="-19050"/>
            <a:ext cx="8610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Circular Flow Model Vocab</a:t>
            </a:r>
            <a:endParaRPr/>
          </a:p>
        </p:txBody>
      </p:sp>
      <p:sp>
        <p:nvSpPr>
          <p:cNvPr id="321" name="Google Shape;321;p41"/>
          <p:cNvSpPr txBox="1">
            <a:spLocks noGrp="1"/>
          </p:cNvSpPr>
          <p:nvPr>
            <p:ph type="body" idx="1"/>
          </p:nvPr>
        </p:nvSpPr>
        <p:spPr>
          <a:xfrm>
            <a:off x="152400" y="838200"/>
            <a:ext cx="8991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sng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Private Sector</a:t>
            </a:r>
            <a:r>
              <a:rPr lang="en-US" sz="32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200" b="1" i="0" u="none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of the economy that is run by individuals and businesses.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sng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Public Sector</a:t>
            </a:r>
            <a:r>
              <a:rPr lang="en-US" sz="32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200" b="1" i="0" u="none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of the economy that is controlled by the government.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sng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 Payments</a:t>
            </a:r>
            <a:r>
              <a:rPr lang="en-US" sz="32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200" b="1" i="0" u="none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Payment for the factors of production, namely rent, wages, interest, and profit.</a:t>
            </a:r>
            <a:endParaRPr sz="3200" b="1" i="0" u="none" strike="noStrike" cap="none" dirty="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sng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Transfer Payments</a:t>
            </a:r>
            <a:r>
              <a:rPr lang="en-US" sz="32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3200" b="1" i="0" u="none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 government redistributes income (ex: welfare, social security).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Times New Roman"/>
              <a:buNone/>
            </a:pPr>
            <a:r>
              <a:rPr lang="en-US" sz="3200" b="1" i="0" u="sng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Subsidies</a:t>
            </a:r>
            <a:r>
              <a:rPr lang="en-US" sz="3200" b="1" i="0" u="none" strike="noStrike" cap="none" dirty="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3200" b="1" i="0" u="none" strike="noStrike" cap="none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Government payments to businesses.</a:t>
            </a:r>
            <a:endParaRPr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1" i="0" u="none" strike="noStrike" cap="none" dirty="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198</Words>
  <Application>Microsoft Office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7_Default Design</vt:lpstr>
      <vt:lpstr>2_Default Design</vt:lpstr>
      <vt:lpstr>Default Design</vt:lpstr>
      <vt:lpstr>PowerPoint Presentation</vt:lpstr>
      <vt:lpstr>PowerPoint Presentation</vt:lpstr>
      <vt:lpstr>PowerPoint Presentation</vt:lpstr>
      <vt:lpstr>Circular Flow Model Vocab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Basic Economic Concepts</dc:title>
  <dc:creator>Timothy Rose</dc:creator>
  <cp:lastModifiedBy>Timothy Rose</cp:lastModifiedBy>
  <cp:revision>4</cp:revision>
  <dcterms:modified xsi:type="dcterms:W3CDTF">2019-09-09T00:43:30Z</dcterms:modified>
</cp:coreProperties>
</file>