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2" r:id="rId2"/>
    <p:sldMasterId id="2147483673" r:id="rId3"/>
  </p:sldMasterIdLst>
  <p:notesMasterIdLst>
    <p:notesMasterId r:id="rId29"/>
  </p:notesMasterIdLst>
  <p:sldIdLst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11C35C-A7EF-4554-94D9-91F420390832}">
  <a:tblStyle styleId="{E411C35C-A7EF-4554-94D9-91F4203908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92815" rIns="92815" bIns="9281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92815" rIns="92815" bIns="9281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92815" rIns="92815" bIns="9281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92815" rIns="92815" bIns="9281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SzPts val="1200"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92" name="Google Shape;1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8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03" name="Google Shape;40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9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30" name="Google Shape;43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0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54" name="Google Shape;45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21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483" name="Google Shape;48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2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12" name="Google Shape;51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28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63" name="Google Shape;56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2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03" name="Google Shape;60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33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12" name="Google Shape;61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g355a22b1ec_0_30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21" name="Google Shape;621;g355a22b1e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36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31" name="Google Shape;63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37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48" name="Google Shape;64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38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79" name="Google Shape;67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40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718" name="Google Shape;718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42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758" name="Google Shape;75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43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798" name="Google Shape;79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44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37" name="Google Shape;83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32" name="Google Shape;23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6" name="Google Shape;2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83" name="Google Shape;2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5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07" name="Google Shape;3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6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36" name="Google Shape;3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7:notes"/>
          <p:cNvSpPr txBox="1">
            <a:spLocks noGrp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prstGeom prst="rect">
            <a:avLst/>
          </a:prstGeom>
        </p:spPr>
        <p:txBody>
          <a:bodyPr spcFirstLastPara="1" wrap="square" lIns="92815" tIns="92815" rIns="92815" bIns="9281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65" name="Google Shape;3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iagram or Organization Chart" type="dgm">
  <p:cSld name="DIAGRAM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>
            <a:spLocks noGrp="1"/>
          </p:cNvSpPr>
          <p:nvPr>
            <p:ph type="dgm" idx="2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Defined</a:t>
            </a:r>
            <a:endParaRPr/>
          </a:p>
        </p:txBody>
      </p:sp>
      <p:sp>
        <p:nvSpPr>
          <p:cNvPr id="195" name="Google Shape;195;p30"/>
          <p:cNvSpPr txBox="1"/>
          <p:nvPr/>
        </p:nvSpPr>
        <p:spPr>
          <a:xfrm>
            <a:off x="228600" y="609600"/>
            <a:ext cx="8686800" cy="541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supply?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different quantities of a good that sellers are </a:t>
            </a:r>
            <a:r>
              <a:rPr lang="en-US" sz="28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willing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sz="28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able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sell (produce) at different prices.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</a:t>
            </a:r>
            <a:r>
              <a:rPr lang="en-US" sz="3200" b="1" i="0" u="sng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Supply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 DIRECT relationship between price and quantity supplied.</a:t>
            </a:r>
            <a:endParaRPr dirty="0"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Char char="•"/>
            </a:pPr>
            <a:r>
              <a:rPr lang="en-US" sz="28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increases, the quantity producers make increases.</a:t>
            </a:r>
            <a:endParaRPr dirty="0"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Char char="•"/>
            </a:pPr>
            <a:r>
              <a:rPr lang="en-US" sz="28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price falls, the quantity producers make falls.</a:t>
            </a:r>
            <a:endParaRPr dirty="0"/>
          </a:p>
          <a:p>
            <a:pPr marL="457200" marR="0" lvl="1" indent="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</a:pPr>
            <a:endParaRPr sz="800" b="1" i="0" u="none" strike="noStrike" cap="none" dirty="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Why? Because, at higher prices profit seeking firms have an incentive to produce more.</a:t>
            </a:r>
            <a:endParaRPr dirty="0"/>
          </a:p>
        </p:txBody>
      </p:sp>
      <p:sp>
        <p:nvSpPr>
          <p:cNvPr id="196" name="Google Shape;196;p30"/>
          <p:cNvSpPr txBox="1"/>
          <p:nvPr/>
        </p:nvSpPr>
        <p:spPr>
          <a:xfrm>
            <a:off x="1752600" y="6019800"/>
            <a:ext cx="57467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Times New Roman"/>
              <a:buNone/>
            </a:pPr>
            <a:r>
              <a:rPr lang="en-US" sz="3600" b="1" i="0" u="none" strike="noStrike" cap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Mowing Lawns</a:t>
            </a:r>
            <a:endParaRPr/>
          </a:p>
        </p:txBody>
      </p:sp>
      <p:sp>
        <p:nvSpPr>
          <p:cNvPr id="197" name="Google Shape;197;p3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9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39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 dirty="0"/>
          </a:p>
        </p:txBody>
      </p:sp>
      <p:grpSp>
        <p:nvGrpSpPr>
          <p:cNvPr id="407" name="Google Shape;407;p39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408" name="Google Shape;408;p39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9" name="Google Shape;409;p39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0" name="Google Shape;410;p39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411" name="Google Shape;411;p39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12" name="Google Shape;412;p39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413" name="Google Shape;413;p39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414" name="Google Shape;414;p39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415" name="Google Shape;415;p39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416" name="Google Shape;416;p3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graphicFrame>
        <p:nvGraphicFramePr>
          <p:cNvPr id="417" name="Google Shape;417;p39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8" name="Google Shape;418;p39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9" name="Google Shape;419;p39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39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39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Google Shape;422;p39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39"/>
          <p:cNvSpPr txBox="1"/>
          <p:nvPr/>
        </p:nvSpPr>
        <p:spPr>
          <a:xfrm>
            <a:off x="6324599" y="1371600"/>
            <a:ext cx="1752599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grpSp>
        <p:nvGrpSpPr>
          <p:cNvPr id="424" name="Google Shape;424;p39"/>
          <p:cNvGrpSpPr/>
          <p:nvPr/>
        </p:nvGrpSpPr>
        <p:grpSpPr>
          <a:xfrm>
            <a:off x="399256" y="845344"/>
            <a:ext cx="8040687" cy="5205412"/>
            <a:chOff x="549275" y="957262"/>
            <a:chExt cx="8040687" cy="5205412"/>
          </a:xfrm>
        </p:grpSpPr>
        <p:pic>
          <p:nvPicPr>
            <p:cNvPr id="425" name="Google Shape;425;p3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49275" y="957262"/>
              <a:ext cx="8040687" cy="52054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6" name="Google Shape;426;p39"/>
            <p:cNvSpPr txBox="1"/>
            <p:nvPr/>
          </p:nvSpPr>
          <p:spPr>
            <a:xfrm>
              <a:off x="1853525" y="2428150"/>
              <a:ext cx="5628000" cy="272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075" tIns="46025" rIns="92075" bIns="460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Times New Roman"/>
                <a:buNone/>
              </a:pPr>
              <a:r>
                <a:rPr lang="en-US" sz="48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What if the price for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96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Times New Roman"/>
                <a:buNone/>
              </a:pPr>
              <a:r>
                <a:rPr lang="en-US" sz="48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dairy cows increases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96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Times New Roman"/>
                <a:buNone/>
              </a:pPr>
              <a:r>
                <a:rPr lang="en-US" sz="48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drastically?</a:t>
              </a:r>
              <a:endParaRPr/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0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Google Shape;433;p40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434" name="Google Shape;434;p40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435" name="Google Shape;435;p40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6" name="Google Shape;436;p40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37" name="Google Shape;437;p40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438" name="Google Shape;438;p40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39" name="Google Shape;439;p40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440" name="Google Shape;440;p40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441" name="Google Shape;441;p40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442" name="Google Shape;442;p40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443" name="Google Shape;443;p4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graphicFrame>
        <p:nvGraphicFramePr>
          <p:cNvPr id="444" name="Google Shape;444;p40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5" name="Google Shape;445;p40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Google Shape;446;p40"/>
          <p:cNvSpPr/>
          <p:nvPr/>
        </p:nvSpPr>
        <p:spPr>
          <a:xfrm>
            <a:off x="4419600" y="4267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7" name="Google Shape;447;p40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40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Google Shape;449;p40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0" name="Google Shape;450;p40"/>
          <p:cNvSpPr txBox="1"/>
          <p:nvPr/>
        </p:nvSpPr>
        <p:spPr>
          <a:xfrm>
            <a:off x="5562600" y="1066800"/>
            <a:ext cx="16764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41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41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458" name="Google Shape;458;p41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459" name="Google Shape;459;p41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0" name="Google Shape;460;p41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61" name="Google Shape;461;p41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462" name="Google Shape;462;p41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63" name="Google Shape;463;p41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464" name="Google Shape;464;p41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465" name="Google Shape;465;p41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466" name="Google Shape;466;p41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467" name="Google Shape;467;p4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/>
          </a:p>
        </p:txBody>
      </p:sp>
      <p:graphicFrame>
        <p:nvGraphicFramePr>
          <p:cNvPr id="468" name="Google Shape;468;p41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9" name="Google Shape;469;p41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0" name="Google Shape;470;p41"/>
          <p:cNvSpPr/>
          <p:nvPr/>
        </p:nvSpPr>
        <p:spPr>
          <a:xfrm>
            <a:off x="4419600" y="4267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1" name="Google Shape;471;p41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2" name="Google Shape;472;p41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3" name="Google Shape;473;p41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p41"/>
          <p:cNvSpPr txBox="1"/>
          <p:nvPr/>
        </p:nvSpPr>
        <p:spPr>
          <a:xfrm>
            <a:off x="5562599" y="1066800"/>
            <a:ext cx="160351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cxnSp>
        <p:nvCxnSpPr>
          <p:cNvPr id="475" name="Google Shape;475;p41"/>
          <p:cNvCxnSpPr/>
          <p:nvPr/>
        </p:nvCxnSpPr>
        <p:spPr>
          <a:xfrm rot="10800000" flipH="1">
            <a:off x="1447800" y="3048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6" name="Google Shape;476;p41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7" name="Google Shape;477;p41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8" name="Google Shape;478;p41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9" name="Google Shape;479;p41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2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42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487" name="Google Shape;487;p42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488" name="Google Shape;488;p42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9" name="Google Shape;489;p42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0" name="Google Shape;490;p42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491" name="Google Shape;491;p42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92" name="Google Shape;492;p42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493" name="Google Shape;493;p42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494" name="Google Shape;494;p42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495" name="Google Shape;495;p42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496" name="Google Shape;496;p4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/>
          </a:p>
        </p:txBody>
      </p:sp>
      <p:graphicFrame>
        <p:nvGraphicFramePr>
          <p:cNvPr id="497" name="Google Shape;497;p42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8" name="Google Shape;498;p42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42"/>
          <p:cNvSpPr/>
          <p:nvPr/>
        </p:nvSpPr>
        <p:spPr>
          <a:xfrm>
            <a:off x="4419600" y="4267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42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42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2" name="Google Shape;502;p42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3" name="Google Shape;503;p42"/>
          <p:cNvSpPr txBox="1"/>
          <p:nvPr/>
        </p:nvSpPr>
        <p:spPr>
          <a:xfrm>
            <a:off x="5562600" y="1066800"/>
            <a:ext cx="186193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cxnSp>
        <p:nvCxnSpPr>
          <p:cNvPr id="504" name="Google Shape;504;p42"/>
          <p:cNvCxnSpPr/>
          <p:nvPr/>
        </p:nvCxnSpPr>
        <p:spPr>
          <a:xfrm rot="10800000" flipH="1">
            <a:off x="1447800" y="3048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5" name="Google Shape;505;p42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6" name="Google Shape;506;p42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7" name="Google Shape;507;p42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8" name="Google Shape;508;p42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3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5" name="Google Shape;515;p43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516" name="Google Shape;516;p43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517" name="Google Shape;517;p43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8" name="Google Shape;518;p43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9" name="Google Shape;519;p43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520" name="Google Shape;520;p43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21" name="Google Shape;521;p43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522" name="Google Shape;522;p43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523" name="Google Shape;523;p43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524" name="Google Shape;524;p43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525" name="Google Shape;525;p4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/>
          </a:p>
        </p:txBody>
      </p:sp>
      <p:sp>
        <p:nvSpPr>
          <p:cNvPr id="526" name="Google Shape;526;p43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43"/>
          <p:cNvSpPr/>
          <p:nvPr/>
        </p:nvSpPr>
        <p:spPr>
          <a:xfrm>
            <a:off x="4419600" y="4267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43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Google Shape;529;p43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0" name="Google Shape;530;p43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1" name="Google Shape;531;p43"/>
          <p:cNvSpPr txBox="1"/>
          <p:nvPr/>
        </p:nvSpPr>
        <p:spPr>
          <a:xfrm>
            <a:off x="5562599" y="1066800"/>
            <a:ext cx="1500891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sp>
        <p:nvSpPr>
          <p:cNvPr id="532" name="Google Shape;532;p43"/>
          <p:cNvSpPr/>
          <p:nvPr/>
        </p:nvSpPr>
        <p:spPr>
          <a:xfrm>
            <a:off x="3505200" y="1676400"/>
            <a:ext cx="1601787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3" name="Google Shape;533;p43"/>
          <p:cNvSpPr/>
          <p:nvPr/>
        </p:nvSpPr>
        <p:spPr>
          <a:xfrm>
            <a:off x="3505200" y="4267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4" name="Google Shape;534;p43"/>
          <p:cNvSpPr/>
          <p:nvPr/>
        </p:nvSpPr>
        <p:spPr>
          <a:xfrm>
            <a:off x="39624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5" name="Google Shape;535;p43"/>
          <p:cNvSpPr/>
          <p:nvPr/>
        </p:nvSpPr>
        <p:spPr>
          <a:xfrm>
            <a:off x="4495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6" name="Google Shape;536;p43"/>
          <p:cNvSpPr/>
          <p:nvPr/>
        </p:nvSpPr>
        <p:spPr>
          <a:xfrm>
            <a:off x="50292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7" name="Google Shape;537;p43"/>
          <p:cNvSpPr txBox="1"/>
          <p:nvPr/>
        </p:nvSpPr>
        <p:spPr>
          <a:xfrm>
            <a:off x="5105400" y="1524000"/>
            <a:ext cx="5556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8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38" name="Google Shape;538;p43"/>
          <p:cNvSpPr/>
          <p:nvPr/>
        </p:nvSpPr>
        <p:spPr>
          <a:xfrm rot="10800000">
            <a:off x="4572000" y="2819400"/>
            <a:ext cx="6096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39" name="Google Shape;539;p43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40" name="Google Shape;540;p43"/>
          <p:cNvCxnSpPr/>
          <p:nvPr/>
        </p:nvCxnSpPr>
        <p:spPr>
          <a:xfrm rot="10800000" flipH="1">
            <a:off x="1447800" y="3048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1" name="Google Shape;541;p43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2" name="Google Shape;542;p43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3" name="Google Shape;543;p43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4" name="Google Shape;544;p43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5" name="Google Shape;545;p43"/>
          <p:cNvSpPr txBox="1"/>
          <p:nvPr/>
        </p:nvSpPr>
        <p:spPr>
          <a:xfrm>
            <a:off x="5334000" y="3657600"/>
            <a:ext cx="35052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in Supply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 didn’t change but there is LESS milk produced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45"/>
          <p:cNvSpPr txBox="1"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Shifters (Determinants) of Supply</a:t>
            </a:r>
            <a:endParaRPr/>
          </a:p>
        </p:txBody>
      </p:sp>
      <p:sp>
        <p:nvSpPr>
          <p:cNvPr id="566" name="Google Shape;566;p45"/>
          <p:cNvSpPr txBox="1">
            <a:spLocks noGrp="1"/>
          </p:cNvSpPr>
          <p:nvPr>
            <p:ph type="body" idx="1"/>
          </p:nvPr>
        </p:nvSpPr>
        <p:spPr>
          <a:xfrm>
            <a:off x="304800" y="838200"/>
            <a:ext cx="8839200" cy="42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Prices/Availability of inputs (resources)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 of Sellers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 Action: Taxes &amp; Subsidies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45"/>
          <p:cNvSpPr txBox="1"/>
          <p:nvPr/>
        </p:nvSpPr>
        <p:spPr>
          <a:xfrm>
            <a:off x="293687" y="4114800"/>
            <a:ext cx="8839200" cy="16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None/>
            </a:pPr>
            <a:r>
              <a:rPr lang="en-US" sz="36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Expectations of Future Profit</a:t>
            </a:r>
            <a:endParaRPr sz="3600" b="1" i="0" u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None/>
            </a:pPr>
            <a:endParaRPr sz="3600" b="1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</a:t>
            </a: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hange in PRICE doesn’t shift the curve. It only causes a movement along the curve.</a:t>
            </a:r>
            <a:endParaRPr/>
          </a:p>
        </p:txBody>
      </p:sp>
      <p:sp>
        <p:nvSpPr>
          <p:cNvPr id="568" name="Google Shape;568;p4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/>
          </a:p>
        </p:txBody>
      </p:sp>
      <p:sp>
        <p:nvSpPr>
          <p:cNvPr id="570" name="Google Shape;570;p45"/>
          <p:cNvSpPr txBox="1"/>
          <p:nvPr/>
        </p:nvSpPr>
        <p:spPr>
          <a:xfrm>
            <a:off x="116225" y="3006025"/>
            <a:ext cx="90165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SUBSIDIES</a:t>
            </a:r>
            <a:endParaRPr sz="2400" b="1" i="1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latin typeface="Times New Roman"/>
                <a:ea typeface="Times New Roman"/>
                <a:cs typeface="Times New Roman"/>
                <a:sym typeface="Times New Roman"/>
              </a:rPr>
              <a:t>A subsidy is a government payment to a business or market.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latin typeface="Times New Roman"/>
                <a:ea typeface="Times New Roman"/>
                <a:cs typeface="Times New Roman"/>
                <a:sym typeface="Times New Roman"/>
              </a:rPr>
              <a:t>Subsidies cause the supply of a good to increase.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49"/>
          <p:cNvSpPr txBox="1"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Practice</a:t>
            </a:r>
            <a:endParaRPr/>
          </a:p>
        </p:txBody>
      </p:sp>
      <p:sp>
        <p:nvSpPr>
          <p:cNvPr id="606" name="Google Shape;606;p49"/>
          <p:cNvSpPr txBox="1"/>
          <p:nvPr/>
        </p:nvSpPr>
        <p:spPr>
          <a:xfrm>
            <a:off x="228600" y="685800"/>
            <a:ext cx="8915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determinant (shifter) then decide if supply will increase or decrease</a:t>
            </a:r>
            <a:endParaRPr/>
          </a:p>
        </p:txBody>
      </p:sp>
      <p:sp>
        <p:nvSpPr>
          <p:cNvPr id="607" name="Google Shape;607;p4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/>
          </a:p>
        </p:txBody>
      </p:sp>
      <p:graphicFrame>
        <p:nvGraphicFramePr>
          <p:cNvPr id="608" name="Google Shape;608;p49"/>
          <p:cNvGraphicFramePr/>
          <p:nvPr/>
        </p:nvGraphicFramePr>
        <p:xfrm>
          <a:off x="228600" y="1828800"/>
          <a:ext cx="8445475" cy="4419525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Shifter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 or Decrease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Left or Right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50"/>
          <p:cNvSpPr txBox="1"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Practice</a:t>
            </a:r>
            <a:endParaRPr/>
          </a:p>
        </p:txBody>
      </p:sp>
      <p:sp>
        <p:nvSpPr>
          <p:cNvPr id="615" name="Google Shape;615;p50"/>
          <p:cNvSpPr txBox="1">
            <a:spLocks noGrp="1"/>
          </p:cNvSpPr>
          <p:nvPr>
            <p:ph type="body" idx="1"/>
          </p:nvPr>
        </p:nvSpPr>
        <p:spPr>
          <a:xfrm>
            <a:off x="266700" y="2247900"/>
            <a:ext cx="91440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marR="0" lvl="0" indent="-5334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Analyze Hamburgers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Strange virus kills 20% of cows 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of hamburgers increase 30%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 taxes burger producers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bun baking technology cuts production time in half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government subsidizes beef producers</a:t>
            </a:r>
            <a:endParaRPr b="1" dirty="0"/>
          </a:p>
          <a:p>
            <a:pPr marL="914400" marR="0" lvl="1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wage increases to $20</a:t>
            </a:r>
            <a:endParaRPr b="1" dirty="0"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 dirty="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6" name="Google Shape;616;p50"/>
          <p:cNvSpPr txBox="1"/>
          <p:nvPr/>
        </p:nvSpPr>
        <p:spPr>
          <a:xfrm>
            <a:off x="1828800" y="797560"/>
            <a:ext cx="6019800" cy="13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determinant (SHIFTER)?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or decrease?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direction will curve shift?</a:t>
            </a:r>
            <a:endParaRPr dirty="0"/>
          </a:p>
        </p:txBody>
      </p:sp>
      <p:sp>
        <p:nvSpPr>
          <p:cNvPr id="617" name="Google Shape;617;p50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51"/>
          <p:cNvSpPr txBox="1"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Practice</a:t>
            </a:r>
            <a:endParaRPr/>
          </a:p>
        </p:txBody>
      </p:sp>
      <p:sp>
        <p:nvSpPr>
          <p:cNvPr id="624" name="Google Shape;624;p51"/>
          <p:cNvSpPr txBox="1"/>
          <p:nvPr/>
        </p:nvSpPr>
        <p:spPr>
          <a:xfrm>
            <a:off x="228600" y="685800"/>
            <a:ext cx="8915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determinant (shifter) then decide if supply will increase or decrease</a:t>
            </a:r>
            <a:endParaRPr/>
          </a:p>
        </p:txBody>
      </p:sp>
      <p:sp>
        <p:nvSpPr>
          <p:cNvPr id="625" name="Google Shape;625;p5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/>
          </a:p>
        </p:txBody>
      </p:sp>
      <p:graphicFrame>
        <p:nvGraphicFramePr>
          <p:cNvPr id="626" name="Google Shape;626;p51"/>
          <p:cNvGraphicFramePr/>
          <p:nvPr/>
        </p:nvGraphicFramePr>
        <p:xfrm>
          <a:off x="228600" y="1828800"/>
          <a:ext cx="8445475" cy="4419525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Shifter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 or Decrease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Left or Right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28" name="Google Shape;628;p51"/>
          <p:cNvSpPr txBox="1"/>
          <p:nvPr/>
        </p:nvSpPr>
        <p:spPr>
          <a:xfrm>
            <a:off x="806825" y="2734225"/>
            <a:ext cx="7867200" cy="3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 Availability		Decrease		Left</a:t>
            </a:r>
            <a:endParaRPr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SHIFT			Increase QD	    </a:t>
            </a:r>
            <a:r>
              <a:rPr lang="en-US" sz="1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along curve</a:t>
            </a:r>
            <a:endParaRPr sz="18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Taxes				Decrease		Left</a:t>
            </a:r>
            <a:endParaRPr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			Increase		Right</a:t>
            </a:r>
            <a:endParaRPr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Subsidies			Increase		Right</a:t>
            </a:r>
            <a:endParaRPr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 of Input			Decrease		Left</a:t>
            </a:r>
            <a:endParaRPr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52"/>
          <p:cNvSpPr txBox="1"/>
          <p:nvPr/>
        </p:nvSpPr>
        <p:spPr>
          <a:xfrm>
            <a:off x="1543050" y="22383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52"/>
          <p:cNvSpPr txBox="1">
            <a:spLocks noGrp="1"/>
          </p:cNvSpPr>
          <p:nvPr>
            <p:ph type="title"/>
          </p:nvPr>
        </p:nvSpPr>
        <p:spPr>
          <a:xfrm>
            <a:off x="0" y="2895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Times New Roman"/>
              <a:buNone/>
            </a:pPr>
            <a:r>
              <a:rPr lang="en-US" sz="6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Putting Supply and Demand Together!!!</a:t>
            </a: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35" name="Google Shape;635;p5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of Supply</a:t>
            </a:r>
            <a:endParaRPr/>
          </a:p>
        </p:txBody>
      </p:sp>
      <p:sp>
        <p:nvSpPr>
          <p:cNvPr id="204" name="Google Shape;204;p31"/>
          <p:cNvSpPr txBox="1">
            <a:spLocks noGrp="1"/>
          </p:cNvSpPr>
          <p:nvPr>
            <p:ph type="body" idx="1"/>
          </p:nvPr>
        </p:nvSpPr>
        <p:spPr>
          <a:xfrm>
            <a:off x="0" y="762000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own an lawn mower and you are willing to mow lawns. </a:t>
            </a:r>
            <a:endParaRPr/>
          </a:p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lawns will you mow at these prices?</a:t>
            </a:r>
            <a:endParaRPr/>
          </a:p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</a:pPr>
            <a:endParaRPr sz="800" b="1" i="0" u="none" strike="noStrike" cap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 strike="noStrike" cap="none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 strike="noStrike" cap="none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 strike="noStrike" cap="none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05" name="Google Shape;205;p31"/>
          <p:cNvGraphicFramePr/>
          <p:nvPr/>
        </p:nvGraphicFramePr>
        <p:xfrm>
          <a:off x="4343400" y="2514600"/>
          <a:ext cx="4267200" cy="4019525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per lawn mowed</a:t>
                      </a:r>
                      <a:endParaRPr/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" name="Google Shape;206;p31"/>
          <p:cNvSpPr txBox="1"/>
          <p:nvPr/>
        </p:nvSpPr>
        <p:spPr>
          <a:xfrm>
            <a:off x="304800" y="2895600"/>
            <a:ext cx="220980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cxnSp>
        <p:nvCxnSpPr>
          <p:cNvPr id="207" name="Google Shape;207;p31"/>
          <p:cNvCxnSpPr/>
          <p:nvPr/>
        </p:nvCxnSpPr>
        <p:spPr>
          <a:xfrm>
            <a:off x="2667000" y="3657600"/>
            <a:ext cx="1371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8" name="Google Shape;208;p31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209" name="Google Shape;209;p31"/>
          <p:cNvSpPr txBox="1"/>
          <p:nvPr/>
        </p:nvSpPr>
        <p:spPr>
          <a:xfrm>
            <a:off x="4876800" y="3505200"/>
            <a:ext cx="1501775" cy="301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$20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$50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$1000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0" name="Google Shape;650;p54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651" name="Google Shape;651;p54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52" name="Google Shape;652;p54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53" name="Google Shape;653;p54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654" name="Google Shape;654;p54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55" name="Google Shape;655;p54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656" name="Google Shape;656;p54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657" name="Google Shape;657;p54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658" name="Google Shape;658;p5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/>
          </a:p>
        </p:txBody>
      </p:sp>
      <p:graphicFrame>
        <p:nvGraphicFramePr>
          <p:cNvPr id="659" name="Google Shape;659;p54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60" name="Google Shape;660;p54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1" name="Google Shape;661;p54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2" name="Google Shape;662;p54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3" name="Google Shape;663;p54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4" name="Google Shape;664;p54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5" name="Google Shape;665;p54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666" name="Google Shape;666;p54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7" name="Google Shape;667;p54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8" name="Google Shape;668;p54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9" name="Google Shape;669;p54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0" name="Google Shape;670;p54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1" name="Google Shape;671;p54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672" name="Google Shape;672;p54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3" name="Google Shape;673;p54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674" name="Google Shape;674;p54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75" name="Google Shape;675;p54"/>
          <p:cNvSpPr txBox="1"/>
          <p:nvPr/>
        </p:nvSpPr>
        <p:spPr>
          <a:xfrm>
            <a:off x="0" y="1587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and Demand are put together to determine equilibrium price and equilibrium quantity 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" name="Google Shape;681;p55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682" name="Google Shape;682;p55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83" name="Google Shape;683;p55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84" name="Google Shape;684;p55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685" name="Google Shape;685;p55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86" name="Google Shape;686;p55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687" name="Google Shape;687;p55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688" name="Google Shape;688;p55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689" name="Google Shape;689;p5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/>
          </a:p>
        </p:txBody>
      </p:sp>
      <p:graphicFrame>
        <p:nvGraphicFramePr>
          <p:cNvPr id="690" name="Google Shape;690;p55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91" name="Google Shape;691;p55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2" name="Google Shape;692;p55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3" name="Google Shape;693;p55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4" name="Google Shape;694;p55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5" name="Google Shape;695;p55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6" name="Google Shape;696;p55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7" name="Google Shape;697;p55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8" name="Google Shape;698;p55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9" name="Google Shape;699;p55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0" name="Google Shape;700;p55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1" name="Google Shape;701;p55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2" name="Google Shape;702;p55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703" name="Google Shape;703;p55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04" name="Google Shape;704;p55"/>
          <p:cNvSpPr txBox="1"/>
          <p:nvPr/>
        </p:nvSpPr>
        <p:spPr>
          <a:xfrm>
            <a:off x="0" y="1587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and Demand are put together to determine equilibrium price and equilibrium quantity </a:t>
            </a:r>
            <a:endParaRPr/>
          </a:p>
        </p:txBody>
      </p:sp>
      <p:cxnSp>
        <p:nvCxnSpPr>
          <p:cNvPr id="705" name="Google Shape;705;p55"/>
          <p:cNvCxnSpPr/>
          <p:nvPr/>
        </p:nvCxnSpPr>
        <p:spPr>
          <a:xfrm rot="10800000">
            <a:off x="2286000" y="33528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06" name="Google Shape;706;p55"/>
          <p:cNvCxnSpPr/>
          <p:nvPr/>
        </p:nvCxnSpPr>
        <p:spPr>
          <a:xfrm>
            <a:off x="3962400" y="3429000"/>
            <a:ext cx="0" cy="2362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07" name="Google Shape;707;p55"/>
          <p:cNvSpPr/>
          <p:nvPr/>
        </p:nvSpPr>
        <p:spPr>
          <a:xfrm>
            <a:off x="1905000" y="3200400"/>
            <a:ext cx="457200" cy="4572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Google Shape;708;p55"/>
          <p:cNvSpPr/>
          <p:nvPr/>
        </p:nvSpPr>
        <p:spPr>
          <a:xfrm>
            <a:off x="3657600" y="5791200"/>
            <a:ext cx="457200" cy="4572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9" name="Google Shape;709;p55"/>
          <p:cNvSpPr/>
          <p:nvPr/>
        </p:nvSpPr>
        <p:spPr>
          <a:xfrm>
            <a:off x="152400" y="41910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0" name="Google Shape;710;p55"/>
          <p:cNvSpPr/>
          <p:nvPr/>
        </p:nvSpPr>
        <p:spPr>
          <a:xfrm>
            <a:off x="7696200" y="41910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1" name="Google Shape;711;p55"/>
          <p:cNvSpPr txBox="1"/>
          <p:nvPr/>
        </p:nvSpPr>
        <p:spPr>
          <a:xfrm>
            <a:off x="4038600" y="2667000"/>
            <a:ext cx="37338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1" i="0" u="none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Equilibrium Price = $3 (Qd=Qs)</a:t>
            </a:r>
            <a:endParaRPr/>
          </a:p>
        </p:txBody>
      </p:sp>
      <p:sp>
        <p:nvSpPr>
          <p:cNvPr id="712" name="Google Shape;712;p55"/>
          <p:cNvSpPr txBox="1"/>
          <p:nvPr/>
        </p:nvSpPr>
        <p:spPr>
          <a:xfrm>
            <a:off x="1828800" y="6338887"/>
            <a:ext cx="46482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Equilibrium Quantity is 30</a:t>
            </a:r>
            <a:endParaRPr/>
          </a:p>
        </p:txBody>
      </p:sp>
      <p:sp>
        <p:nvSpPr>
          <p:cNvPr id="713" name="Google Shape;713;p55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714" name="Google Shape;714;p55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0" name="Google Shape;720;p56"/>
          <p:cNvCxnSpPr/>
          <p:nvPr/>
        </p:nvCxnSpPr>
        <p:spPr>
          <a:xfrm rot="10800000">
            <a:off x="2286000" y="2590800"/>
            <a:ext cx="2209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721" name="Google Shape;721;p56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722" name="Google Shape;722;p56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23" name="Google Shape;723;p56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24" name="Google Shape;724;p56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725" name="Google Shape;725;p56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726" name="Google Shape;726;p56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727" name="Google Shape;727;p56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728" name="Google Shape;728;p56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729" name="Google Shape;729;p5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/>
          </a:p>
        </p:txBody>
      </p:sp>
      <p:graphicFrame>
        <p:nvGraphicFramePr>
          <p:cNvPr id="730" name="Google Shape;730;p56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1" name="Google Shape;731;p56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2" name="Google Shape;732;p56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3" name="Google Shape;733;p56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4" name="Google Shape;734;p56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Google Shape;735;p56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6" name="Google Shape;736;p56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7" name="Google Shape;737;p56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8" name="Google Shape;738;p56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9" name="Google Shape;739;p56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0" name="Google Shape;740;p56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1" name="Google Shape;741;p56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2" name="Google Shape;742;p56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743" name="Google Shape;743;p56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44" name="Google Shape;744;p56"/>
          <p:cNvCxnSpPr/>
          <p:nvPr/>
        </p:nvCxnSpPr>
        <p:spPr>
          <a:xfrm rot="10800000">
            <a:off x="2286000" y="33528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45" name="Google Shape;745;p56"/>
          <p:cNvCxnSpPr/>
          <p:nvPr/>
        </p:nvCxnSpPr>
        <p:spPr>
          <a:xfrm>
            <a:off x="3962400" y="3429000"/>
            <a:ext cx="0" cy="2362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46" name="Google Shape;746;p56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747" name="Google Shape;747;p56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748" name="Google Shape;748;p56"/>
          <p:cNvSpPr txBox="1"/>
          <p:nvPr/>
        </p:nvSpPr>
        <p:spPr>
          <a:xfrm>
            <a:off x="0" y="1587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$4, there is disequilibrium. The quantity demanded is </a:t>
            </a:r>
            <a:r>
              <a:rPr lang="en-US" sz="3200" b="1" i="0" u="sng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 than</a:t>
            </a: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quantity supplied.</a:t>
            </a:r>
            <a:endParaRPr/>
          </a:p>
        </p:txBody>
      </p:sp>
      <p:cxnSp>
        <p:nvCxnSpPr>
          <p:cNvPr id="749" name="Google Shape;749;p56"/>
          <p:cNvCxnSpPr/>
          <p:nvPr/>
        </p:nvCxnSpPr>
        <p:spPr>
          <a:xfrm>
            <a:off x="3200400" y="2667000"/>
            <a:ext cx="0" cy="3124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50" name="Google Shape;750;p56"/>
          <p:cNvCxnSpPr/>
          <p:nvPr/>
        </p:nvCxnSpPr>
        <p:spPr>
          <a:xfrm>
            <a:off x="4419600" y="2667000"/>
            <a:ext cx="0" cy="3124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51" name="Google Shape;751;p56"/>
          <p:cNvSpPr/>
          <p:nvPr/>
        </p:nvSpPr>
        <p:spPr>
          <a:xfrm>
            <a:off x="152400" y="35052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2" name="Google Shape;752;p56"/>
          <p:cNvSpPr/>
          <p:nvPr/>
        </p:nvSpPr>
        <p:spPr>
          <a:xfrm>
            <a:off x="7696200" y="35052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3" name="Google Shape;753;p56"/>
          <p:cNvSpPr txBox="1"/>
          <p:nvPr/>
        </p:nvSpPr>
        <p:spPr>
          <a:xfrm>
            <a:off x="2819400" y="1600200"/>
            <a:ext cx="19050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Surplus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(Qd&lt;Qs)</a:t>
            </a:r>
            <a:endParaRPr/>
          </a:p>
        </p:txBody>
      </p:sp>
      <p:sp>
        <p:nvSpPr>
          <p:cNvPr id="754" name="Google Shape;754;p56"/>
          <p:cNvSpPr txBox="1"/>
          <p:nvPr/>
        </p:nvSpPr>
        <p:spPr>
          <a:xfrm>
            <a:off x="4724400" y="2743200"/>
            <a:ext cx="28194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much is the surplus at $4?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Answer: 20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0" name="Google Shape;760;p57"/>
          <p:cNvCxnSpPr/>
          <p:nvPr/>
        </p:nvCxnSpPr>
        <p:spPr>
          <a:xfrm>
            <a:off x="3276600" y="4343400"/>
            <a:ext cx="0" cy="1447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61" name="Google Shape;761;p57"/>
          <p:cNvCxnSpPr/>
          <p:nvPr/>
        </p:nvCxnSpPr>
        <p:spPr>
          <a:xfrm>
            <a:off x="5029200" y="4267200"/>
            <a:ext cx="0" cy="1600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62" name="Google Shape;762;p57"/>
          <p:cNvCxnSpPr/>
          <p:nvPr/>
        </p:nvCxnSpPr>
        <p:spPr>
          <a:xfrm rot="10800000">
            <a:off x="2286000" y="4267200"/>
            <a:ext cx="2743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763" name="Google Shape;763;p57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764" name="Google Shape;764;p57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5" name="Google Shape;765;p57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66" name="Google Shape;766;p57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767" name="Google Shape;767;p57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768" name="Google Shape;768;p57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769" name="Google Shape;769;p57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770" name="Google Shape;770;p57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771" name="Google Shape;771;p5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/>
          </a:p>
        </p:txBody>
      </p:sp>
      <p:graphicFrame>
        <p:nvGraphicFramePr>
          <p:cNvPr id="772" name="Google Shape;772;p57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73" name="Google Shape;773;p57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4" name="Google Shape;774;p57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5" name="Google Shape;775;p57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6" name="Google Shape;776;p57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7" name="Google Shape;777;p57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8" name="Google Shape;778;p57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9" name="Google Shape;779;p57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0" name="Google Shape;780;p57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1" name="Google Shape;781;p57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2" name="Google Shape;782;p57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3" name="Google Shape;783;p57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4" name="Google Shape;784;p57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785" name="Google Shape;785;p57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786" name="Google Shape;786;p57"/>
          <p:cNvCxnSpPr/>
          <p:nvPr/>
        </p:nvCxnSpPr>
        <p:spPr>
          <a:xfrm rot="10800000">
            <a:off x="2286000" y="33528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787" name="Google Shape;787;p57"/>
          <p:cNvCxnSpPr/>
          <p:nvPr/>
        </p:nvCxnSpPr>
        <p:spPr>
          <a:xfrm>
            <a:off x="3962400" y="3429000"/>
            <a:ext cx="0" cy="2362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88" name="Google Shape;788;p57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789" name="Google Shape;789;p57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790" name="Google Shape;790;p57"/>
          <p:cNvSpPr txBox="1"/>
          <p:nvPr/>
        </p:nvSpPr>
        <p:spPr>
          <a:xfrm>
            <a:off x="0" y="1587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$2, there is disequilibrium. The quantity demanded is </a:t>
            </a:r>
            <a:r>
              <a:rPr lang="en-US" sz="3200" b="1" i="0" u="sng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greater than</a:t>
            </a: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quantity supplied.</a:t>
            </a:r>
            <a:endParaRPr/>
          </a:p>
        </p:txBody>
      </p:sp>
      <p:sp>
        <p:nvSpPr>
          <p:cNvPr id="791" name="Google Shape;791;p57"/>
          <p:cNvSpPr/>
          <p:nvPr/>
        </p:nvSpPr>
        <p:spPr>
          <a:xfrm>
            <a:off x="7696200" y="48768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2" name="Google Shape;792;p57"/>
          <p:cNvSpPr/>
          <p:nvPr/>
        </p:nvSpPr>
        <p:spPr>
          <a:xfrm>
            <a:off x="152400" y="48768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3" name="Google Shape;793;p57"/>
          <p:cNvSpPr txBox="1"/>
          <p:nvPr/>
        </p:nvSpPr>
        <p:spPr>
          <a:xfrm>
            <a:off x="3352800" y="4495800"/>
            <a:ext cx="1600200" cy="8604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Shortage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(Qd&gt;Qs)</a:t>
            </a:r>
            <a:endParaRPr/>
          </a:p>
        </p:txBody>
      </p:sp>
      <p:sp>
        <p:nvSpPr>
          <p:cNvPr id="794" name="Google Shape;794;p57"/>
          <p:cNvSpPr txBox="1"/>
          <p:nvPr/>
        </p:nvSpPr>
        <p:spPr>
          <a:xfrm>
            <a:off x="4724400" y="2743200"/>
            <a:ext cx="28194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much is the shortage at $2?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Answer: 30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0" name="Google Shape;800;p58"/>
          <p:cNvCxnSpPr/>
          <p:nvPr/>
        </p:nvCxnSpPr>
        <p:spPr>
          <a:xfrm>
            <a:off x="2667000" y="4953000"/>
            <a:ext cx="0" cy="838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01" name="Google Shape;801;p58"/>
          <p:cNvCxnSpPr/>
          <p:nvPr/>
        </p:nvCxnSpPr>
        <p:spPr>
          <a:xfrm>
            <a:off x="6553200" y="4953000"/>
            <a:ext cx="0" cy="914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02" name="Google Shape;802;p58"/>
          <p:cNvCxnSpPr/>
          <p:nvPr/>
        </p:nvCxnSpPr>
        <p:spPr>
          <a:xfrm rot="10800000">
            <a:off x="2286000" y="4953000"/>
            <a:ext cx="4114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803" name="Google Shape;803;p58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804" name="Google Shape;804;p58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5" name="Google Shape;805;p58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06" name="Google Shape;806;p58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807" name="Google Shape;807;p58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08" name="Google Shape;808;p58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809" name="Google Shape;809;p58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810" name="Google Shape;810;p58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811" name="Google Shape;811;p58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/>
          </a:p>
        </p:txBody>
      </p:sp>
      <p:graphicFrame>
        <p:nvGraphicFramePr>
          <p:cNvPr id="812" name="Google Shape;812;p58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13" name="Google Shape;813;p58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4" name="Google Shape;814;p58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5" name="Google Shape;815;p58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6" name="Google Shape;816;p58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7" name="Google Shape;817;p58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8" name="Google Shape;818;p58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9" name="Google Shape;819;p58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0" name="Google Shape;820;p58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1" name="Google Shape;821;p58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2" name="Google Shape;822;p58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3" name="Google Shape;823;p58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Google Shape;824;p58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825" name="Google Shape;825;p58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26" name="Google Shape;826;p58"/>
          <p:cNvCxnSpPr/>
          <p:nvPr/>
        </p:nvCxnSpPr>
        <p:spPr>
          <a:xfrm rot="10800000">
            <a:off x="2286000" y="3352800"/>
            <a:ext cx="1600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27" name="Google Shape;827;p58"/>
          <p:cNvCxnSpPr/>
          <p:nvPr/>
        </p:nvCxnSpPr>
        <p:spPr>
          <a:xfrm>
            <a:off x="3962400" y="3429000"/>
            <a:ext cx="0" cy="2362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28" name="Google Shape;828;p58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829" name="Google Shape;829;p58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830" name="Google Shape;830;p58"/>
          <p:cNvSpPr/>
          <p:nvPr/>
        </p:nvSpPr>
        <p:spPr>
          <a:xfrm>
            <a:off x="7696200" y="55626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1" name="Google Shape;831;p58"/>
          <p:cNvSpPr/>
          <p:nvPr/>
        </p:nvSpPr>
        <p:spPr>
          <a:xfrm>
            <a:off x="152400" y="5562600"/>
            <a:ext cx="1219200" cy="533400"/>
          </a:xfrm>
          <a:prstGeom prst="ellipse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2" name="Google Shape;832;p58"/>
          <p:cNvSpPr txBox="1"/>
          <p:nvPr/>
        </p:nvSpPr>
        <p:spPr>
          <a:xfrm>
            <a:off x="4724400" y="2971800"/>
            <a:ext cx="28194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Answer: 70</a:t>
            </a:r>
            <a:endParaRPr/>
          </a:p>
        </p:txBody>
      </p:sp>
      <p:sp>
        <p:nvSpPr>
          <p:cNvPr id="833" name="Google Shape;833;p58"/>
          <p:cNvSpPr txBox="1"/>
          <p:nvPr/>
        </p:nvSpPr>
        <p:spPr>
          <a:xfrm>
            <a:off x="0" y="217487"/>
            <a:ext cx="9144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Times New Roman"/>
              <a:buNone/>
            </a:pPr>
            <a:r>
              <a:rPr lang="en-US" sz="36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much is the shortage if the price is $1?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9" name="Google Shape;839;p59"/>
          <p:cNvCxnSpPr/>
          <p:nvPr/>
        </p:nvCxnSpPr>
        <p:spPr>
          <a:xfrm rot="10800000">
            <a:off x="2286000" y="1752600"/>
            <a:ext cx="25908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40" name="Google Shape;840;p59"/>
          <p:cNvCxnSpPr/>
          <p:nvPr/>
        </p:nvCxnSpPr>
        <p:spPr>
          <a:xfrm rot="10800000">
            <a:off x="2362200" y="4953000"/>
            <a:ext cx="403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841" name="Google Shape;841;p59"/>
          <p:cNvGrpSpPr/>
          <p:nvPr/>
        </p:nvGrpSpPr>
        <p:grpSpPr>
          <a:xfrm>
            <a:off x="2249487" y="1604962"/>
            <a:ext cx="4608512" cy="4262437"/>
            <a:chOff x="2338387" y="1504950"/>
            <a:chExt cx="4745037" cy="4324350"/>
          </a:xfrm>
        </p:grpSpPr>
        <p:cxnSp>
          <p:nvCxnSpPr>
            <p:cNvPr id="842" name="Google Shape;842;p59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43" name="Google Shape;843;p59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44" name="Google Shape;844;p59"/>
          <p:cNvSpPr txBox="1"/>
          <p:nvPr/>
        </p:nvSpPr>
        <p:spPr>
          <a:xfrm>
            <a:off x="68580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845" name="Google Shape;845;p59"/>
          <p:cNvSpPr txBox="1"/>
          <p:nvPr/>
        </p:nvSpPr>
        <p:spPr>
          <a:xfrm>
            <a:off x="18351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46" name="Google Shape;846;p59"/>
          <p:cNvSpPr txBox="1"/>
          <p:nvPr/>
        </p:nvSpPr>
        <p:spPr>
          <a:xfrm>
            <a:off x="1752600" y="990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847" name="Google Shape;847;p59"/>
          <p:cNvSpPr txBox="1"/>
          <p:nvPr/>
        </p:nvSpPr>
        <p:spPr>
          <a:xfrm>
            <a:off x="0" y="1143000"/>
            <a:ext cx="16764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Schedule</a:t>
            </a:r>
            <a:endParaRPr/>
          </a:p>
        </p:txBody>
      </p:sp>
      <p:sp>
        <p:nvSpPr>
          <p:cNvPr id="848" name="Google Shape;848;p59"/>
          <p:cNvSpPr txBox="1"/>
          <p:nvPr/>
        </p:nvSpPr>
        <p:spPr>
          <a:xfrm>
            <a:off x="24812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849" name="Google Shape;849;p59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/>
          </a:p>
        </p:txBody>
      </p:sp>
      <p:graphicFrame>
        <p:nvGraphicFramePr>
          <p:cNvPr id="850" name="Google Shape;850;p59"/>
          <p:cNvGraphicFramePr/>
          <p:nvPr/>
        </p:nvGraphicFramePr>
        <p:xfrm>
          <a:off x="152400" y="2057400"/>
          <a:ext cx="1198550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1" name="Google Shape;851;p59"/>
          <p:cNvSpPr/>
          <p:nvPr/>
        </p:nvSpPr>
        <p:spPr>
          <a:xfrm rot="-360000">
            <a:off x="2811462" y="1611312"/>
            <a:ext cx="34290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5224" y="9680"/>
                </a:lnTo>
                <a:lnTo>
                  <a:pt x="10859" y="19165"/>
                </a:lnTo>
                <a:lnTo>
                  <a:pt x="16822" y="28370"/>
                </a:lnTo>
                <a:lnTo>
                  <a:pt x="23141" y="37351"/>
                </a:lnTo>
                <a:lnTo>
                  <a:pt x="29651" y="45968"/>
                </a:lnTo>
                <a:lnTo>
                  <a:pt x="36571" y="54334"/>
                </a:lnTo>
                <a:lnTo>
                  <a:pt x="43738" y="62392"/>
                </a:lnTo>
                <a:lnTo>
                  <a:pt x="51233" y="70198"/>
                </a:lnTo>
                <a:lnTo>
                  <a:pt x="58946" y="77584"/>
                </a:lnTo>
                <a:lnTo>
                  <a:pt x="66934" y="84719"/>
                </a:lnTo>
                <a:lnTo>
                  <a:pt x="75167" y="91461"/>
                </a:lnTo>
                <a:lnTo>
                  <a:pt x="83674" y="97896"/>
                </a:lnTo>
                <a:lnTo>
                  <a:pt x="92400" y="103940"/>
                </a:lnTo>
                <a:lnTo>
                  <a:pt x="101372" y="109647"/>
                </a:lnTo>
                <a:lnTo>
                  <a:pt x="110590" y="114991"/>
                </a:lnTo>
                <a:lnTo>
                  <a:pt x="120000" y="12000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2" name="Google Shape;852;p59"/>
          <p:cNvSpPr/>
          <p:nvPr/>
        </p:nvSpPr>
        <p:spPr>
          <a:xfrm>
            <a:off x="25908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3" name="Google Shape;853;p59"/>
          <p:cNvSpPr/>
          <p:nvPr/>
        </p:nvSpPr>
        <p:spPr>
          <a:xfrm>
            <a:off x="31242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4" name="Google Shape;854;p59"/>
          <p:cNvSpPr/>
          <p:nvPr/>
        </p:nvSpPr>
        <p:spPr>
          <a:xfrm>
            <a:off x="4953000" y="4191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5" name="Google Shape;855;p59"/>
          <p:cNvSpPr/>
          <p:nvPr/>
        </p:nvSpPr>
        <p:spPr>
          <a:xfrm>
            <a:off x="6400800" y="48768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6" name="Google Shape;856;p59"/>
          <p:cNvSpPr/>
          <p:nvPr/>
        </p:nvSpPr>
        <p:spPr>
          <a:xfrm rot="-240000">
            <a:off x="2593975" y="1830387"/>
            <a:ext cx="2362200" cy="3048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7" name="Google Shape;857;p59"/>
          <p:cNvSpPr/>
          <p:nvPr/>
        </p:nvSpPr>
        <p:spPr>
          <a:xfrm>
            <a:off x="2589212" y="48752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8" name="Google Shape;858;p59"/>
          <p:cNvSpPr/>
          <p:nvPr/>
        </p:nvSpPr>
        <p:spPr>
          <a:xfrm>
            <a:off x="3198812" y="4189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9" name="Google Shape;859;p59"/>
          <p:cNvSpPr/>
          <p:nvPr/>
        </p:nvSpPr>
        <p:spPr>
          <a:xfrm>
            <a:off x="43434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0" name="Google Shape;860;p59"/>
          <p:cNvSpPr/>
          <p:nvPr/>
        </p:nvSpPr>
        <p:spPr>
          <a:xfrm>
            <a:off x="4800600" y="1676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1" name="Google Shape;861;p59"/>
          <p:cNvSpPr/>
          <p:nvPr/>
        </p:nvSpPr>
        <p:spPr>
          <a:xfrm>
            <a:off x="3886200" y="3276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2" name="Google Shape;862;p59"/>
          <p:cNvSpPr txBox="1"/>
          <p:nvPr/>
        </p:nvSpPr>
        <p:spPr>
          <a:xfrm>
            <a:off x="7391400" y="1066800"/>
            <a:ext cx="1752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graphicFrame>
        <p:nvGraphicFramePr>
          <p:cNvPr id="863" name="Google Shape;863;p59"/>
          <p:cNvGraphicFramePr/>
          <p:nvPr/>
        </p:nvGraphicFramePr>
        <p:xfrm>
          <a:off x="7772400" y="2057400"/>
          <a:ext cx="1138225" cy="408935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Qs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4" name="Google Shape;864;p59"/>
          <p:cNvSpPr txBox="1"/>
          <p:nvPr/>
        </p:nvSpPr>
        <p:spPr>
          <a:xfrm>
            <a:off x="6705600" y="4953000"/>
            <a:ext cx="4413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865" name="Google Shape;865;p59"/>
          <p:cNvSpPr txBox="1"/>
          <p:nvPr/>
        </p:nvSpPr>
        <p:spPr>
          <a:xfrm>
            <a:off x="5029200" y="1371600"/>
            <a:ext cx="4206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866" name="Google Shape;866;p59"/>
          <p:cNvSpPr txBox="1"/>
          <p:nvPr/>
        </p:nvSpPr>
        <p:spPr>
          <a:xfrm>
            <a:off x="4419600" y="1828800"/>
            <a:ext cx="3429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there is a surplus, producers lower prices</a:t>
            </a:r>
            <a:endParaRPr/>
          </a:p>
        </p:txBody>
      </p:sp>
      <p:sp>
        <p:nvSpPr>
          <p:cNvPr id="867" name="Google Shape;867;p59"/>
          <p:cNvSpPr txBox="1"/>
          <p:nvPr/>
        </p:nvSpPr>
        <p:spPr>
          <a:xfrm>
            <a:off x="0" y="152400"/>
            <a:ext cx="8991600" cy="96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FREE MARKET system automatically pushes the price toward equilibrium.</a:t>
            </a:r>
            <a:endParaRPr/>
          </a:p>
        </p:txBody>
      </p:sp>
      <p:sp>
        <p:nvSpPr>
          <p:cNvPr id="868" name="Google Shape;868;p59"/>
          <p:cNvSpPr txBox="1"/>
          <p:nvPr/>
        </p:nvSpPr>
        <p:spPr>
          <a:xfrm>
            <a:off x="4419600" y="3124200"/>
            <a:ext cx="3429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there is a shortage, producers raise prices</a:t>
            </a:r>
            <a:endParaRPr/>
          </a:p>
        </p:txBody>
      </p:sp>
      <p:cxnSp>
        <p:nvCxnSpPr>
          <p:cNvPr id="869" name="Google Shape;869;p59"/>
          <p:cNvCxnSpPr/>
          <p:nvPr/>
        </p:nvCxnSpPr>
        <p:spPr>
          <a:xfrm>
            <a:off x="3962400" y="1828800"/>
            <a:ext cx="0" cy="12192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70" name="Google Shape;870;p59"/>
          <p:cNvCxnSpPr/>
          <p:nvPr/>
        </p:nvCxnSpPr>
        <p:spPr>
          <a:xfrm rot="10800000">
            <a:off x="3962400" y="3657600"/>
            <a:ext cx="0" cy="10668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  <a:endParaRPr/>
          </a:p>
        </p:txBody>
      </p:sp>
      <p:grpSp>
        <p:nvGrpSpPr>
          <p:cNvPr id="216" name="Google Shape;216;p32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217" name="Google Shape;217;p32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8" name="Google Shape;218;p32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19" name="Google Shape;219;p32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220" name="Google Shape;220;p32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21" name="Google Shape;221;p32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222" name="Google Shape;222;p32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223" name="Google Shape;223;p32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224" name="Google Shape;224;p32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225" name="Google Shape;225;p32"/>
          <p:cNvSpPr txBox="1"/>
          <p:nvPr/>
        </p:nvSpPr>
        <p:spPr>
          <a:xfrm>
            <a:off x="5791200" y="1047750"/>
            <a:ext cx="3178175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this large in your notes</a:t>
            </a:r>
            <a:endParaRPr/>
          </a:p>
        </p:txBody>
      </p:sp>
      <p:cxnSp>
        <p:nvCxnSpPr>
          <p:cNvPr id="226" name="Google Shape;226;p32"/>
          <p:cNvCxnSpPr/>
          <p:nvPr/>
        </p:nvCxnSpPr>
        <p:spPr>
          <a:xfrm flipH="1">
            <a:off x="5973762" y="2270125"/>
            <a:ext cx="973137" cy="1089025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27" name="Google Shape;227;p32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graphicFrame>
        <p:nvGraphicFramePr>
          <p:cNvPr id="228" name="Google Shape;228;p32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33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  <a:endParaRPr/>
          </a:p>
        </p:txBody>
      </p:sp>
      <p:grpSp>
        <p:nvGrpSpPr>
          <p:cNvPr id="236" name="Google Shape;236;p33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237" name="Google Shape;237;p33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38;p33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9" name="Google Shape;239;p33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240" name="Google Shape;240;p33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41" name="Google Shape;241;p33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242" name="Google Shape;242;p33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243" name="Google Shape;243;p33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244" name="Google Shape;244;p33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245" name="Google Shape;245;p33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graphicFrame>
        <p:nvGraphicFramePr>
          <p:cNvPr id="246" name="Google Shape;246;p33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7" name="Google Shape;247;p33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3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33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33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Google Shape;251;p33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33"/>
          <p:cNvSpPr txBox="1"/>
          <p:nvPr/>
        </p:nvSpPr>
        <p:spPr>
          <a:xfrm>
            <a:off x="6324600" y="1371600"/>
            <a:ext cx="1606826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34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GRAPHING SUPPLY</a:t>
            </a:r>
            <a:endParaRPr/>
          </a:p>
        </p:txBody>
      </p:sp>
      <p:grpSp>
        <p:nvGrpSpPr>
          <p:cNvPr id="260" name="Google Shape;260;p34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261" name="Google Shape;261;p34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2" name="Google Shape;262;p34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63" name="Google Shape;263;p34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264" name="Google Shape;264;p34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65" name="Google Shape;265;p34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266" name="Google Shape;266;p34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267" name="Google Shape;267;p34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268" name="Google Shape;268;p34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269" name="Google Shape;269;p34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graphicFrame>
        <p:nvGraphicFramePr>
          <p:cNvPr id="270" name="Google Shape;270;p34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1" name="Google Shape;271;p34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2" name="Google Shape;272;p34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Google Shape;273;p34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34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5" name="Google Shape;275;p34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34"/>
          <p:cNvSpPr txBox="1"/>
          <p:nvPr/>
        </p:nvSpPr>
        <p:spPr>
          <a:xfrm>
            <a:off x="6324600" y="1371600"/>
            <a:ext cx="1467678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grpSp>
        <p:nvGrpSpPr>
          <p:cNvPr id="277" name="Google Shape;277;p34"/>
          <p:cNvGrpSpPr/>
          <p:nvPr/>
        </p:nvGrpSpPr>
        <p:grpSpPr>
          <a:xfrm>
            <a:off x="855663" y="982090"/>
            <a:ext cx="8040687" cy="5205412"/>
            <a:chOff x="150813" y="2768168"/>
            <a:chExt cx="8040687" cy="5205412"/>
          </a:xfrm>
        </p:grpSpPr>
        <p:pic>
          <p:nvPicPr>
            <p:cNvPr id="278" name="Google Shape;278;p3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0813" y="2768168"/>
              <a:ext cx="8040687" cy="52054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9" name="Google Shape;279;p34"/>
            <p:cNvSpPr txBox="1"/>
            <p:nvPr/>
          </p:nvSpPr>
          <p:spPr>
            <a:xfrm>
              <a:off x="1296072" y="3520610"/>
              <a:ext cx="6170700" cy="272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075" tIns="46025" rIns="92075" bIns="460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Times New Roman"/>
                <a:buNone/>
              </a:pPr>
              <a:r>
                <a:rPr lang="en-US" sz="35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What if there are new </a:t>
              </a:r>
              <a:endParaRPr sz="3500"/>
            </a:p>
            <a:p>
              <a:pPr marL="0" marR="0" lvl="0" indent="0" algn="ctr" rtl="0">
                <a:lnSpc>
                  <a:spcPct val="100000"/>
                </a:lnSpc>
                <a:spcBef>
                  <a:spcPts val="88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Times New Roman"/>
                <a:buNone/>
              </a:pPr>
              <a:r>
                <a:rPr lang="en-US" sz="3500" b="1" i="0" u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and more productive</a:t>
              </a:r>
              <a:endParaRPr sz="35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96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Times New Roman"/>
                <a:buNone/>
              </a:pPr>
              <a:r>
                <a:rPr lang="en-US" sz="3500" b="1" i="0" u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milking machines? </a:t>
              </a:r>
              <a:endParaRPr sz="3500" dirty="0"/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35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287" name="Google Shape;287;p35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288" name="Google Shape;288;p35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9" name="Google Shape;289;p35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90" name="Google Shape;290;p35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291" name="Google Shape;291;p35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92" name="Google Shape;292;p35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293" name="Google Shape;293;p35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294" name="Google Shape;294;p35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295" name="Google Shape;295;p35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296" name="Google Shape;296;p35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graphicFrame>
        <p:nvGraphicFramePr>
          <p:cNvPr id="297" name="Google Shape;297;p35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8" name="Google Shape;298;p35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35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35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35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35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35"/>
          <p:cNvSpPr txBox="1"/>
          <p:nvPr/>
        </p:nvSpPr>
        <p:spPr>
          <a:xfrm>
            <a:off x="5562600" y="1066800"/>
            <a:ext cx="14525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6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36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311" name="Google Shape;311;p36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312" name="Google Shape;312;p36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3" name="Google Shape;313;p36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4" name="Google Shape;314;p36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315" name="Google Shape;315;p36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16" name="Google Shape;316;p36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317" name="Google Shape;317;p36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318" name="Google Shape;318;p36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319" name="Google Shape;319;p36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320" name="Google Shape;320;p36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graphicFrame>
        <p:nvGraphicFramePr>
          <p:cNvPr id="321" name="Google Shape;321;p36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2" name="Google Shape;322;p36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36"/>
          <p:cNvSpPr txBox="1"/>
          <p:nvPr/>
        </p:nvSpPr>
        <p:spPr>
          <a:xfrm>
            <a:off x="5562599" y="1066800"/>
            <a:ext cx="160351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cxnSp>
        <p:nvCxnSpPr>
          <p:cNvPr id="328" name="Google Shape;328;p36"/>
          <p:cNvCxnSpPr/>
          <p:nvPr/>
        </p:nvCxnSpPr>
        <p:spPr>
          <a:xfrm rot="10800000" flipH="1">
            <a:off x="1371600" y="3048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9" name="Google Shape;329;p36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0" name="Google Shape;330;p36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1" name="Google Shape;331;p36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2" name="Google Shape;332;p36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7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37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340" name="Google Shape;340;p37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341" name="Google Shape;341;p37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2" name="Google Shape;342;p37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43" name="Google Shape;343;p37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344" name="Google Shape;344;p37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45" name="Google Shape;345;p37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346" name="Google Shape;346;p37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347" name="Google Shape;347;p37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348" name="Google Shape;348;p37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349" name="Google Shape;349;p37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graphicFrame>
        <p:nvGraphicFramePr>
          <p:cNvPr id="350" name="Google Shape;350;p37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1" name="Google Shape;351;p37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37"/>
          <p:cNvSpPr txBox="1"/>
          <p:nvPr/>
        </p:nvSpPr>
        <p:spPr>
          <a:xfrm>
            <a:off x="5562599" y="1066800"/>
            <a:ext cx="1603513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cxnSp>
        <p:nvCxnSpPr>
          <p:cNvPr id="357" name="Google Shape;357;p37"/>
          <p:cNvCxnSpPr/>
          <p:nvPr/>
        </p:nvCxnSpPr>
        <p:spPr>
          <a:xfrm rot="10800000" flipH="1">
            <a:off x="1371600" y="3048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8" name="Google Shape;358;p37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9" name="Google Shape;359;p37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0" name="Google Shape;360;p37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1" name="Google Shape;361;p37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8"/>
          <p:cNvSpPr/>
          <p:nvPr/>
        </p:nvSpPr>
        <p:spPr>
          <a:xfrm rot="-240000">
            <a:off x="3811587" y="1754187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38"/>
          <p:cNvSpPr txBox="1">
            <a:spLocks noGrp="1"/>
          </p:cNvSpPr>
          <p:nvPr>
            <p:ph type="title"/>
          </p:nvPr>
        </p:nvSpPr>
        <p:spPr>
          <a:xfrm>
            <a:off x="228600" y="120650"/>
            <a:ext cx="86296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Times New Roman"/>
              <a:buNone/>
            </a:pPr>
            <a:r>
              <a:rPr lang="en-US" sz="5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Supply</a:t>
            </a:r>
            <a:endParaRPr/>
          </a:p>
        </p:txBody>
      </p:sp>
      <p:grpSp>
        <p:nvGrpSpPr>
          <p:cNvPr id="369" name="Google Shape;369;p38"/>
          <p:cNvGrpSpPr/>
          <p:nvPr/>
        </p:nvGrpSpPr>
        <p:grpSpPr>
          <a:xfrm>
            <a:off x="3468687" y="1604962"/>
            <a:ext cx="4608512" cy="4262437"/>
            <a:chOff x="2338387" y="1504950"/>
            <a:chExt cx="4745037" cy="4324350"/>
          </a:xfrm>
        </p:grpSpPr>
        <p:cxnSp>
          <p:nvCxnSpPr>
            <p:cNvPr id="370" name="Google Shape;370;p38"/>
            <p:cNvCxnSpPr/>
            <p:nvPr/>
          </p:nvCxnSpPr>
          <p:spPr>
            <a:xfrm>
              <a:off x="2363787" y="1504950"/>
              <a:ext cx="0" cy="432435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1" name="Google Shape;371;p38"/>
            <p:cNvCxnSpPr/>
            <p:nvPr/>
          </p:nvCxnSpPr>
          <p:spPr>
            <a:xfrm>
              <a:off x="2338387" y="5802312"/>
              <a:ext cx="4745037" cy="0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72" name="Google Shape;372;p38"/>
          <p:cNvSpPr txBox="1"/>
          <p:nvPr/>
        </p:nvSpPr>
        <p:spPr>
          <a:xfrm>
            <a:off x="8229600" y="5791200"/>
            <a:ext cx="46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sp>
        <p:nvSpPr>
          <p:cNvPr id="373" name="Google Shape;373;p38"/>
          <p:cNvSpPr txBox="1"/>
          <p:nvPr/>
        </p:nvSpPr>
        <p:spPr>
          <a:xfrm>
            <a:off x="3054350" y="1595437"/>
            <a:ext cx="438150" cy="366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74" name="Google Shape;374;p38"/>
          <p:cNvSpPr txBox="1"/>
          <p:nvPr/>
        </p:nvSpPr>
        <p:spPr>
          <a:xfrm>
            <a:off x="2514600" y="989012"/>
            <a:ext cx="23018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of Milk</a:t>
            </a:r>
            <a:endParaRPr/>
          </a:p>
        </p:txBody>
      </p:sp>
      <p:sp>
        <p:nvSpPr>
          <p:cNvPr id="375" name="Google Shape;375;p38"/>
          <p:cNvSpPr txBox="1"/>
          <p:nvPr/>
        </p:nvSpPr>
        <p:spPr>
          <a:xfrm>
            <a:off x="4524375" y="6205537"/>
            <a:ext cx="2490787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Milk</a:t>
            </a:r>
            <a:endParaRPr/>
          </a:p>
        </p:txBody>
      </p:sp>
      <p:sp>
        <p:nvSpPr>
          <p:cNvPr id="376" name="Google Shape;376;p38"/>
          <p:cNvSpPr txBox="1"/>
          <p:nvPr/>
        </p:nvSpPr>
        <p:spPr>
          <a:xfrm>
            <a:off x="304800" y="990600"/>
            <a:ext cx="2133600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Schedule</a:t>
            </a:r>
            <a:endParaRPr/>
          </a:p>
        </p:txBody>
      </p:sp>
      <p:sp>
        <p:nvSpPr>
          <p:cNvPr id="377" name="Google Shape;377;p38"/>
          <p:cNvSpPr txBox="1"/>
          <p:nvPr/>
        </p:nvSpPr>
        <p:spPr>
          <a:xfrm>
            <a:off x="3700462" y="5827712"/>
            <a:ext cx="4529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10     20     30     40     50     60     70     80</a:t>
            </a:r>
            <a:endParaRPr/>
          </a:p>
        </p:txBody>
      </p:sp>
      <p:sp>
        <p:nvSpPr>
          <p:cNvPr id="378" name="Google Shape;378;p38"/>
          <p:cNvSpPr txBox="1"/>
          <p:nvPr/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379" name="Google Shape;379;p38"/>
          <p:cNvSpPr/>
          <p:nvPr/>
        </p:nvSpPr>
        <p:spPr>
          <a:xfrm>
            <a:off x="3810000" y="4953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0" name="Google Shape;380;p38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1" name="Google Shape;381;p38"/>
          <p:cNvSpPr/>
          <p:nvPr/>
        </p:nvSpPr>
        <p:spPr>
          <a:xfrm>
            <a:off x="5029200" y="34290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Google Shape;382;p38"/>
          <p:cNvSpPr/>
          <p:nvPr/>
        </p:nvSpPr>
        <p:spPr>
          <a:xfrm>
            <a:off x="5638800" y="25146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Google Shape;383;p38"/>
          <p:cNvSpPr/>
          <p:nvPr/>
        </p:nvSpPr>
        <p:spPr>
          <a:xfrm>
            <a:off x="6096000" y="1600200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38"/>
          <p:cNvSpPr txBox="1"/>
          <p:nvPr/>
        </p:nvSpPr>
        <p:spPr>
          <a:xfrm>
            <a:off x="5562600" y="1066800"/>
            <a:ext cx="15986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dirty="0"/>
          </a:p>
        </p:txBody>
      </p:sp>
      <p:sp>
        <p:nvSpPr>
          <p:cNvPr id="385" name="Google Shape;385;p38"/>
          <p:cNvSpPr/>
          <p:nvPr/>
        </p:nvSpPr>
        <p:spPr>
          <a:xfrm rot="-240000">
            <a:off x="4876800" y="1752600"/>
            <a:ext cx="2439987" cy="3200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7300" y="106676"/>
                </a:lnTo>
                <a:lnTo>
                  <a:pt x="33969" y="92830"/>
                </a:lnTo>
                <a:lnTo>
                  <a:pt x="49967" y="78490"/>
                </a:lnTo>
                <a:lnTo>
                  <a:pt x="65371" y="63686"/>
                </a:lnTo>
                <a:lnTo>
                  <a:pt x="80026" y="48417"/>
                </a:lnTo>
                <a:lnTo>
                  <a:pt x="94088" y="32743"/>
                </a:lnTo>
                <a:lnTo>
                  <a:pt x="107360" y="16603"/>
                </a:lnTo>
                <a:lnTo>
                  <a:pt x="120000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38"/>
          <p:cNvSpPr/>
          <p:nvPr/>
        </p:nvSpPr>
        <p:spPr>
          <a:xfrm>
            <a:off x="4875212" y="4951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7" name="Google Shape;387;p38"/>
          <p:cNvSpPr/>
          <p:nvPr/>
        </p:nvSpPr>
        <p:spPr>
          <a:xfrm>
            <a:off x="5484812" y="43418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8" name="Google Shape;388;p38"/>
          <p:cNvSpPr/>
          <p:nvPr/>
        </p:nvSpPr>
        <p:spPr>
          <a:xfrm>
            <a:off x="6094412" y="34274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9" name="Google Shape;389;p38"/>
          <p:cNvSpPr/>
          <p:nvPr/>
        </p:nvSpPr>
        <p:spPr>
          <a:xfrm>
            <a:off x="6704012" y="25130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38"/>
          <p:cNvSpPr/>
          <p:nvPr/>
        </p:nvSpPr>
        <p:spPr>
          <a:xfrm>
            <a:off x="7161212" y="1598612"/>
            <a:ext cx="152400" cy="1524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p38"/>
          <p:cNvSpPr txBox="1"/>
          <p:nvPr/>
        </p:nvSpPr>
        <p:spPr>
          <a:xfrm>
            <a:off x="7389812" y="1370012"/>
            <a:ext cx="5556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800" b="1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92" name="Google Shape;392;p38"/>
          <p:cNvSpPr/>
          <p:nvPr/>
        </p:nvSpPr>
        <p:spPr>
          <a:xfrm>
            <a:off x="5638800" y="2819400"/>
            <a:ext cx="6096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93" name="Google Shape;393;p38"/>
          <p:cNvGraphicFramePr/>
          <p:nvPr/>
        </p:nvGraphicFramePr>
        <p:xfrm>
          <a:off x="304800" y="2057400"/>
          <a:ext cx="2327275" cy="4173500"/>
        </p:xfrm>
        <a:graphic>
          <a:graphicData uri="http://schemas.openxmlformats.org/drawingml/2006/table">
            <a:tbl>
              <a:tblPr>
                <a:noFill/>
                <a:tableStyleId>{E411C35C-A7EF-4554-94D9-91F420390832}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Supplied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$5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$4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$3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$2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</a:t>
                      </a:r>
                      <a:r>
                        <a:rPr lang="en-US" sz="2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$1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</a:t>
                      </a: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30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94" name="Google Shape;394;p38"/>
          <p:cNvCxnSpPr/>
          <p:nvPr/>
        </p:nvCxnSpPr>
        <p:spPr>
          <a:xfrm rot="10800000" flipH="1">
            <a:off x="1371600" y="3046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5" name="Google Shape;395;p38"/>
          <p:cNvCxnSpPr/>
          <p:nvPr/>
        </p:nvCxnSpPr>
        <p:spPr>
          <a:xfrm rot="10800000" flipH="1">
            <a:off x="1371600" y="36576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6" name="Google Shape;396;p38"/>
          <p:cNvCxnSpPr/>
          <p:nvPr/>
        </p:nvCxnSpPr>
        <p:spPr>
          <a:xfrm rot="10800000" flipH="1">
            <a:off x="1371600" y="43434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7" name="Google Shape;397;p38"/>
          <p:cNvCxnSpPr/>
          <p:nvPr/>
        </p:nvCxnSpPr>
        <p:spPr>
          <a:xfrm rot="10800000" flipH="1">
            <a:off x="1371600" y="50292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8" name="Google Shape;398;p38"/>
          <p:cNvCxnSpPr/>
          <p:nvPr/>
        </p:nvCxnSpPr>
        <p:spPr>
          <a:xfrm rot="10800000" flipH="1">
            <a:off x="1447800" y="5715000"/>
            <a:ext cx="304800" cy="304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9" name="Google Shape;399;p38"/>
          <p:cNvSpPr txBox="1"/>
          <p:nvPr/>
        </p:nvSpPr>
        <p:spPr>
          <a:xfrm>
            <a:off x="5638800" y="4191000"/>
            <a:ext cx="3505200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in Supply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Prices didn’t change but there is MORE milk produced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1453</Words>
  <Application>Microsoft Office PowerPoint</Application>
  <PresentationFormat>On-screen Show (4:3)</PresentationFormat>
  <Paragraphs>794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13_Default Design</vt:lpstr>
      <vt:lpstr>4_Default Design</vt:lpstr>
      <vt:lpstr>2_Default Design</vt:lpstr>
      <vt:lpstr>Supply Defined</vt:lpstr>
      <vt:lpstr>Example of Supply</vt:lpstr>
      <vt:lpstr>GRAPHING SUPPLY</vt:lpstr>
      <vt:lpstr>GRAPHING SUPPLY</vt:lpstr>
      <vt:lpstr>GRAPHING SUPPLY</vt:lpstr>
      <vt:lpstr>Change in Supply</vt:lpstr>
      <vt:lpstr>Change in Supply</vt:lpstr>
      <vt:lpstr>Change in Supply</vt:lpstr>
      <vt:lpstr>Change in Supply</vt:lpstr>
      <vt:lpstr>Change in Supply</vt:lpstr>
      <vt:lpstr>Change in Supply</vt:lpstr>
      <vt:lpstr>Change in Supply</vt:lpstr>
      <vt:lpstr>Change in Supply</vt:lpstr>
      <vt:lpstr>Change in Supply</vt:lpstr>
      <vt:lpstr>5 Shifters (Determinants) of Supply</vt:lpstr>
      <vt:lpstr>Supply Practice</vt:lpstr>
      <vt:lpstr>Supply Practice</vt:lpstr>
      <vt:lpstr>Supply Practice</vt:lpstr>
      <vt:lpstr>Putting Supply and Demand Together!!!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Demand, Supply, and Consumer Choice</dc:title>
  <dc:creator>Timothy Rose</dc:creator>
  <cp:lastModifiedBy>Timothy Rose</cp:lastModifiedBy>
  <cp:revision>18</cp:revision>
  <cp:lastPrinted>2019-09-11T11:28:14Z</cp:lastPrinted>
  <dcterms:modified xsi:type="dcterms:W3CDTF">2019-09-13T14:38:40Z</dcterms:modified>
</cp:coreProperties>
</file>