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4" r:id="rId3"/>
    <p:sldId id="332" r:id="rId4"/>
    <p:sldId id="257" r:id="rId5"/>
    <p:sldId id="286" r:id="rId6"/>
    <p:sldId id="287" r:id="rId7"/>
    <p:sldId id="258" r:id="rId8"/>
    <p:sldId id="308" r:id="rId9"/>
    <p:sldId id="288" r:id="rId10"/>
    <p:sldId id="259" r:id="rId11"/>
    <p:sldId id="260" r:id="rId12"/>
    <p:sldId id="261" r:id="rId13"/>
    <p:sldId id="289" r:id="rId14"/>
    <p:sldId id="262" r:id="rId15"/>
    <p:sldId id="291" r:id="rId16"/>
    <p:sldId id="290" r:id="rId17"/>
    <p:sldId id="272" r:id="rId18"/>
    <p:sldId id="337" r:id="rId19"/>
    <p:sldId id="264" r:id="rId20"/>
    <p:sldId id="269" r:id="rId21"/>
    <p:sldId id="265" r:id="rId22"/>
    <p:sldId id="266" r:id="rId23"/>
    <p:sldId id="346" r:id="rId24"/>
    <p:sldId id="307" r:id="rId25"/>
    <p:sldId id="306" r:id="rId26"/>
    <p:sldId id="267" r:id="rId27"/>
    <p:sldId id="333" r:id="rId28"/>
    <p:sldId id="311" r:id="rId29"/>
    <p:sldId id="271" r:id="rId30"/>
    <p:sldId id="310" r:id="rId31"/>
    <p:sldId id="309" r:id="rId32"/>
    <p:sldId id="268" r:id="rId33"/>
    <p:sldId id="312" r:id="rId34"/>
    <p:sldId id="273" r:id="rId35"/>
    <p:sldId id="274" r:id="rId36"/>
    <p:sldId id="275" r:id="rId37"/>
    <p:sldId id="338" r:id="rId38"/>
    <p:sldId id="326" r:id="rId39"/>
    <p:sldId id="327" r:id="rId40"/>
    <p:sldId id="328" r:id="rId41"/>
    <p:sldId id="329" r:id="rId42"/>
    <p:sldId id="316" r:id="rId43"/>
    <p:sldId id="319" r:id="rId44"/>
    <p:sldId id="339" r:id="rId45"/>
    <p:sldId id="321" r:id="rId46"/>
    <p:sldId id="340" r:id="rId47"/>
    <p:sldId id="278" r:id="rId48"/>
    <p:sldId id="347" r:id="rId49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996600"/>
    <a:srgbClr val="FF9900"/>
    <a:srgbClr val="663300"/>
    <a:srgbClr val="894400"/>
    <a:srgbClr val="A451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69" autoAdjust="0"/>
  </p:normalViewPr>
  <p:slideViewPr>
    <p:cSldViewPr>
      <p:cViewPr varScale="1">
        <p:scale>
          <a:sx n="50" d="100"/>
          <a:sy n="50" d="100"/>
        </p:scale>
        <p:origin x="17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85344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9C13097-0B5F-48BA-944D-128ED344A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85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01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1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53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093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61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20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73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59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7175" y="1123950"/>
            <a:ext cx="4048125" cy="303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327525"/>
            <a:ext cx="5683250" cy="3540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29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GB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31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98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2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7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2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5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3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92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7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84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01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0BECD1-7E96-4723-8BDF-686B75309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42162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E26C-2541-4A45-9EC7-7C192BF4A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1963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D6643-EA25-4ADC-ABCC-CFE531456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40655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B0D7-10E9-417D-B7E9-6024265B7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293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F4BCD-7B0F-45DB-8D73-67926C5EE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9064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8595-83A3-424B-AA45-3AEC02061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22265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78E2-BBE3-4EF5-97C9-37C895EFF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55384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97777-C447-4AA1-A722-C5425184E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3801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27EA-2825-45AC-A238-6DCAECC48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3353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DA6B-C505-433D-AE7B-0D2426F0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09784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9B18-7314-4B62-BC1D-291AD31B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4209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915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91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91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491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916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91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7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19C250-C72D-4338-9819-0E0742F9A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4" grpId="0"/>
      <p:bldP spid="4917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91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91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91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91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91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2.jpg"/><Relationship Id="rId4" Type="http://schemas.openxmlformats.org/officeDocument/2006/relationships/hyperlink" Target="https://www.youtube.com/watch?v=0gbPIyCuGT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hyperlink" Target="https://www.youtube.com/watch?v=5PeN1k9AAM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://www.mun.ca/alciato/images/l151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hyperlink" Target="https://www.youtube.com/watch?v=CVL0qU-aynU" TargetMode="Externa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sRCVN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LnRL7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gbPO6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hyperlink" Target="https://www.youtube.com/watch?v=frE9rXnaHp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50938453" TargetMode="External"/><Relationship Id="rId4" Type="http://schemas.openxmlformats.org/officeDocument/2006/relationships/hyperlink" Target="https://www.youtube.com/watch?v=67Wp4K8N7mU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3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3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itchFamily="18" charset="-127"/>
              </a:rPr>
              <a:t>ROME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</a:rPr>
              <a:t>FROM REPUBLIC TO EMPIRE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</a:rPr>
              <a:t>Plebeians: 90% of the population:</a:t>
            </a:r>
          </a:p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</a:rPr>
              <a:t>Merchants, slaves, farmers </a:t>
            </a:r>
          </a:p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</a:rPr>
              <a:t>No land or family name</a:t>
            </a:r>
          </a:p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</a:rPr>
              <a:t>Only males were citizens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533400"/>
            <a:ext cx="8458200" cy="11955053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Mincho" pitchFamily="49" charset="-128"/>
              </a:rPr>
              <a:t>GOVERNMENT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97505"/>
            <a:ext cx="8229600" cy="4495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Plebeian Assembly</a:t>
            </a:r>
          </a:p>
          <a:p>
            <a:pPr eaLnBrk="1" hangingPunct="1"/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Senate</a:t>
            </a:r>
          </a:p>
          <a:p>
            <a:pPr eaLnBrk="1" hangingPunct="1"/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Magistrates </a:t>
            </a:r>
          </a:p>
          <a:p>
            <a:pPr eaLnBrk="1" hangingPunct="1">
              <a:buFontTx/>
              <a:buNone/>
            </a:pPr>
            <a:endParaRPr lang="en-US" altLang="en-US" sz="4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620000" cy="524827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DAILY LIFE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9220200" cy="6400800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most important </a:t>
            </a:r>
          </a:p>
          <a:p>
            <a:pPr eaLnBrk="1" hangingPunct="1"/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education at home</a:t>
            </a:r>
          </a:p>
          <a:p>
            <a:pPr eaLnBrk="1" hangingPunct="1"/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and manufacturing important</a:t>
            </a:r>
            <a:endParaRPr lang="en-US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62" y="609600"/>
            <a:ext cx="9211662" cy="54463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7" y="0"/>
            <a:ext cx="977265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PUNIC WARS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958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Rome vs Carthage</a:t>
            </a:r>
          </a:p>
          <a:p>
            <a:pPr eaLnBrk="1" hangingPunct="1"/>
            <a:r>
              <a:rPr lang="en-US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3 Wars: 264-146 BCE</a:t>
            </a:r>
          </a:p>
          <a:p>
            <a:pPr eaLnBrk="1" hangingPunct="1"/>
            <a:r>
              <a:rPr lang="en-US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Fought over expansion and trading power</a:t>
            </a:r>
          </a:p>
          <a:p>
            <a:pPr eaLnBrk="1" hangingPunct="1"/>
            <a:endParaRPr lang="en-US" altLang="en-US" sz="4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7" y="0"/>
            <a:ext cx="977265" cy="6858000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pPr eaLnBrk="1" hangingPunct="1">
              <a:defRPr/>
            </a:pPr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PUNIC WARS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958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</a:rPr>
              <a:t>Carthage = city-state in North Africa</a:t>
            </a:r>
          </a:p>
          <a:p>
            <a:pPr eaLnBrk="1" hangingPunct="1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</a:rPr>
              <a:t>Battles for dominance in the Mediterranean Sea</a:t>
            </a:r>
          </a:p>
          <a:p>
            <a:pPr eaLnBrk="1" hangingPunct="1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</a:rPr>
              <a:t>Rome = strong army</a:t>
            </a:r>
          </a:p>
          <a:p>
            <a:pPr eaLnBrk="1" hangingPunct="1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</a:rPr>
              <a:t>Carthage = strong navy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827095" cy="541763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0400" y="579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chemeClr val="tx1"/>
                </a:solidFill>
              </a:rPr>
              <a:t>Hannibal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395663"/>
            <a:ext cx="4495800" cy="499018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7" y="0"/>
            <a:ext cx="9772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6700"/>
            <a:ext cx="8229600" cy="1143000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Legacy of the Punic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Rome really became an empire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But the city of Rome continued to be run as a Republic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We study Rome instead of Carthage</a:t>
            </a:r>
          </a:p>
        </p:txBody>
      </p:sp>
    </p:spTree>
    <p:extLst>
      <p:ext uri="{BB962C8B-B14F-4D97-AF65-F5344CB8AC3E}">
        <p14:creationId xmlns:p14="http://schemas.microsoft.com/office/powerpoint/2010/main" val="4106417808"/>
      </p:ext>
    </p:extLst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1ST TRIUMVIRATE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prstTxWarp prst="textFade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6600" b="1" dirty="0">
                <a:solidFill>
                  <a:srgbClr val="000000"/>
                </a:solidFill>
                <a:latin typeface="Algerian" pitchFamily="82" charset="0"/>
              </a:rPr>
              <a:t>Julius Caesar</a:t>
            </a:r>
          </a:p>
          <a:p>
            <a:pPr eaLnBrk="1" hangingPunct="1"/>
            <a:r>
              <a:rPr lang="en-US" altLang="en-US" sz="6600" b="1" dirty="0">
                <a:latin typeface="Algerian" pitchFamily="82" charset="0"/>
              </a:rPr>
              <a:t>POMPEY</a:t>
            </a:r>
          </a:p>
          <a:p>
            <a:pPr eaLnBrk="1" hangingPunct="1"/>
            <a:r>
              <a:rPr lang="en-US" altLang="en-US" sz="6600" b="1" dirty="0">
                <a:solidFill>
                  <a:srgbClr val="FF3300"/>
                </a:solidFill>
                <a:latin typeface="Algerian" pitchFamily="82" charset="0"/>
              </a:rPr>
              <a:t>CRASSUS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000" y="5649724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VIDEO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7" y="289084"/>
            <a:ext cx="8587805" cy="6279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Julius Caesar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5" y="1524000"/>
            <a:ext cx="3714845" cy="472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1447800"/>
            <a:ext cx="3657600" cy="48768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CAESAR BECOMES DICTATOR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3600" b="1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solidFill>
                  <a:schemeClr val="bg2"/>
                </a:solidFill>
              </a:rPr>
              <a:t>Egypt became an ally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solidFill>
                  <a:schemeClr val="bg2"/>
                </a:solidFill>
              </a:rPr>
              <a:t>44 BCE He is named dictator for life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solidFill>
                  <a:schemeClr val="bg2"/>
                </a:solidFill>
              </a:rPr>
              <a:t>Makes Reforms: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chemeClr val="bg2"/>
                </a:solidFill>
              </a:rPr>
              <a:t>Abolished political parties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chemeClr val="bg2"/>
                </a:solidFill>
              </a:rPr>
              <a:t>Revised taxation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chemeClr val="bg2"/>
                </a:solidFill>
              </a:rPr>
              <a:t>Tripled the Senate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3200" b="1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en-US" sz="3200" b="1" dirty="0"/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**PARTRICAINS HATED CAESAR**</a:t>
            </a:r>
          </a:p>
          <a:p>
            <a:pPr eaLnBrk="1" hangingPunct="1">
              <a:lnSpc>
                <a:spcPct val="80000"/>
              </a:lnSpc>
            </a:pPr>
            <a:endParaRPr lang="en-US" altLang="en-U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7" y="0"/>
            <a:ext cx="977265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IDES OF MARCH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>
            <a:prstTxWarp prst="textFadeUp">
              <a:avLst>
                <a:gd name="adj" fmla="val 22143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Assassinated: March 15, 44 BCE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Stabbed over 20 times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His death signifies the end of the Roman Republic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But we know Rome had already been an empire for a long time!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dirty="0"/>
              <a:t>What began in 509 B.C. and ended with the death of Julius Caesar?</a:t>
            </a:r>
          </a:p>
          <a:p>
            <a:r>
              <a:rPr lang="en-US" dirty="0"/>
              <a:t>Roman Republic</a:t>
            </a:r>
          </a:p>
          <a:p>
            <a:endParaRPr lang="en-US" dirty="0"/>
          </a:p>
          <a:p>
            <a:r>
              <a:rPr lang="en-US" dirty="0"/>
              <a:t>What were a series of wars fought between Rome and Carthage?</a:t>
            </a:r>
          </a:p>
          <a:p>
            <a:r>
              <a:rPr lang="en-US" dirty="0"/>
              <a:t>Punic Wars</a:t>
            </a:r>
          </a:p>
          <a:p>
            <a:endParaRPr lang="en-US" dirty="0"/>
          </a:p>
          <a:p>
            <a:r>
              <a:rPr lang="en-US" dirty="0"/>
              <a:t>Who was named Dictator for Life?</a:t>
            </a:r>
          </a:p>
          <a:p>
            <a:r>
              <a:rPr lang="en-US" dirty="0"/>
              <a:t>Julius Caesar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"/>
            <a:ext cx="9144000" cy="63550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3897513134"/>
      </p:ext>
    </p:extLst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3" name="Picture 5" descr="151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57912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115"/>
            <a:ext cx="9144000" cy="2731770"/>
          </a:xfrm>
          <a:prstGeom prst="rect">
            <a:avLst/>
          </a:prstGeom>
        </p:spPr>
      </p:pic>
      <p:sp>
        <p:nvSpPr>
          <p:cNvPr id="7" name="Text Placeholder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hlinkClick r:id="rId5"/>
              </a:rPr>
              <a:t>VIDEO</a:t>
            </a:r>
            <a:endParaRPr lang="en-US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2ND TRIUMVIRATE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prstTxWarp prst="textFadeUp">
              <a:avLst>
                <a:gd name="adj" fmla="val 25341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5400" b="1" dirty="0">
                <a:solidFill>
                  <a:srgbClr val="000000"/>
                </a:solidFill>
                <a:latin typeface="Agency FB" pitchFamily="34" charset="0"/>
              </a:rPr>
              <a:t>Octavian: Caesar’s great nephew</a:t>
            </a:r>
          </a:p>
          <a:p>
            <a:pPr eaLnBrk="1" hangingPunct="1"/>
            <a:r>
              <a:rPr lang="en-US" altLang="en-US" sz="5400" b="1" dirty="0">
                <a:solidFill>
                  <a:srgbClr val="000000"/>
                </a:solidFill>
                <a:latin typeface="Agency FB" pitchFamily="34" charset="0"/>
              </a:rPr>
              <a:t>Antony</a:t>
            </a:r>
          </a:p>
          <a:p>
            <a:pPr eaLnBrk="1" hangingPunct="1"/>
            <a:r>
              <a:rPr lang="en-US" altLang="en-US" sz="5400" b="1" dirty="0">
                <a:solidFill>
                  <a:srgbClr val="000000"/>
                </a:solidFill>
                <a:latin typeface="Agency FB" pitchFamily="34" charset="0"/>
              </a:rPr>
              <a:t>Lepidus</a:t>
            </a:r>
          </a:p>
          <a:p>
            <a:pPr eaLnBrk="1" hangingPunct="1"/>
            <a:r>
              <a:rPr lang="en-US" altLang="en-US" sz="5400" b="1" dirty="0">
                <a:solidFill>
                  <a:srgbClr val="000000"/>
                </a:solidFill>
                <a:latin typeface="Agency FB" pitchFamily="34" charset="0"/>
              </a:rPr>
              <a:t>1 year later, Octavian rules alone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08477"/>
            <a:ext cx="2872740" cy="3056106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0" dirty="0">
                <a:solidFill>
                  <a:srgbClr val="FFC000"/>
                </a:solidFill>
              </a:rPr>
              <a:t>The Empire</a:t>
            </a:r>
          </a:p>
        </p:txBody>
      </p:sp>
      <p:sp>
        <p:nvSpPr>
          <p:cNvPr id="7" name="object 23"/>
          <p:cNvSpPr txBox="1"/>
          <p:nvPr/>
        </p:nvSpPr>
        <p:spPr>
          <a:xfrm>
            <a:off x="457200" y="1524000"/>
            <a:ext cx="8000999" cy="4668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en-US" sz="2400" b="1" spc="-5" dirty="0">
                <a:latin typeface="+mn-lt"/>
                <a:cs typeface="Calibri"/>
              </a:rPr>
              <a:t>1. Define</a:t>
            </a:r>
            <a:r>
              <a:rPr sz="2400" b="1" spc="-5" dirty="0">
                <a:latin typeface="+mn-lt"/>
                <a:cs typeface="Calibri"/>
              </a:rPr>
              <a:t>:</a:t>
            </a:r>
            <a:endParaRPr sz="2400" b="1" dirty="0">
              <a:latin typeface="+mn-lt"/>
              <a:cs typeface="Calibri"/>
            </a:endParaRPr>
          </a:p>
          <a:p>
            <a:pPr marL="12700" marR="38100">
              <a:lnSpc>
                <a:spcPct val="101800"/>
              </a:lnSpc>
              <a:tabLst>
                <a:tab pos="2303145" algn="l"/>
              </a:tabLst>
            </a:pPr>
            <a:r>
              <a:rPr sz="2400" b="1" spc="-5" dirty="0">
                <a:latin typeface="+mn-lt"/>
                <a:cs typeface="Calibri"/>
              </a:rPr>
              <a:t>Augustus</a:t>
            </a:r>
            <a:r>
              <a:rPr lang="en-US" sz="2400" b="1" spc="-5" dirty="0">
                <a:latin typeface="+mn-lt"/>
                <a:cs typeface="Calibri"/>
              </a:rPr>
              <a:t>:</a:t>
            </a:r>
            <a:r>
              <a:rPr sz="2400" b="1" spc="-5" dirty="0">
                <a:latin typeface="+mn-lt"/>
                <a:cs typeface="Calibri"/>
              </a:rPr>
              <a:t> </a:t>
            </a:r>
            <a:endParaRPr lang="en-US" sz="2400" b="1" spc="-5" dirty="0">
              <a:latin typeface="+mn-lt"/>
              <a:cs typeface="Calibri"/>
            </a:endParaRPr>
          </a:p>
          <a:p>
            <a:pPr marL="12700" marR="38100">
              <a:lnSpc>
                <a:spcPct val="101800"/>
              </a:lnSpc>
              <a:tabLst>
                <a:tab pos="2303145" algn="l"/>
              </a:tabLst>
            </a:pPr>
            <a:r>
              <a:rPr sz="2400" b="1" dirty="0">
                <a:latin typeface="+mn-lt"/>
                <a:cs typeface="Calibri"/>
              </a:rPr>
              <a:t>Pax</a:t>
            </a:r>
            <a:r>
              <a:rPr sz="2400" b="1" spc="-70" dirty="0">
                <a:latin typeface="+mn-lt"/>
                <a:cs typeface="Calibri"/>
              </a:rPr>
              <a:t> </a:t>
            </a:r>
            <a:r>
              <a:rPr sz="2400" b="1" spc="-5" dirty="0">
                <a:latin typeface="+mn-lt"/>
                <a:cs typeface="Calibri"/>
              </a:rPr>
              <a:t>Romana</a:t>
            </a:r>
            <a:r>
              <a:rPr lang="en-US" sz="2400" b="1" spc="-5" dirty="0">
                <a:latin typeface="+mn-lt"/>
                <a:cs typeface="Calibri"/>
              </a:rPr>
              <a:t>: </a:t>
            </a:r>
          </a:p>
          <a:p>
            <a:pPr marL="12700" marR="116839" lvl="0" algn="just">
              <a:lnSpc>
                <a:spcPct val="101800"/>
              </a:lnSpc>
              <a:spcBef>
                <a:spcPts val="225"/>
              </a:spcBef>
            </a:pPr>
            <a:r>
              <a:rPr lang="en-US" sz="2400" b="1" spc="-5" dirty="0">
                <a:solidFill>
                  <a:prstClr val="black"/>
                </a:solidFill>
                <a:latin typeface="+mn-lt"/>
                <a:cs typeface="Calibri"/>
              </a:rPr>
              <a:t>2. List four accomplishments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Calibri"/>
              </a:rPr>
              <a:t>of the  Roman </a:t>
            </a:r>
            <a:r>
              <a:rPr lang="en-US" sz="2400" b="1" spc="-5" dirty="0">
                <a:solidFill>
                  <a:prstClr val="black"/>
                </a:solidFill>
                <a:latin typeface="+mn-lt"/>
                <a:cs typeface="Calibri"/>
              </a:rPr>
              <a:t>Empire </a:t>
            </a:r>
            <a:r>
              <a:rPr lang="en-US" sz="2400" b="1" dirty="0">
                <a:solidFill>
                  <a:prstClr val="black"/>
                </a:solidFill>
                <a:latin typeface="+mn-lt"/>
                <a:cs typeface="Calibri"/>
              </a:rPr>
              <a:t>during Pax Romana: </a:t>
            </a:r>
          </a:p>
          <a:p>
            <a:pPr marL="12700" marR="116839" lvl="0" algn="just">
              <a:lnSpc>
                <a:spcPct val="101800"/>
              </a:lnSpc>
              <a:spcBef>
                <a:spcPts val="225"/>
              </a:spcBef>
            </a:pPr>
            <a:r>
              <a:rPr lang="en-US" sz="2400" b="1" dirty="0">
                <a:solidFill>
                  <a:prstClr val="black"/>
                </a:solidFill>
                <a:latin typeface="+mn-lt"/>
                <a:cs typeface="Calibri"/>
              </a:rPr>
              <a:t>3. </a:t>
            </a:r>
            <a:r>
              <a:rPr lang="en-US" sz="2400" b="1" dirty="0">
                <a:latin typeface="+mn-lt"/>
                <a:cs typeface="Calibri"/>
              </a:rPr>
              <a:t>By the end of Pax Romana, what was the greatest threat to the empire? </a:t>
            </a:r>
            <a:endParaRPr lang="en-US" sz="2400" b="1" dirty="0">
              <a:solidFill>
                <a:srgbClr val="FF0000"/>
              </a:solidFill>
              <a:latin typeface="+mn-lt"/>
              <a:cs typeface="Calibri"/>
            </a:endParaRPr>
          </a:p>
          <a:p>
            <a:pPr marL="151130" indent="-138430">
              <a:lnSpc>
                <a:spcPct val="100000"/>
              </a:lnSpc>
              <a:spcBef>
                <a:spcPts val="245"/>
              </a:spcBef>
              <a:buAutoNum type="arabicPeriod" startAt="3"/>
              <a:tabLst>
                <a:tab pos="151765" algn="l"/>
              </a:tabLst>
            </a:pPr>
            <a:endParaRPr lang="en-US" sz="2400" b="1" dirty="0"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151765" algn="l"/>
              </a:tabLst>
            </a:pPr>
            <a:r>
              <a:rPr lang="en-US" sz="2400" b="1" dirty="0">
                <a:latin typeface="+mn-lt"/>
                <a:cs typeface="Calibri"/>
              </a:rPr>
              <a:t>4. Why did Christian persecution stop? </a:t>
            </a:r>
            <a:endParaRPr lang="en-US" sz="2400" b="1" dirty="0">
              <a:solidFill>
                <a:srgbClr val="FF0000"/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151765" algn="l"/>
              </a:tabLst>
            </a:pPr>
            <a:r>
              <a:rPr lang="en-US" sz="2400" b="1" dirty="0">
                <a:latin typeface="+mn-lt"/>
                <a:cs typeface="Calibri"/>
              </a:rPr>
              <a:t>5. When was the Empire split in two?</a:t>
            </a:r>
            <a:endParaRPr lang="en-US" sz="2400" b="1" dirty="0">
              <a:solidFill>
                <a:srgbClr val="FF0000"/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151765" algn="l"/>
              </a:tabLst>
            </a:pPr>
            <a:r>
              <a:rPr lang="en-US" sz="2400" b="1" dirty="0">
                <a:latin typeface="+mn-lt"/>
                <a:cs typeface="Calibri"/>
              </a:rPr>
              <a:t>6. Why was it split in two? </a:t>
            </a:r>
            <a:endParaRPr lang="en-US" sz="2400" b="1" dirty="0">
              <a:solidFill>
                <a:srgbClr val="FF0000"/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151765" algn="l"/>
              </a:tabLst>
            </a:pPr>
            <a:r>
              <a:rPr lang="en-US" sz="2400" b="1" dirty="0">
                <a:latin typeface="+mn-lt"/>
                <a:cs typeface="Calibri"/>
              </a:rPr>
              <a:t>7. List two reasons Rome fell. </a:t>
            </a:r>
            <a:endParaRPr lang="en-US" sz="2400" b="1" dirty="0">
              <a:solidFill>
                <a:srgbClr val="FF0000"/>
              </a:solidFill>
              <a:latin typeface="+mn-lt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158" y="1264441"/>
            <a:ext cx="15953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  <a:hlinkClick r:id="rId3"/>
              </a:rPr>
              <a:t>https://goo.gl/sRCVNY</a:t>
            </a:r>
            <a:endParaRPr lang="en-US" sz="1100" dirty="0">
              <a:solidFill>
                <a:srgbClr val="444444"/>
              </a:solidFill>
            </a:endParaRPr>
          </a:p>
          <a:p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486042" y="4267200"/>
            <a:ext cx="1430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  <a:hlinkClick r:id="rId4"/>
              </a:rPr>
              <a:t>https://goo.gl/LnRL7x</a:t>
            </a:r>
            <a:endParaRPr lang="en-US" sz="1100" dirty="0">
              <a:solidFill>
                <a:srgbClr val="444444"/>
              </a:solidFill>
            </a:endParaRPr>
          </a:p>
          <a:p>
            <a:endParaRPr lang="en-US" sz="1100" dirty="0"/>
          </a:p>
        </p:txBody>
      </p:sp>
    </p:spTree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7" y="0"/>
            <a:ext cx="977265" cy="68580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</a:rPr>
              <a:t>AUGUSTUS CAESAR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00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and Antony defeated Caesar’s assassins.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Then he and Antony go to war against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Antony gets Cleopatra and Egypt to back him.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Octavian wins at the Battle of Actium in 31 BCE</a:t>
            </a:r>
            <a:endParaRPr lang="en-US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"/>
            <a:ext cx="4560888" cy="659405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b="1" dirty="0">
                <a:solidFill>
                  <a:srgbClr val="FFC000"/>
                </a:solidFill>
              </a:rPr>
              <a:t>The Republic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1676400"/>
            <a:ext cx="8001000" cy="4634157"/>
            <a:chOff x="879250" y="539247"/>
            <a:chExt cx="3005362" cy="4301623"/>
          </a:xfrm>
        </p:grpSpPr>
        <p:sp>
          <p:nvSpPr>
            <p:cNvPr id="11" name="object 19"/>
            <p:cNvSpPr txBox="1"/>
            <p:nvPr/>
          </p:nvSpPr>
          <p:spPr>
            <a:xfrm>
              <a:off x="884237" y="539247"/>
              <a:ext cx="2982595" cy="141893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buAutoNum type="arabicPeriod"/>
                <a:tabLst>
                  <a:tab pos="241935" algn="l"/>
                </a:tabLst>
              </a:pPr>
              <a:r>
                <a:rPr sz="2400" b="1" spc="-5" dirty="0">
                  <a:latin typeface="Calibri"/>
                  <a:cs typeface="Calibri"/>
                </a:rPr>
                <a:t>Who </a:t>
              </a:r>
              <a:r>
                <a:rPr sz="2400" b="1" dirty="0">
                  <a:latin typeface="Calibri"/>
                  <a:cs typeface="Calibri"/>
                </a:rPr>
                <a:t>were the</a:t>
              </a:r>
              <a:r>
                <a:rPr sz="2400" b="1" spc="-65" dirty="0">
                  <a:latin typeface="Calibri"/>
                  <a:cs typeface="Calibri"/>
                </a:rPr>
                <a:t> </a:t>
              </a:r>
              <a:r>
                <a:rPr sz="2400" b="1" spc="-5" dirty="0">
                  <a:latin typeface="Calibri"/>
                  <a:cs typeface="Calibri"/>
                </a:rPr>
                <a:t>Etruscans?</a:t>
              </a:r>
              <a:endParaRPr lang="en-US" sz="24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  <a:buAutoNum type="arabicPeriod"/>
                <a:tabLst>
                  <a:tab pos="241935" algn="l"/>
                </a:tabLst>
              </a:pPr>
              <a:r>
                <a:rPr sz="2400" b="1" spc="-5" dirty="0">
                  <a:latin typeface="Calibri"/>
                  <a:cs typeface="Calibri"/>
                </a:rPr>
                <a:t>When was </a:t>
              </a:r>
              <a:r>
                <a:rPr sz="2400" b="1" dirty="0">
                  <a:latin typeface="Calibri"/>
                  <a:cs typeface="Calibri"/>
                </a:rPr>
                <a:t>the </a:t>
              </a:r>
              <a:r>
                <a:rPr sz="2400" b="1" spc="-5" dirty="0">
                  <a:latin typeface="Calibri"/>
                  <a:cs typeface="Calibri"/>
                </a:rPr>
                <a:t>Roman Republic established? </a:t>
              </a:r>
              <a:endParaRPr lang="en-US" sz="2400" b="1" spc="-5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  <a:buAutoNum type="arabicPeriod"/>
                <a:tabLst>
                  <a:tab pos="241935" algn="l"/>
                </a:tabLst>
              </a:pPr>
              <a:r>
                <a:rPr lang="en-US" sz="2400" b="1" spc="-5" dirty="0">
                  <a:latin typeface="Calibri"/>
                  <a:cs typeface="Calibri"/>
                </a:rPr>
                <a:t>Define</a:t>
              </a:r>
              <a:r>
                <a:rPr sz="2400" b="1" spc="-5" dirty="0">
                  <a:latin typeface="Calibri"/>
                  <a:cs typeface="Calibri"/>
                </a:rPr>
                <a:t>: </a:t>
              </a:r>
              <a:endParaRPr lang="en-US" sz="2400" b="1" spc="-5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241935" algn="l"/>
                </a:tabLst>
              </a:pPr>
              <a:r>
                <a:rPr lang="en-US" sz="2400" b="1" spc="-5" dirty="0">
                  <a:latin typeface="Calibri"/>
                  <a:cs typeface="Calibri"/>
                </a:rPr>
                <a:t>   </a:t>
              </a:r>
              <a:r>
                <a:rPr sz="2400" b="1" spc="-5" dirty="0">
                  <a:latin typeface="Calibri"/>
                  <a:cs typeface="Calibri"/>
                </a:rPr>
                <a:t>Patricians:</a:t>
              </a:r>
              <a:endParaRPr sz="2400" dirty="0">
                <a:latin typeface="Calibri"/>
                <a:cs typeface="Calibri"/>
              </a:endParaRPr>
            </a:p>
          </p:txBody>
        </p:sp>
        <p:sp>
          <p:nvSpPr>
            <p:cNvPr id="12" name="object 20"/>
            <p:cNvSpPr txBox="1"/>
            <p:nvPr/>
          </p:nvSpPr>
          <p:spPr>
            <a:xfrm>
              <a:off x="954573" y="1921981"/>
              <a:ext cx="1587500" cy="35532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400" b="1" spc="-5" dirty="0">
                  <a:latin typeface="Calibri"/>
                  <a:cs typeface="Calibri"/>
                </a:rPr>
                <a:t>Plebeians:</a:t>
              </a:r>
              <a:endParaRPr sz="2400" dirty="0">
                <a:latin typeface="Calibri"/>
                <a:cs typeface="Calibri"/>
              </a:endParaRPr>
            </a:p>
          </p:txBody>
        </p:sp>
        <p:sp>
          <p:nvSpPr>
            <p:cNvPr id="13" name="object 21"/>
            <p:cNvSpPr txBox="1"/>
            <p:nvPr/>
          </p:nvSpPr>
          <p:spPr>
            <a:xfrm>
              <a:off x="884237" y="2349293"/>
              <a:ext cx="3000375" cy="1070451"/>
            </a:xfrm>
            <a:prstGeom prst="rect">
              <a:avLst/>
            </a:prstGeom>
          </p:spPr>
          <p:txBody>
            <a:bodyPr vert="horz" wrap="square" lIns="0" tIns="10160" rIns="0" bIns="0" rtlCol="0">
              <a:spAutoFit/>
            </a:bodyPr>
            <a:lstStyle/>
            <a:p>
              <a:pPr marL="12700" marR="45720">
                <a:lnSpc>
                  <a:spcPct val="101800"/>
                </a:lnSpc>
                <a:spcBef>
                  <a:spcPts val="80"/>
                </a:spcBef>
                <a:tabLst>
                  <a:tab pos="154305" algn="l"/>
                </a:tabLst>
              </a:pPr>
              <a:r>
                <a:rPr lang="en-US" sz="2400" b="1" spc="-5" dirty="0">
                  <a:latin typeface="Calibri"/>
                  <a:cs typeface="Calibri"/>
                </a:rPr>
                <a:t>4. </a:t>
              </a:r>
              <a:r>
                <a:rPr sz="2400" b="1" spc="-5" dirty="0">
                  <a:latin typeface="Calibri"/>
                  <a:cs typeface="Calibri"/>
                </a:rPr>
                <a:t>What change </a:t>
              </a:r>
              <a:r>
                <a:rPr lang="en-US" sz="2400" b="1" dirty="0">
                  <a:latin typeface="Calibri"/>
                  <a:cs typeface="Calibri"/>
                </a:rPr>
                <a:t>helped </a:t>
              </a:r>
              <a:r>
                <a:rPr sz="2400" b="1" dirty="0">
                  <a:latin typeface="Calibri"/>
                  <a:cs typeface="Calibri"/>
                </a:rPr>
                <a:t>the </a:t>
              </a:r>
              <a:r>
                <a:rPr sz="2400" b="1" spc="-5" dirty="0">
                  <a:latin typeface="Calibri"/>
                  <a:cs typeface="Calibri"/>
                </a:rPr>
                <a:t>Plebeians </a:t>
              </a:r>
              <a:r>
                <a:rPr lang="en-US" sz="2400" b="1" dirty="0">
                  <a:latin typeface="Calibri"/>
                  <a:cs typeface="Calibri"/>
                </a:rPr>
                <a:t>win more rights c.</a:t>
              </a:r>
              <a:r>
                <a:rPr sz="2400" b="1" dirty="0">
                  <a:latin typeface="Calibri"/>
                  <a:cs typeface="Calibri"/>
                </a:rPr>
                <a:t> </a:t>
              </a:r>
              <a:r>
                <a:rPr sz="2400" b="1" spc="-5" dirty="0">
                  <a:latin typeface="Calibri"/>
                  <a:cs typeface="Calibri"/>
                </a:rPr>
                <a:t>45</a:t>
              </a:r>
              <a:r>
                <a:rPr lang="en-US" sz="2400" b="1" spc="-5" dirty="0">
                  <a:latin typeface="Calibri"/>
                  <a:cs typeface="Calibri"/>
                </a:rPr>
                <a:t>0</a:t>
              </a:r>
              <a:r>
                <a:rPr sz="2400" b="1" spc="-5" dirty="0">
                  <a:latin typeface="Calibri"/>
                  <a:cs typeface="Calibri"/>
                </a:rPr>
                <a:t> B.C.</a:t>
              </a:r>
              <a:r>
                <a:rPr lang="en-US" sz="2400" b="1" spc="-5" dirty="0">
                  <a:latin typeface="Calibri"/>
                  <a:cs typeface="Calibri"/>
                </a:rPr>
                <a:t>E</a:t>
              </a:r>
              <a:r>
                <a:rPr sz="2400" b="1" spc="-5" dirty="0">
                  <a:latin typeface="Calibri"/>
                  <a:cs typeface="Calibri"/>
                </a:rPr>
                <a:t>? </a:t>
              </a:r>
              <a:endParaRPr lang="en-US" sz="2400" b="1" spc="-5" dirty="0">
                <a:latin typeface="Calibri"/>
                <a:cs typeface="Calibri"/>
              </a:endParaRPr>
            </a:p>
            <a:p>
              <a:pPr marL="12700" marR="45720">
                <a:lnSpc>
                  <a:spcPct val="101800"/>
                </a:lnSpc>
                <a:spcBef>
                  <a:spcPts val="80"/>
                </a:spcBef>
                <a:tabLst>
                  <a:tab pos="154305" algn="l"/>
                </a:tabLst>
              </a:pPr>
              <a:r>
                <a:rPr lang="en-US" sz="2400" b="1" spc="-5" dirty="0">
                  <a:latin typeface="Calibri"/>
                  <a:cs typeface="Calibri"/>
                </a:rPr>
                <a:t>5. What did the Twelve Tables guarantee to all citizens</a:t>
              </a:r>
              <a:r>
                <a:rPr sz="2400" b="1" spc="-5" dirty="0">
                  <a:latin typeface="Calibri"/>
                  <a:cs typeface="Calibri"/>
                </a:rPr>
                <a:t>? </a:t>
              </a:r>
              <a:endParaRPr sz="2400" dirty="0">
                <a:latin typeface="Calibri"/>
                <a:cs typeface="Calibri"/>
              </a:endParaRPr>
            </a:p>
          </p:txBody>
        </p:sp>
        <p:sp>
          <p:nvSpPr>
            <p:cNvPr id="14" name="object 22"/>
            <p:cNvSpPr txBox="1"/>
            <p:nvPr/>
          </p:nvSpPr>
          <p:spPr>
            <a:xfrm>
              <a:off x="884237" y="3419743"/>
              <a:ext cx="2954879" cy="69815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spcBef>
                  <a:spcPts val="105"/>
                </a:spcBef>
              </a:pPr>
              <a:r>
                <a:rPr sz="2400" b="1" dirty="0">
                  <a:latin typeface="Calibri"/>
                  <a:cs typeface="Calibri"/>
                </a:rPr>
                <a:t>6. </a:t>
              </a:r>
              <a:r>
                <a:rPr lang="en-US" sz="2400" b="1" spc="-5" dirty="0">
                  <a:latin typeface="Calibri"/>
                  <a:cs typeface="Calibri"/>
                </a:rPr>
                <a:t>Define</a:t>
              </a:r>
              <a:r>
                <a:rPr sz="2400" b="1" spc="-5" dirty="0">
                  <a:latin typeface="Calibri"/>
                  <a:cs typeface="Calibri"/>
                </a:rPr>
                <a:t>:</a:t>
              </a:r>
              <a:endParaRPr sz="2400" dirty="0">
                <a:latin typeface="Calibri"/>
                <a:cs typeface="Calibri"/>
              </a:endParaRPr>
            </a:p>
            <a:p>
              <a:pPr marL="12700" marR="5080" indent="31750">
                <a:spcBef>
                  <a:spcPts val="35"/>
                </a:spcBef>
              </a:pPr>
              <a:r>
                <a:rPr lang="en-US" sz="2400" b="1" spc="-5" dirty="0">
                  <a:latin typeface="Calibri"/>
                  <a:cs typeface="Calibri"/>
                </a:rPr>
                <a:t>   </a:t>
              </a:r>
              <a:r>
                <a:rPr sz="2400" b="1" spc="-5" dirty="0">
                  <a:latin typeface="Calibri"/>
                  <a:cs typeface="Calibri"/>
                </a:rPr>
                <a:t>Punic Wars:</a:t>
              </a:r>
              <a:endParaRPr sz="3200" dirty="0">
                <a:latin typeface="Calibri"/>
                <a:cs typeface="Calibri"/>
              </a:endParaRPr>
            </a:p>
          </p:txBody>
        </p:sp>
        <p:sp>
          <p:nvSpPr>
            <p:cNvPr id="15" name="object 23"/>
            <p:cNvSpPr txBox="1"/>
            <p:nvPr/>
          </p:nvSpPr>
          <p:spPr>
            <a:xfrm>
              <a:off x="879250" y="4143961"/>
              <a:ext cx="2977515" cy="696909"/>
            </a:xfrm>
            <a:prstGeom prst="rect">
              <a:avLst/>
            </a:prstGeom>
          </p:spPr>
          <p:txBody>
            <a:bodyPr vert="horz" wrap="square" lIns="0" tIns="10160" rIns="0" bIns="0" rtlCol="0">
              <a:spAutoFit/>
            </a:bodyPr>
            <a:lstStyle/>
            <a:p>
              <a:pPr marL="12700" marR="5080">
                <a:lnSpc>
                  <a:spcPct val="101800"/>
                </a:lnSpc>
                <a:spcBef>
                  <a:spcPts val="80"/>
                </a:spcBef>
              </a:pPr>
              <a:r>
                <a:rPr sz="2400" b="1" dirty="0">
                  <a:latin typeface="Calibri"/>
                  <a:cs typeface="Calibri"/>
                </a:rPr>
                <a:t>7. </a:t>
              </a:r>
              <a:r>
                <a:rPr lang="en-US" sz="2400" b="1" spc="-10" dirty="0">
                  <a:latin typeface="Calibri"/>
                  <a:cs typeface="Calibri"/>
                </a:rPr>
                <a:t>What became of Carthage by the end of the Punic Wars</a:t>
              </a:r>
              <a:endParaRPr sz="2400" dirty="0">
                <a:latin typeface="Calibri"/>
                <a:cs typeface="Calibri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19800" y="6079724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44444"/>
                </a:solidFill>
                <a:hlinkClick r:id="rId3"/>
              </a:rPr>
              <a:t>https://goo.gl/gbPO6v</a:t>
            </a:r>
            <a:endParaRPr lang="en-US" sz="1200" dirty="0">
              <a:solidFill>
                <a:srgbClr val="444444"/>
              </a:solidFill>
            </a:endParaRPr>
          </a:p>
          <a:p>
            <a:endParaRPr lang="en-US" sz="1200" dirty="0"/>
          </a:p>
        </p:txBody>
      </p:sp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58200" cy="6296398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4325"/>
            <a:ext cx="5257800" cy="673367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3350"/>
            <a:ext cx="7620000" cy="65913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AUGUSTUS CAESAR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Octavian becomes known as Augustus Caesar</a:t>
            </a:r>
          </a:p>
          <a:p>
            <a:pPr eaLnBrk="1" hangingPunct="1"/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 kicks off </a:t>
            </a:r>
            <a:r>
              <a:rPr lang="en-US" altLang="en-US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Romana</a:t>
            </a:r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(Roman Peace)</a:t>
            </a:r>
          </a:p>
          <a:p>
            <a:pPr eaLnBrk="1" hangingPunct="1"/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Vetoed all laws passed by the Senate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371600"/>
          </a:xfrm>
        </p:spPr>
        <p:txBody>
          <a:bodyPr>
            <a:prstTxWarp prst="textCascade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Pax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Romana</a:t>
            </a:r>
            <a:b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86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eaLnBrk="1" hangingPunct="1">
              <a:buNone/>
            </a:pPr>
            <a:endParaRPr lang="en-US" altLang="en-US" sz="3600" dirty="0"/>
          </a:p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the growth of business and a monetary system </a:t>
            </a:r>
          </a:p>
          <a:p>
            <a:pPr eaLnBrk="1" hangingPunct="1"/>
            <a:b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and Fire departments organized </a:t>
            </a:r>
            <a:b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Emperors were worshipped as gods and allowed to choose successors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ROMAN ADVANCES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</a:rPr>
              <a:t>Police and fire protection</a:t>
            </a:r>
          </a:p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</a:rPr>
              <a:t>Excellent roads</a:t>
            </a:r>
          </a:p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</a:rPr>
              <a:t>Law: innocent until proven guilty</a:t>
            </a:r>
          </a:p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</a:rPr>
              <a:t>Aqueducts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Entertainment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</a:rPr>
              <a:t>Plays</a:t>
            </a:r>
          </a:p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</a:rPr>
              <a:t>Boxing</a:t>
            </a:r>
          </a:p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</a:rPr>
              <a:t>Chariot Races</a:t>
            </a:r>
          </a:p>
          <a:p>
            <a:pPr eaLnBrk="1" hangingPunct="1"/>
            <a:r>
              <a:rPr lang="en-US" altLang="en-US" sz="4400" b="1" dirty="0">
                <a:solidFill>
                  <a:srgbClr val="000000"/>
                </a:solidFill>
              </a:rPr>
              <a:t>Gladiators</a:t>
            </a:r>
          </a:p>
          <a:p>
            <a:pPr eaLnBrk="1" hangingPunct="1"/>
            <a:endParaRPr lang="en-US" altLang="en-US" sz="4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SPORTING ARENAS OF ROME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4256" cy="44958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000000"/>
                </a:solidFill>
              </a:rPr>
              <a:t>Colosseum</a:t>
            </a:r>
          </a:p>
          <a:p>
            <a:pPr eaLnBrk="1" hangingPunct="1"/>
            <a:endParaRPr lang="en-US" altLang="en-US" sz="5400" b="1" dirty="0">
              <a:solidFill>
                <a:srgbClr val="000000"/>
              </a:solidFill>
            </a:endParaRP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4958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0000"/>
                </a:solidFill>
              </a:rPr>
              <a:t>Circus Maximus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0" y="1066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hlinkClick r:id="rId4"/>
              </a:rPr>
              <a:t>VIDEO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4801456" cy="3189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56" y="2955947"/>
            <a:ext cx="4342544" cy="27720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387"/>
            <a:ext cx="7620000" cy="675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dirty="0">
                <a:solidFill>
                  <a:srgbClr val="FFC000"/>
                </a:solidFill>
              </a:rPr>
              <a:t>The Julian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10" y="1824788"/>
            <a:ext cx="8454189" cy="4652211"/>
          </a:xfrm>
        </p:spPr>
        <p:txBody>
          <a:bodyPr>
            <a:prstTxWarp prst="textFadeUp">
              <a:avLst>
                <a:gd name="adj" fmla="val 26315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dirty="0">
                <a:solidFill>
                  <a:srgbClr val="0070C0"/>
                </a:solidFill>
              </a:rPr>
              <a:t>Tiberius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Caligula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Claudius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Nero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59646"/>
      </p:ext>
    </p:extLst>
  </p:cSld>
  <p:clrMapOvr>
    <a:masterClrMapping/>
  </p:clrMapOvr>
  <p:transition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Tiberius, 14-37 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93" y="1676399"/>
            <a:ext cx="3376907" cy="4737159"/>
          </a:xfrm>
        </p:spPr>
      </p:pic>
    </p:spTree>
  </p:cSld>
  <p:clrMapOvr>
    <a:masterClrMapping/>
  </p:clrMapOvr>
  <p:transition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Caligula (37-41 CE) and </a:t>
            </a:r>
            <a:r>
              <a:rPr lang="en-US" dirty="0" err="1">
                <a:solidFill>
                  <a:srgbClr val="FFC000"/>
                </a:solidFill>
              </a:rPr>
              <a:t>Incitatus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85900"/>
            <a:ext cx="4343400" cy="4343400"/>
          </a:xfrm>
        </p:spPr>
      </p:pic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" y="152400"/>
            <a:ext cx="6710935" cy="948541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Legacy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Government</a:t>
            </a:r>
          </a:p>
          <a:p>
            <a:pPr eaLnBrk="1" hangingPunct="1"/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Laws</a:t>
            </a:r>
          </a:p>
          <a:p>
            <a:pPr eaLnBrk="1" hangingPunct="1"/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Basis of Romance Languages</a:t>
            </a:r>
          </a:p>
          <a:p>
            <a:pPr eaLnBrk="1" hangingPunct="1"/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</a:rPr>
              <a:t>Legal System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0495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FFC000"/>
                </a:solidFill>
              </a:rPr>
              <a:t>Gratus</a:t>
            </a:r>
            <a:r>
              <a:rPr lang="en-US" sz="4000" dirty="0">
                <a:solidFill>
                  <a:srgbClr val="FFC000"/>
                </a:solidFill>
              </a:rPr>
              <a:t> Proclaims Claudius (41-54 CE) Emperor</a:t>
            </a:r>
          </a:p>
        </p:txBody>
      </p:sp>
      <p:pic>
        <p:nvPicPr>
          <p:cNvPr id="49155" name="Picture 6" descr="Gratus Proclaim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33550"/>
            <a:ext cx="5257800" cy="4289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Nero, 54-68 CE</a:t>
            </a:r>
          </a:p>
        </p:txBody>
      </p:sp>
      <p:pic>
        <p:nvPicPr>
          <p:cNvPr id="50179" name="Picture 6" descr="Remorse_of_Nero Waterhou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752600"/>
            <a:ext cx="7010400" cy="394811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6781800" y="5269468"/>
            <a:ext cx="1626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VIDEO 1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07610" y="576680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5"/>
              </a:rPr>
              <a:t>VIDEO 2</a:t>
            </a:r>
            <a:endParaRPr lang="en-US" sz="2800" dirty="0"/>
          </a:p>
        </p:txBody>
      </p:sp>
    </p:spTree>
  </p:cSld>
  <p:clrMapOvr>
    <a:masterClrMapping/>
  </p:clrMapOvr>
  <p:transition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0" y="193683"/>
            <a:ext cx="7955840" cy="6422571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38325"/>
            <a:ext cx="7620000" cy="3181350"/>
          </a:xfrm>
          <a:prstGeom prst="rect">
            <a:avLst/>
          </a:prstGeom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CHRISTIANITY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2800" b="1" dirty="0">
                <a:solidFill>
                  <a:srgbClr val="FFC000"/>
                </a:solidFill>
              </a:rPr>
              <a:t>Monotheistic</a:t>
            </a:r>
          </a:p>
          <a:p>
            <a:pPr eaLnBrk="1" hangingPunct="1"/>
            <a:r>
              <a:rPr lang="en-US" altLang="en-US" sz="2800" b="1" dirty="0">
                <a:solidFill>
                  <a:srgbClr val="FFC000"/>
                </a:solidFill>
              </a:rPr>
              <a:t>Belief in Jesus as the son of God</a:t>
            </a:r>
          </a:p>
          <a:p>
            <a:pPr eaLnBrk="1" hangingPunct="1"/>
            <a:r>
              <a:rPr lang="en-US" altLang="en-US" sz="2800" b="1" dirty="0">
                <a:solidFill>
                  <a:srgbClr val="FFC000"/>
                </a:solidFill>
              </a:rPr>
              <a:t>Roman Caesars thought it brought disunity:</a:t>
            </a:r>
          </a:p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rgbClr val="FFC000"/>
                </a:solidFill>
              </a:rPr>
              <a:t>***Christians would not acknowledge Caesar as a god***</a:t>
            </a:r>
          </a:p>
          <a:p>
            <a:pPr eaLnBrk="1" hangingPunct="1"/>
            <a:r>
              <a:rPr lang="en-US" altLang="en-US" sz="2800" b="1" dirty="0">
                <a:solidFill>
                  <a:srgbClr val="FFC000"/>
                </a:solidFill>
              </a:rPr>
              <a:t>Christians were tortured and imprisoned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dirty="0">
                <a:solidFill>
                  <a:srgbClr val="FFC000"/>
                </a:solidFill>
              </a:rPr>
              <a:t>Accepting Christianity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dirty="0">
                <a:solidFill>
                  <a:srgbClr val="92D050"/>
                </a:solidFill>
              </a:rPr>
              <a:t>Persecution ended when Constantine converted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Theodosius made it the official religion of the empire in 380 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143409"/>
            <a:ext cx="1395412" cy="196186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isometricBottomDown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98170743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56" y="0"/>
            <a:ext cx="4586288" cy="6858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POPE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Head of the Catholic Church</a:t>
            </a:r>
          </a:p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Vicar of Christ </a:t>
            </a:r>
          </a:p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Most powerful leader in Europe during the Middle Ages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73" y="0"/>
            <a:ext cx="5220653" cy="6858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dirty="0">
                <a:solidFill>
                  <a:srgbClr val="FFC000"/>
                </a:solidFill>
              </a:rPr>
              <a:t>An Empire Divided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Diocletian, 285 CE</a:t>
            </a:r>
          </a:p>
          <a:p>
            <a:endParaRPr lang="en-US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ruled by two emperors</a:t>
            </a:r>
          </a:p>
          <a:p>
            <a:endParaRPr lang="en-US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from Rome</a:t>
            </a:r>
          </a:p>
          <a:p>
            <a:endParaRPr lang="en-US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from Byzantium (Constantinople)</a:t>
            </a:r>
          </a:p>
        </p:txBody>
      </p:sp>
    </p:spTree>
    <p:extLst>
      <p:ext uri="{BB962C8B-B14F-4D97-AF65-F5344CB8AC3E}">
        <p14:creationId xmlns:p14="http://schemas.microsoft.com/office/powerpoint/2010/main" val="1237319551"/>
      </p:ext>
    </p:extLst>
  </p:cSld>
  <p:clrMapOvr>
    <a:masterClrMapping/>
  </p:clrMapOvr>
  <p:transition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Decline of the Roman Empire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10600" cy="47244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4400" b="1" dirty="0"/>
              <a:t>Political Instability</a:t>
            </a:r>
          </a:p>
          <a:p>
            <a:pPr eaLnBrk="1" hangingPunct="1"/>
            <a:r>
              <a:rPr lang="en-US" altLang="en-US" sz="4400" b="1" dirty="0"/>
              <a:t>Economic &amp; Moral Decline</a:t>
            </a:r>
          </a:p>
          <a:p>
            <a:pPr eaLnBrk="1" hangingPunct="1"/>
            <a:r>
              <a:rPr lang="en-US" altLang="en-US" sz="4400" b="1" dirty="0"/>
              <a:t>Inflation</a:t>
            </a:r>
          </a:p>
          <a:p>
            <a:pPr eaLnBrk="1" hangingPunct="1"/>
            <a:r>
              <a:rPr lang="en-US" altLang="en-US" sz="4400" b="1" dirty="0"/>
              <a:t>Taxes</a:t>
            </a:r>
          </a:p>
          <a:p>
            <a:pPr eaLnBrk="1" hangingPunct="1"/>
            <a:r>
              <a:rPr lang="en-US" altLang="en-US" sz="4400" b="1" dirty="0"/>
              <a:t>Food shortage &amp; Instability</a:t>
            </a:r>
          </a:p>
          <a:p>
            <a:pPr eaLnBrk="1" hangingPunct="1"/>
            <a:r>
              <a:rPr lang="en-US" altLang="en-US" sz="4400" b="1" dirty="0"/>
              <a:t>Invasions!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"/>
            <a:ext cx="9144000" cy="63550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sz="2800" dirty="0"/>
              <a:t>This collapsed in the West in the 400s A.D.</a:t>
            </a:r>
          </a:p>
          <a:p>
            <a:r>
              <a:rPr lang="en-US" sz="2800" dirty="0"/>
              <a:t>Roman Empire</a:t>
            </a:r>
          </a:p>
          <a:p>
            <a:endParaRPr lang="en-US" sz="2800" dirty="0"/>
          </a:p>
          <a:p>
            <a:r>
              <a:rPr lang="en-US" sz="2800" dirty="0"/>
              <a:t>Who was the first emperor of the Roman Empire?</a:t>
            </a:r>
          </a:p>
          <a:p>
            <a:r>
              <a:rPr lang="en-US" sz="2800" dirty="0"/>
              <a:t>Augustus Caesar</a:t>
            </a:r>
          </a:p>
          <a:p>
            <a:endParaRPr lang="en-US" sz="2800" dirty="0"/>
          </a:p>
          <a:p>
            <a:r>
              <a:rPr lang="en-US" sz="2800" dirty="0"/>
              <a:t>What religion began at the beginning of the common era in Palestine and spread world-wide?</a:t>
            </a:r>
          </a:p>
          <a:p>
            <a:r>
              <a:rPr lang="en-US" sz="2800" dirty="0"/>
              <a:t>Christianity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1531372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2" y="0"/>
            <a:ext cx="4852035" cy="68580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ROMULUS AND REMUS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3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Black" pitchFamily="34" charset="0"/>
              </a:rPr>
              <a:t>One of the mythological founding stories of Rome</a:t>
            </a:r>
          </a:p>
          <a:p>
            <a:pPr marL="0" indent="0" eaLnBrk="1" hangingPunct="1">
              <a:buNone/>
            </a:pPr>
            <a:endParaRPr lang="en-US" altLang="en-US" sz="3600" b="1" dirty="0">
              <a:solidFill>
                <a:schemeClr val="bg1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pPr eaLnBrk="1" hangingPunct="1"/>
            <a:r>
              <a:rPr lang="en-US" altLang="en-US" sz="3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Black" pitchFamily="34" charset="0"/>
              </a:rPr>
              <a:t>Raised by a She-Wolf</a:t>
            </a:r>
          </a:p>
          <a:p>
            <a:pPr eaLnBrk="1" hangingPunct="1"/>
            <a:endParaRPr lang="en-US" altLang="en-US" sz="3600" b="1" dirty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Arial Black" pitchFamily="34" charset="0"/>
              </a:rPr>
              <a:t>Romulus Kills Remus</a:t>
            </a:r>
          </a:p>
          <a:p>
            <a:pPr eaLnBrk="1" hangingPunct="1"/>
            <a:endParaRPr lang="en-US" altLang="en-US" sz="3600" b="1" dirty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/>
            <a:r>
              <a:rPr lang="en-US" altLang="en-US" sz="3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Black" pitchFamily="34" charset="0"/>
              </a:rPr>
              <a:t>Rome is named after Romulus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6675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381000"/>
            <a:ext cx="7467600" cy="10554911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" pitchFamily="18" charset="-127"/>
              </a:rPr>
              <a:t>ROMAN REPUBLIC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bg2"/>
                </a:solidFill>
              </a:rPr>
              <a:t>509 B.C.E – 31 B.C.E.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000" b="1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bg2"/>
                </a:solidFill>
              </a:rPr>
              <a:t>Ruled by a Bicameral Senate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000" b="1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bg2"/>
                </a:solidFill>
              </a:rPr>
              <a:t>Patricians = The “nobility,” descended from the first 200 families of Rome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33449"/>
            <a:ext cx="7848600" cy="5886451"/>
          </a:xfrm>
        </p:spPr>
      </p:pic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Roman Republic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2" y="0"/>
            <a:ext cx="485203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ROMAN GOVERNMENT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Consuls (like our president, but there were 2): </a:t>
            </a:r>
          </a:p>
          <a:p>
            <a:pPr eaLnBrk="1" hangingPunct="1"/>
            <a:r>
              <a:rPr lang="en-US" altLang="en-US" sz="3600" b="1" dirty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Ruled for 1 year</a:t>
            </a:r>
          </a:p>
          <a:p>
            <a:pPr eaLnBrk="1" hangingPunct="1"/>
            <a:r>
              <a:rPr lang="en-US" altLang="en-US" sz="3600" b="1" dirty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to wait 5 years to run again</a:t>
            </a:r>
          </a:p>
          <a:p>
            <a:pPr eaLnBrk="1" hangingPunct="1"/>
            <a:r>
              <a:rPr lang="en-US" altLang="en-US" sz="3600" b="1" dirty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Dictator could rule for 6 months in times of crisis</a:t>
            </a: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theme/theme1.xml><?xml version="1.0" encoding="utf-8"?>
<a:theme xmlns:a="http://schemas.openxmlformats.org/drawingml/2006/main" name="Mountain Top">
  <a:themeElements>
    <a:clrScheme name="Mountain Top 9">
      <a:dk1>
        <a:srgbClr val="000000"/>
      </a:dk1>
      <a:lt1>
        <a:srgbClr val="FFFFFF"/>
      </a:lt1>
      <a:dk2>
        <a:srgbClr val="FFFFAF"/>
      </a:dk2>
      <a:lt2>
        <a:srgbClr val="676597"/>
      </a:lt2>
      <a:accent1>
        <a:srgbClr val="66CCFF"/>
      </a:accent1>
      <a:accent2>
        <a:srgbClr val="CCEC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B9D6E7"/>
      </a:accent6>
      <a:hlink>
        <a:srgbClr val="6600CC"/>
      </a:hlink>
      <a:folHlink>
        <a:srgbClr val="00808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Top 10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CC9900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Top 11">
        <a:dk1>
          <a:srgbClr val="000000"/>
        </a:dk1>
        <a:lt1>
          <a:srgbClr val="FFFFFF"/>
        </a:lt1>
        <a:dk2>
          <a:srgbClr val="FFFFAF"/>
        </a:dk2>
        <a:lt2>
          <a:srgbClr val="CC9900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Top 12">
        <a:dk1>
          <a:srgbClr val="000000"/>
        </a:dk1>
        <a:lt1>
          <a:srgbClr val="FFFFFF"/>
        </a:lt1>
        <a:dk2>
          <a:srgbClr val="FFFFAF"/>
        </a:dk2>
        <a:lt2>
          <a:srgbClr val="CC9900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CCCC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Top 13">
        <a:dk1>
          <a:srgbClr val="000000"/>
        </a:dk1>
        <a:lt1>
          <a:srgbClr val="3399FF"/>
        </a:lt1>
        <a:dk2>
          <a:srgbClr val="FFFFAF"/>
        </a:dk2>
        <a:lt2>
          <a:srgbClr val="CC9900"/>
        </a:lt2>
        <a:accent1>
          <a:srgbClr val="66CCFF"/>
        </a:accent1>
        <a:accent2>
          <a:srgbClr val="CCECFF"/>
        </a:accent2>
        <a:accent3>
          <a:srgbClr val="ADCA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CCCC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Top 14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009900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Top 15">
        <a:dk1>
          <a:srgbClr val="000000"/>
        </a:dk1>
        <a:lt1>
          <a:srgbClr val="FFFFFF"/>
        </a:lt1>
        <a:dk2>
          <a:srgbClr val="FFFFAF"/>
        </a:dk2>
        <a:lt2>
          <a:srgbClr val="3E0EEE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009900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Top 16">
        <a:dk1>
          <a:srgbClr val="000000"/>
        </a:dk1>
        <a:lt1>
          <a:srgbClr val="FFFF00"/>
        </a:lt1>
        <a:dk2>
          <a:srgbClr val="FFFFAF"/>
        </a:dk2>
        <a:lt2>
          <a:srgbClr val="3E0EEE"/>
        </a:lt2>
        <a:accent1>
          <a:srgbClr val="66CCFF"/>
        </a:accent1>
        <a:accent2>
          <a:srgbClr val="CCECFF"/>
        </a:accent2>
        <a:accent3>
          <a:srgbClr val="FFFFAA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009900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10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11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12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13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14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15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16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17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18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19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0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1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2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3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4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5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6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7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8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29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3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30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31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32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33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34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35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36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4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5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6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7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8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ppt/theme/themeOverride9.xml><?xml version="1.0" encoding="utf-8"?>
<a:themeOverride xmlns:a="http://schemas.openxmlformats.org/drawingml/2006/main">
  <a:clrScheme name="Mountain Top 16">
    <a:dk1>
      <a:srgbClr val="000000"/>
    </a:dk1>
    <a:lt1>
      <a:srgbClr val="FFFF00"/>
    </a:lt1>
    <a:dk2>
      <a:srgbClr val="FFFFAF"/>
    </a:dk2>
    <a:lt2>
      <a:srgbClr val="3E0EEE"/>
    </a:lt2>
    <a:accent1>
      <a:srgbClr val="66CCFF"/>
    </a:accent1>
    <a:accent2>
      <a:srgbClr val="CCECFF"/>
    </a:accent2>
    <a:accent3>
      <a:srgbClr val="FFFFAA"/>
    </a:accent3>
    <a:accent4>
      <a:srgbClr val="000000"/>
    </a:accent4>
    <a:accent5>
      <a:srgbClr val="B8E2FF"/>
    </a:accent5>
    <a:accent6>
      <a:srgbClr val="B9D6E7"/>
    </a:accent6>
    <a:hlink>
      <a:srgbClr val="009900"/>
    </a:hlink>
    <a:folHlink>
      <a:srgbClr val="00CC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11191</TotalTime>
  <Words>821</Words>
  <Application>Microsoft Office PowerPoint</Application>
  <PresentationFormat>On-screen Show (4:3)</PresentationFormat>
  <Paragraphs>198</Paragraphs>
  <Slides>48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Batang</vt:lpstr>
      <vt:lpstr>SimSun</vt:lpstr>
      <vt:lpstr>Agency FB</vt:lpstr>
      <vt:lpstr>Algerian</vt:lpstr>
      <vt:lpstr>Arial</vt:lpstr>
      <vt:lpstr>Arial Black</vt:lpstr>
      <vt:lpstr>Bauhaus 93</vt:lpstr>
      <vt:lpstr>Calibri</vt:lpstr>
      <vt:lpstr>MS Mincho</vt:lpstr>
      <vt:lpstr>Rockwell Extra Bold</vt:lpstr>
      <vt:lpstr>Times New Roman</vt:lpstr>
      <vt:lpstr>Verdana</vt:lpstr>
      <vt:lpstr>Mountain Top</vt:lpstr>
      <vt:lpstr>ROME</vt:lpstr>
      <vt:lpstr>PowerPoint Presentation</vt:lpstr>
      <vt:lpstr>The Republic</vt:lpstr>
      <vt:lpstr>Legacy</vt:lpstr>
      <vt:lpstr>ROMULUS AND REMUS</vt:lpstr>
      <vt:lpstr>PowerPoint Presentation</vt:lpstr>
      <vt:lpstr>ROMAN REPUBLIC</vt:lpstr>
      <vt:lpstr>Roman Republic</vt:lpstr>
      <vt:lpstr>ROMAN GOVERNMENT</vt:lpstr>
      <vt:lpstr>PowerPoint Presentation</vt:lpstr>
      <vt:lpstr>GOVERNMENT</vt:lpstr>
      <vt:lpstr>DAILY LIFE</vt:lpstr>
      <vt:lpstr>PowerPoint Presentation</vt:lpstr>
      <vt:lpstr>PUNIC WARS</vt:lpstr>
      <vt:lpstr>PUNIC WARS</vt:lpstr>
      <vt:lpstr>PowerPoint Presentation</vt:lpstr>
      <vt:lpstr>Hannibal </vt:lpstr>
      <vt:lpstr>Legacy of the Punic Wars</vt:lpstr>
      <vt:lpstr>1ST TRIUMVIRATE</vt:lpstr>
      <vt:lpstr>Julius Caesar</vt:lpstr>
      <vt:lpstr>CAESAR BECOMES DICTATOR</vt:lpstr>
      <vt:lpstr>IDES OF MARCH</vt:lpstr>
      <vt:lpstr>Vocabulary</vt:lpstr>
      <vt:lpstr>PowerPoint Presentation</vt:lpstr>
      <vt:lpstr>PowerPoint Presentation</vt:lpstr>
      <vt:lpstr>2ND TRIUMVIRATE</vt:lpstr>
      <vt:lpstr>The Empire</vt:lpstr>
      <vt:lpstr>AUGUSTUS CAESAR</vt:lpstr>
      <vt:lpstr>PowerPoint Presentation</vt:lpstr>
      <vt:lpstr>PowerPoint Presentation</vt:lpstr>
      <vt:lpstr>PowerPoint Presentation</vt:lpstr>
      <vt:lpstr>AUGUSTUS CAESAR</vt:lpstr>
      <vt:lpstr>Pax Romana </vt:lpstr>
      <vt:lpstr>ROMAN ADVANCES</vt:lpstr>
      <vt:lpstr>Entertainment</vt:lpstr>
      <vt:lpstr>SPORTING ARENAS OF ROME</vt:lpstr>
      <vt:lpstr>The Julian Line</vt:lpstr>
      <vt:lpstr>Tiberius, 14-37 CE</vt:lpstr>
      <vt:lpstr>Caligula (37-41 CE) and Incitatus</vt:lpstr>
      <vt:lpstr>Gratus Proclaims Claudius (41-54 CE) Emperor</vt:lpstr>
      <vt:lpstr>Nero, 54-68 CE</vt:lpstr>
      <vt:lpstr>PowerPoint Presentation</vt:lpstr>
      <vt:lpstr>CHRISTIANITY</vt:lpstr>
      <vt:lpstr>Accepting Christianity</vt:lpstr>
      <vt:lpstr>POPE</vt:lpstr>
      <vt:lpstr>An Empire Divided</vt:lpstr>
      <vt:lpstr>Decline of the Roman Empire</vt:lpstr>
      <vt:lpstr>Vocabulary</vt:lpstr>
    </vt:vector>
  </TitlesOfParts>
  <Company>CCSS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</dc:title>
  <dc:subject>Ancient Rome</dc:subject>
  <dc:creator>CCSS</dc:creator>
  <cp:keywords>Ancient Rome PowerPoint Interactive Notebook</cp:keywords>
  <cp:lastModifiedBy>Timothy Rose</cp:lastModifiedBy>
  <cp:revision>267</cp:revision>
  <cp:lastPrinted>2001-08-16T13:08:05Z</cp:lastPrinted>
  <dcterms:created xsi:type="dcterms:W3CDTF">2000-08-15T15:45:12Z</dcterms:created>
  <dcterms:modified xsi:type="dcterms:W3CDTF">2019-09-10T22:00:54Z</dcterms:modified>
</cp:coreProperties>
</file>