
<file path=[Content_Types].xml><?xml version="1.0" encoding="utf-8"?>
<Types xmlns="http://schemas.openxmlformats.org/package/2006/content-types">
  <Default Extension="bin" ContentType="application/vnd.ms-office.activeX"/>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ctiveX/activeX4.xml" ContentType="application/vnd.ms-office.activeX+xml"/>
  <Override PartName="/ppt/activeX/activeX5.xml" ContentType="application/vnd.ms-office.activeX+xml"/>
  <Override PartName="/ppt/activeX/activeX6.xml" ContentType="application/vnd.ms-office.activeX+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57" r:id="rId3"/>
    <p:sldId id="258" r:id="rId4"/>
    <p:sldId id="259" r:id="rId5"/>
    <p:sldId id="260" r:id="rId6"/>
    <p:sldId id="280" r:id="rId7"/>
    <p:sldId id="261" r:id="rId8"/>
    <p:sldId id="262" r:id="rId9"/>
    <p:sldId id="263" r:id="rId10"/>
    <p:sldId id="265" r:id="rId11"/>
    <p:sldId id="266" r:id="rId12"/>
    <p:sldId id="267" r:id="rId13"/>
    <p:sldId id="268" r:id="rId14"/>
    <p:sldId id="269" r:id="rId15"/>
    <p:sldId id="270" r:id="rId16"/>
    <p:sldId id="281" r:id="rId17"/>
    <p:sldId id="282" r:id="rId18"/>
    <p:sldId id="283" r:id="rId19"/>
    <p:sldId id="271" r:id="rId20"/>
    <p:sldId id="284" r:id="rId21"/>
    <p:sldId id="272" r:id="rId22"/>
    <p:sldId id="274" r:id="rId23"/>
    <p:sldId id="273" r:id="rId24"/>
    <p:sldId id="275" r:id="rId25"/>
    <p:sldId id="276" r:id="rId26"/>
    <p:sldId id="277" r:id="rId27"/>
    <p:sldId id="278" r:id="rId28"/>
    <p:sldId id="279"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KG Blank Space Solid"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333" autoAdjust="0"/>
  </p:normalViewPr>
  <p:slideViewPr>
    <p:cSldViewPr>
      <p:cViewPr varScale="1">
        <p:scale>
          <a:sx n="56" d="100"/>
          <a:sy n="56" d="100"/>
        </p:scale>
        <p:origin x="1604"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FF0E2-5D25-4D76-82E0-688E957A95F0}" type="doc">
      <dgm:prSet loTypeId="urn:microsoft.com/office/officeart/2005/8/layout/venn1" loCatId="relationship" qsTypeId="urn:microsoft.com/office/officeart/2005/8/quickstyle/simple1" qsCatId="simple" csTypeId="urn:microsoft.com/office/officeart/2005/8/colors/accent0_1" csCatId="mainScheme" phldr="1"/>
      <dgm:spPr/>
    </dgm:pt>
    <dgm:pt modelId="{BD270F8D-FC75-459C-B9A5-75E12DF1E77B}">
      <dgm:prSet phldrT="[Text]"/>
      <dgm:spPr/>
      <dgm:t>
        <a:bodyPr/>
        <a:lstStyle/>
        <a:p>
          <a:endParaRPr lang="en-GB" dirty="0"/>
        </a:p>
      </dgm:t>
    </dgm:pt>
    <dgm:pt modelId="{212B12FE-A39A-44EA-8D7E-EB090E453800}" type="parTrans" cxnId="{699C78B3-1759-4675-9DB3-EF0BBEBCD36B}">
      <dgm:prSet/>
      <dgm:spPr/>
      <dgm:t>
        <a:bodyPr/>
        <a:lstStyle/>
        <a:p>
          <a:endParaRPr lang="en-GB"/>
        </a:p>
      </dgm:t>
    </dgm:pt>
    <dgm:pt modelId="{97795650-DC6C-4189-B0BB-DE40F656BFF0}" type="sibTrans" cxnId="{699C78B3-1759-4675-9DB3-EF0BBEBCD36B}">
      <dgm:prSet/>
      <dgm:spPr/>
      <dgm:t>
        <a:bodyPr/>
        <a:lstStyle/>
        <a:p>
          <a:endParaRPr lang="en-GB"/>
        </a:p>
      </dgm:t>
    </dgm:pt>
    <dgm:pt modelId="{DC6DE970-6500-460E-8712-74BD1B076B2F}">
      <dgm:prSet phldrT="[Text]"/>
      <dgm:spPr/>
      <dgm:t>
        <a:bodyPr/>
        <a:lstStyle/>
        <a:p>
          <a:endParaRPr lang="en-GB" dirty="0"/>
        </a:p>
      </dgm:t>
    </dgm:pt>
    <dgm:pt modelId="{37E56DBE-B37C-45BC-83C9-20FC02CD48F5}" type="parTrans" cxnId="{CE107FEA-135C-44D6-B47D-078069D0514D}">
      <dgm:prSet/>
      <dgm:spPr/>
      <dgm:t>
        <a:bodyPr/>
        <a:lstStyle/>
        <a:p>
          <a:endParaRPr lang="en-GB"/>
        </a:p>
      </dgm:t>
    </dgm:pt>
    <dgm:pt modelId="{06B9DE90-6DCB-4376-B1EB-BF52A0CAD251}" type="sibTrans" cxnId="{CE107FEA-135C-44D6-B47D-078069D0514D}">
      <dgm:prSet/>
      <dgm:spPr/>
      <dgm:t>
        <a:bodyPr/>
        <a:lstStyle/>
        <a:p>
          <a:endParaRPr lang="en-GB"/>
        </a:p>
      </dgm:t>
    </dgm:pt>
    <dgm:pt modelId="{50E0966F-5DE8-4982-A123-F7F6C1F2D863}" type="pres">
      <dgm:prSet presAssocID="{D75FF0E2-5D25-4D76-82E0-688E957A95F0}" presName="compositeShape" presStyleCnt="0">
        <dgm:presLayoutVars>
          <dgm:chMax val="7"/>
          <dgm:dir/>
          <dgm:resizeHandles val="exact"/>
        </dgm:presLayoutVars>
      </dgm:prSet>
      <dgm:spPr/>
    </dgm:pt>
    <dgm:pt modelId="{201DADED-4C1E-4370-8247-05C21A20006D}" type="pres">
      <dgm:prSet presAssocID="{BD270F8D-FC75-459C-B9A5-75E12DF1E77B}" presName="circ1" presStyleLbl="vennNode1" presStyleIdx="0" presStyleCnt="2" custScaleX="114922"/>
      <dgm:spPr/>
    </dgm:pt>
    <dgm:pt modelId="{DACBA76C-3031-4889-8197-4E0E37CC9D43}" type="pres">
      <dgm:prSet presAssocID="{BD270F8D-FC75-459C-B9A5-75E12DF1E77B}" presName="circ1Tx" presStyleLbl="revTx" presStyleIdx="0" presStyleCnt="0">
        <dgm:presLayoutVars>
          <dgm:chMax val="0"/>
          <dgm:chPref val="0"/>
          <dgm:bulletEnabled val="1"/>
        </dgm:presLayoutVars>
      </dgm:prSet>
      <dgm:spPr/>
    </dgm:pt>
    <dgm:pt modelId="{BA388B16-24E8-425F-945E-830A3798FA7C}" type="pres">
      <dgm:prSet presAssocID="{DC6DE970-6500-460E-8712-74BD1B076B2F}" presName="circ2" presStyleLbl="vennNode1" presStyleIdx="1" presStyleCnt="2" custScaleX="114276"/>
      <dgm:spPr/>
    </dgm:pt>
    <dgm:pt modelId="{DD23B13D-18E2-428D-8C87-C41C4A6A37D7}" type="pres">
      <dgm:prSet presAssocID="{DC6DE970-6500-460E-8712-74BD1B076B2F}" presName="circ2Tx" presStyleLbl="revTx" presStyleIdx="0" presStyleCnt="0">
        <dgm:presLayoutVars>
          <dgm:chMax val="0"/>
          <dgm:chPref val="0"/>
          <dgm:bulletEnabled val="1"/>
        </dgm:presLayoutVars>
      </dgm:prSet>
      <dgm:spPr/>
    </dgm:pt>
  </dgm:ptLst>
  <dgm:cxnLst>
    <dgm:cxn modelId="{4D953D00-C463-4669-892D-EB9B2B45483C}" type="presOf" srcId="{BD270F8D-FC75-459C-B9A5-75E12DF1E77B}" destId="{DACBA76C-3031-4889-8197-4E0E37CC9D43}" srcOrd="1" destOrd="0" presId="urn:microsoft.com/office/officeart/2005/8/layout/venn1"/>
    <dgm:cxn modelId="{0E139022-0510-4773-8C20-A3C6753EECC4}" type="presOf" srcId="{DC6DE970-6500-460E-8712-74BD1B076B2F}" destId="{DD23B13D-18E2-428D-8C87-C41C4A6A37D7}" srcOrd="1" destOrd="0" presId="urn:microsoft.com/office/officeart/2005/8/layout/venn1"/>
    <dgm:cxn modelId="{0B024883-D1D4-4F83-960D-D2BB7DF585EC}" type="presOf" srcId="{BD270F8D-FC75-459C-B9A5-75E12DF1E77B}" destId="{201DADED-4C1E-4370-8247-05C21A20006D}" srcOrd="0" destOrd="0" presId="urn:microsoft.com/office/officeart/2005/8/layout/venn1"/>
    <dgm:cxn modelId="{699C78B3-1759-4675-9DB3-EF0BBEBCD36B}" srcId="{D75FF0E2-5D25-4D76-82E0-688E957A95F0}" destId="{BD270F8D-FC75-459C-B9A5-75E12DF1E77B}" srcOrd="0" destOrd="0" parTransId="{212B12FE-A39A-44EA-8D7E-EB090E453800}" sibTransId="{97795650-DC6C-4189-B0BB-DE40F656BFF0}"/>
    <dgm:cxn modelId="{45BE77C4-0349-4481-8AE7-A29DD8A8DF30}" type="presOf" srcId="{D75FF0E2-5D25-4D76-82E0-688E957A95F0}" destId="{50E0966F-5DE8-4982-A123-F7F6C1F2D863}" srcOrd="0" destOrd="0" presId="urn:microsoft.com/office/officeart/2005/8/layout/venn1"/>
    <dgm:cxn modelId="{03BACDCB-E0E6-49DC-B8E1-C53CABD9DF5D}" type="presOf" srcId="{DC6DE970-6500-460E-8712-74BD1B076B2F}" destId="{BA388B16-24E8-425F-945E-830A3798FA7C}" srcOrd="0" destOrd="0" presId="urn:microsoft.com/office/officeart/2005/8/layout/venn1"/>
    <dgm:cxn modelId="{CE107FEA-135C-44D6-B47D-078069D0514D}" srcId="{D75FF0E2-5D25-4D76-82E0-688E957A95F0}" destId="{DC6DE970-6500-460E-8712-74BD1B076B2F}" srcOrd="1" destOrd="0" parTransId="{37E56DBE-B37C-45BC-83C9-20FC02CD48F5}" sibTransId="{06B9DE90-6DCB-4376-B1EB-BF52A0CAD251}"/>
    <dgm:cxn modelId="{C2BF7A71-9552-4D5B-B2CA-1D085E940CF5}" type="presParOf" srcId="{50E0966F-5DE8-4982-A123-F7F6C1F2D863}" destId="{201DADED-4C1E-4370-8247-05C21A20006D}" srcOrd="0" destOrd="0" presId="urn:microsoft.com/office/officeart/2005/8/layout/venn1"/>
    <dgm:cxn modelId="{F01ED4EB-8CA1-4BEC-BCBF-66605FFDCAD4}" type="presParOf" srcId="{50E0966F-5DE8-4982-A123-F7F6C1F2D863}" destId="{DACBA76C-3031-4889-8197-4E0E37CC9D43}" srcOrd="1" destOrd="0" presId="urn:microsoft.com/office/officeart/2005/8/layout/venn1"/>
    <dgm:cxn modelId="{C0B786FE-D2AE-407A-813F-EF5E9ED26BB2}" type="presParOf" srcId="{50E0966F-5DE8-4982-A123-F7F6C1F2D863}" destId="{BA388B16-24E8-425F-945E-830A3798FA7C}" srcOrd="2" destOrd="0" presId="urn:microsoft.com/office/officeart/2005/8/layout/venn1"/>
    <dgm:cxn modelId="{5EBE376C-7674-4B4F-B5E5-BB7BD1FA8C43}" type="presParOf" srcId="{50E0966F-5DE8-4982-A123-F7F6C1F2D863}" destId="{DD23B13D-18E2-428D-8C87-C41C4A6A37D7}" srcOrd="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DADED-4C1E-4370-8247-05C21A20006D}">
      <dsp:nvSpPr>
        <dsp:cNvPr id="0" name=""/>
        <dsp:cNvSpPr/>
      </dsp:nvSpPr>
      <dsp:spPr>
        <a:xfrm>
          <a:off x="-152351" y="373030"/>
          <a:ext cx="5394784" cy="4694300"/>
        </a:xfrm>
        <a:prstGeom prst="ellipse">
          <a:avLst/>
        </a:prstGeom>
        <a:solidFill>
          <a:schemeClr val="lt1">
            <a:alpha val="5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600974" y="926589"/>
        <a:ext cx="3110506" cy="3587183"/>
      </dsp:txXfrm>
    </dsp:sp>
    <dsp:sp modelId="{BA388B16-24E8-425F-945E-830A3798FA7C}">
      <dsp:nvSpPr>
        <dsp:cNvPr id="0" name=""/>
        <dsp:cNvSpPr/>
      </dsp:nvSpPr>
      <dsp:spPr>
        <a:xfrm>
          <a:off x="3246091" y="373030"/>
          <a:ext cx="5364459" cy="4694300"/>
        </a:xfrm>
        <a:prstGeom prst="ellipse">
          <a:avLst/>
        </a:prstGeom>
        <a:solidFill>
          <a:schemeClr val="lt1">
            <a:alpha val="5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4768438" y="926589"/>
        <a:ext cx="3093021" cy="358718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752B1-7035-4607-951E-03E34B9C2D5B}" type="datetimeFigureOut">
              <a:rPr lang="en-GB" smtClean="0"/>
              <a:t>27/08/2019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F049F-CE66-49AD-B799-444333E7C57A}" type="slidenum">
              <a:rPr lang="en-GB" smtClean="0"/>
              <a:t>‹#›</a:t>
            </a:fld>
            <a:endParaRPr lang="en-GB"/>
          </a:p>
        </p:txBody>
      </p:sp>
    </p:spTree>
    <p:extLst>
      <p:ext uri="{BB962C8B-B14F-4D97-AF65-F5344CB8AC3E}">
        <p14:creationId xmlns:p14="http://schemas.microsoft.com/office/powerpoint/2010/main" val="296158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Film, </a:t>
            </a:r>
            <a:r>
              <a:rPr lang="en-US" sz="1200" b="0" i="0" kern="1200" dirty="0">
                <a:solidFill>
                  <a:schemeClr val="tx1"/>
                </a:solidFill>
                <a:effectLst/>
                <a:latin typeface="+mn-lt"/>
                <a:ea typeface="+mn-ea"/>
                <a:cs typeface="+mn-cs"/>
              </a:rPr>
              <a:t>100 Years of the Moving Assembly Line in 100 Seconds</a:t>
            </a:r>
            <a:r>
              <a:rPr lang="en-GB" sz="1200" b="0" i="0" kern="1200" dirty="0">
                <a:solidFill>
                  <a:schemeClr val="tx1"/>
                </a:solidFill>
                <a:effectLst/>
                <a:latin typeface="+mn-lt"/>
                <a:ea typeface="+mn-ea"/>
                <a:cs typeface="+mn-cs"/>
              </a:rPr>
              <a:t>: https://www.youtube.com/watch?v=AgL1ZL_sh08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a:t>
            </a:r>
            <a:r>
              <a:rPr lang="en-GB" sz="1200" b="0" i="0" kern="1200" dirty="0" err="1">
                <a:solidFill>
                  <a:schemeClr val="tx1"/>
                </a:solidFill>
                <a:effectLst/>
                <a:latin typeface="+mn-lt"/>
                <a:ea typeface="+mn-ea"/>
                <a:cs typeface="+mn-cs"/>
              </a:rPr>
              <a:t>sk</a:t>
            </a:r>
            <a:r>
              <a:rPr lang="en-GB" sz="1200" b="0" i="0" kern="1200" dirty="0">
                <a:solidFill>
                  <a:schemeClr val="tx1"/>
                </a:solidFill>
                <a:effectLst/>
                <a:latin typeface="+mn-lt"/>
                <a:ea typeface="+mn-ea"/>
                <a:cs typeface="+mn-cs"/>
              </a:rPr>
              <a:t> students how the assembly line has increased productivity.</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9F049F-CE66-49AD-B799-444333E7C57A}" type="slidenum">
              <a:rPr lang="en-GB" smtClean="0"/>
              <a:t>2</a:t>
            </a:fld>
            <a:endParaRPr lang="en-GB"/>
          </a:p>
        </p:txBody>
      </p:sp>
    </p:spTree>
    <p:extLst>
      <p:ext uri="{BB962C8B-B14F-4D97-AF65-F5344CB8AC3E}">
        <p14:creationId xmlns:p14="http://schemas.microsoft.com/office/powerpoint/2010/main" val="4059521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in Creative Commons by Amy </a:t>
            </a:r>
            <a:r>
              <a:rPr lang="en-US" dirty="0" err="1"/>
              <a:t>Gizienski</a:t>
            </a:r>
            <a:r>
              <a:rPr lang="en-US" dirty="0"/>
              <a:t>: https://www.flickr.com/photos/agizienski/3778965891</a:t>
            </a:r>
            <a:endParaRPr lang="en-GB" dirty="0"/>
          </a:p>
        </p:txBody>
      </p:sp>
      <p:sp>
        <p:nvSpPr>
          <p:cNvPr id="4" name="Slide Number Placeholder 3"/>
          <p:cNvSpPr>
            <a:spLocks noGrp="1"/>
          </p:cNvSpPr>
          <p:nvPr>
            <p:ph type="sldNum" sz="quarter" idx="10"/>
          </p:nvPr>
        </p:nvSpPr>
        <p:spPr/>
        <p:txBody>
          <a:bodyPr/>
          <a:lstStyle/>
          <a:p>
            <a:fld id="{D69F049F-CE66-49AD-B799-444333E7C57A}" type="slidenum">
              <a:rPr lang="en-GB" smtClean="0"/>
              <a:t>12</a:t>
            </a:fld>
            <a:endParaRPr lang="en-GB"/>
          </a:p>
        </p:txBody>
      </p:sp>
    </p:spTree>
    <p:extLst>
      <p:ext uri="{BB962C8B-B14F-4D97-AF65-F5344CB8AC3E}">
        <p14:creationId xmlns:p14="http://schemas.microsoft.com/office/powerpoint/2010/main" val="2815562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from http://www.businessdictionary.com/definition/consumer-sovereignty.html</a:t>
            </a:r>
            <a:endParaRPr lang="en-GB" dirty="0"/>
          </a:p>
        </p:txBody>
      </p:sp>
      <p:sp>
        <p:nvSpPr>
          <p:cNvPr id="4" name="Slide Number Placeholder 3"/>
          <p:cNvSpPr>
            <a:spLocks noGrp="1"/>
          </p:cNvSpPr>
          <p:nvPr>
            <p:ph type="sldNum" sz="quarter" idx="10"/>
          </p:nvPr>
        </p:nvSpPr>
        <p:spPr/>
        <p:txBody>
          <a:bodyPr/>
          <a:lstStyle/>
          <a:p>
            <a:fld id="{D69F049F-CE66-49AD-B799-444333E7C57A}" type="slidenum">
              <a:rPr lang="en-GB" smtClean="0"/>
              <a:t>15</a:t>
            </a:fld>
            <a:endParaRPr lang="en-GB"/>
          </a:p>
        </p:txBody>
      </p:sp>
    </p:spTree>
    <p:extLst>
      <p:ext uri="{BB962C8B-B14F-4D97-AF65-F5344CB8AC3E}">
        <p14:creationId xmlns:p14="http://schemas.microsoft.com/office/powerpoint/2010/main" val="2963949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https://commons.wikimedia.org/wiki/File:US_Navy_120104-N-EK905-047_Electrician%27s_Mate_Fireman_Emmett_Brown_trains_as_number_one_nozzleman_during_a_general_quarters_drill_in_the_hangar_bay.jpg</a:t>
            </a:r>
            <a:endParaRPr lang="en-GB" dirty="0"/>
          </a:p>
        </p:txBody>
      </p:sp>
      <p:sp>
        <p:nvSpPr>
          <p:cNvPr id="4" name="Slide Number Placeholder 3"/>
          <p:cNvSpPr>
            <a:spLocks noGrp="1"/>
          </p:cNvSpPr>
          <p:nvPr>
            <p:ph type="sldNum" sz="quarter" idx="10"/>
          </p:nvPr>
        </p:nvSpPr>
        <p:spPr/>
        <p:txBody>
          <a:bodyPr/>
          <a:lstStyle/>
          <a:p>
            <a:fld id="{D69F049F-CE66-49AD-B799-444333E7C57A}" type="slidenum">
              <a:rPr lang="en-GB" smtClean="0"/>
              <a:t>16</a:t>
            </a:fld>
            <a:endParaRPr lang="en-GB"/>
          </a:p>
        </p:txBody>
      </p:sp>
    </p:spTree>
    <p:extLst>
      <p:ext uri="{BB962C8B-B14F-4D97-AF65-F5344CB8AC3E}">
        <p14:creationId xmlns:p14="http://schemas.microsoft.com/office/powerpoint/2010/main" val="205545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https://commons.wikimedia.org/wiki/File:Heiwa_elementary_school_18.jpg</a:t>
            </a:r>
            <a:endParaRPr lang="en-GB" dirty="0"/>
          </a:p>
        </p:txBody>
      </p:sp>
      <p:sp>
        <p:nvSpPr>
          <p:cNvPr id="4" name="Slide Number Placeholder 3"/>
          <p:cNvSpPr>
            <a:spLocks noGrp="1"/>
          </p:cNvSpPr>
          <p:nvPr>
            <p:ph type="sldNum" sz="quarter" idx="10"/>
          </p:nvPr>
        </p:nvSpPr>
        <p:spPr/>
        <p:txBody>
          <a:bodyPr/>
          <a:lstStyle/>
          <a:p>
            <a:fld id="{D69F049F-CE66-49AD-B799-444333E7C57A}" type="slidenum">
              <a:rPr lang="en-GB" smtClean="0"/>
              <a:t>17</a:t>
            </a:fld>
            <a:endParaRPr lang="en-GB"/>
          </a:p>
        </p:txBody>
      </p:sp>
    </p:spTree>
    <p:extLst>
      <p:ext uri="{BB962C8B-B14F-4D97-AF65-F5344CB8AC3E}">
        <p14:creationId xmlns:p14="http://schemas.microsoft.com/office/powerpoint/2010/main" val="3085025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https://commons.wikimedia.org/wiki/File:Interstate_35W-Interstate_94_5.jpg</a:t>
            </a:r>
            <a:endParaRPr lang="en-GB" dirty="0"/>
          </a:p>
        </p:txBody>
      </p:sp>
      <p:sp>
        <p:nvSpPr>
          <p:cNvPr id="4" name="Slide Number Placeholder 3"/>
          <p:cNvSpPr>
            <a:spLocks noGrp="1"/>
          </p:cNvSpPr>
          <p:nvPr>
            <p:ph type="sldNum" sz="quarter" idx="10"/>
          </p:nvPr>
        </p:nvSpPr>
        <p:spPr/>
        <p:txBody>
          <a:bodyPr/>
          <a:lstStyle/>
          <a:p>
            <a:fld id="{D69F049F-CE66-49AD-B799-444333E7C57A}" type="slidenum">
              <a:rPr lang="en-GB" smtClean="0"/>
              <a:t>18</a:t>
            </a:fld>
            <a:endParaRPr lang="en-GB"/>
          </a:p>
        </p:txBody>
      </p:sp>
    </p:spTree>
    <p:extLst>
      <p:ext uri="{BB962C8B-B14F-4D97-AF65-F5344CB8AC3E}">
        <p14:creationId xmlns:p14="http://schemas.microsoft.com/office/powerpoint/2010/main" val="3679628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Film, </a:t>
            </a:r>
            <a:r>
              <a:rPr lang="en-GB" sz="1200" b="0" i="0" kern="1200" dirty="0">
                <a:solidFill>
                  <a:schemeClr val="tx1"/>
                </a:solidFill>
                <a:effectLst/>
                <a:latin typeface="+mn-lt"/>
                <a:ea typeface="+mn-ea"/>
                <a:cs typeface="+mn-cs"/>
              </a:rPr>
              <a:t>Private Sector vs. Public Sector: https://www.youtube.com/watch?v=Dcm4MaA8hfo</a:t>
            </a:r>
          </a:p>
        </p:txBody>
      </p:sp>
      <p:sp>
        <p:nvSpPr>
          <p:cNvPr id="4" name="Slide Number Placeholder 3"/>
          <p:cNvSpPr>
            <a:spLocks noGrp="1"/>
          </p:cNvSpPr>
          <p:nvPr>
            <p:ph type="sldNum" sz="quarter" idx="10"/>
          </p:nvPr>
        </p:nvSpPr>
        <p:spPr/>
        <p:txBody>
          <a:bodyPr/>
          <a:lstStyle/>
          <a:p>
            <a:fld id="{D69F049F-CE66-49AD-B799-444333E7C57A}" type="slidenum">
              <a:rPr lang="en-GB" smtClean="0"/>
              <a:t>19</a:t>
            </a:fld>
            <a:endParaRPr lang="en-GB"/>
          </a:p>
        </p:txBody>
      </p:sp>
    </p:spTree>
    <p:extLst>
      <p:ext uri="{BB962C8B-B14F-4D97-AF65-F5344CB8AC3E}">
        <p14:creationId xmlns:p14="http://schemas.microsoft.com/office/powerpoint/2010/main" val="751080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F049F-CE66-49AD-B799-444333E7C57A}" type="slidenum">
              <a:rPr lang="en-GB" smtClean="0"/>
              <a:t>20</a:t>
            </a:fld>
            <a:endParaRPr lang="en-GB"/>
          </a:p>
        </p:txBody>
      </p:sp>
    </p:spTree>
    <p:extLst>
      <p:ext uri="{BB962C8B-B14F-4D97-AF65-F5344CB8AC3E}">
        <p14:creationId xmlns:p14="http://schemas.microsoft.com/office/powerpoint/2010/main" val="2083470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in Public Domain: https://commons.wikimedia.org/wiki/File:Kouris_Dam_-_overflow_day_8_April_2012.jpg, By Spiegel898 (talk) (English Wikipedia) - Originally uploaded as File:GuardKandahar.jpg by Spiegel898 (talk) on English Wikipedia, Public Domain, https://commons.wikimedia.org/w/index.php?curid=5997547, https://commons.wikimedia.org/wiki/File:US_Navy_020719-N-3446M-008_Volunteer_meets_with_Philippine_children_at_a_Special_Education_Center_for_gifted_children.jpg, https://commons.wikimedia.org/wiki/File:United_States_Postal_Service_Truck.jpg</a:t>
            </a:r>
          </a:p>
          <a:p>
            <a:r>
              <a:rPr lang="en-US" dirty="0"/>
              <a:t>Images in Creative Commons: https://commons.wikimedia.org/wiki/File:Police-IMG_4105.jpg, https://commons.wikimedia.org/wiki/File:KU_Leuven_Library.jpg</a:t>
            </a:r>
            <a:endParaRPr lang="en-GB" dirty="0"/>
          </a:p>
        </p:txBody>
      </p:sp>
      <p:sp>
        <p:nvSpPr>
          <p:cNvPr id="4" name="Slide Number Placeholder 3"/>
          <p:cNvSpPr>
            <a:spLocks noGrp="1"/>
          </p:cNvSpPr>
          <p:nvPr>
            <p:ph type="sldNum" sz="quarter" idx="10"/>
          </p:nvPr>
        </p:nvSpPr>
        <p:spPr/>
        <p:txBody>
          <a:bodyPr/>
          <a:lstStyle/>
          <a:p>
            <a:fld id="{D69F049F-CE66-49AD-B799-444333E7C57A}" type="slidenum">
              <a:rPr lang="en-GB" smtClean="0"/>
              <a:t>21</a:t>
            </a:fld>
            <a:endParaRPr lang="en-GB"/>
          </a:p>
        </p:txBody>
      </p:sp>
    </p:spTree>
    <p:extLst>
      <p:ext uri="{BB962C8B-B14F-4D97-AF65-F5344CB8AC3E}">
        <p14:creationId xmlns:p14="http://schemas.microsoft.com/office/powerpoint/2010/main" val="1721367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9F049F-CE66-49AD-B799-444333E7C57A}" type="slidenum">
              <a:rPr lang="en-GB" smtClean="0"/>
              <a:t>22</a:t>
            </a:fld>
            <a:endParaRPr lang="en-GB"/>
          </a:p>
        </p:txBody>
      </p:sp>
    </p:spTree>
    <p:extLst>
      <p:ext uri="{BB962C8B-B14F-4D97-AF65-F5344CB8AC3E}">
        <p14:creationId xmlns:p14="http://schemas.microsoft.com/office/powerpoint/2010/main" val="3947376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F049F-CE66-49AD-B799-444333E7C57A}" type="slidenum">
              <a:rPr lang="en-GB" smtClean="0"/>
              <a:t>23</a:t>
            </a:fld>
            <a:endParaRPr lang="en-GB"/>
          </a:p>
        </p:txBody>
      </p:sp>
    </p:spTree>
    <p:extLst>
      <p:ext uri="{BB962C8B-B14F-4D97-AF65-F5344CB8AC3E}">
        <p14:creationId xmlns:p14="http://schemas.microsoft.com/office/powerpoint/2010/main" val="2004132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F049F-CE66-49AD-B799-444333E7C57A}" type="slidenum">
              <a:rPr lang="en-GB" smtClean="0"/>
              <a:t>3</a:t>
            </a:fld>
            <a:endParaRPr lang="en-GB"/>
          </a:p>
        </p:txBody>
      </p:sp>
    </p:spTree>
    <p:extLst>
      <p:ext uri="{BB962C8B-B14F-4D97-AF65-F5344CB8AC3E}">
        <p14:creationId xmlns:p14="http://schemas.microsoft.com/office/powerpoint/2010/main" val="3892401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Film, </a:t>
            </a:r>
            <a:r>
              <a:rPr lang="en-US" sz="1200" b="0" i="0" kern="1200" dirty="0">
                <a:solidFill>
                  <a:schemeClr val="tx1"/>
                </a:solidFill>
                <a:effectLst/>
                <a:latin typeface="+mn-lt"/>
                <a:ea typeface="+mn-ea"/>
                <a:cs typeface="+mn-cs"/>
              </a:rPr>
              <a:t>Joseph Stiglitz: The financial crisis was a market failure</a:t>
            </a:r>
            <a:r>
              <a:rPr lang="en-GB" sz="1200" b="0" i="0" kern="1200" dirty="0">
                <a:solidFill>
                  <a:schemeClr val="tx1"/>
                </a:solidFill>
                <a:effectLst/>
                <a:latin typeface="+mn-lt"/>
                <a:ea typeface="+mn-ea"/>
                <a:cs typeface="+mn-cs"/>
              </a:rPr>
              <a:t>: https://www.youtube.com/watch?v=g_W9SsstO9Y</a:t>
            </a:r>
          </a:p>
        </p:txBody>
      </p:sp>
      <p:sp>
        <p:nvSpPr>
          <p:cNvPr id="4" name="Slide Number Placeholder 3"/>
          <p:cNvSpPr>
            <a:spLocks noGrp="1"/>
          </p:cNvSpPr>
          <p:nvPr>
            <p:ph type="sldNum" sz="quarter" idx="10"/>
          </p:nvPr>
        </p:nvSpPr>
        <p:spPr/>
        <p:txBody>
          <a:bodyPr/>
          <a:lstStyle/>
          <a:p>
            <a:fld id="{D69F049F-CE66-49AD-B799-444333E7C57A}" type="slidenum">
              <a:rPr lang="en-GB" smtClean="0"/>
              <a:t>24</a:t>
            </a:fld>
            <a:endParaRPr lang="en-GB"/>
          </a:p>
        </p:txBody>
      </p:sp>
    </p:spTree>
    <p:extLst>
      <p:ext uri="{BB962C8B-B14F-4D97-AF65-F5344CB8AC3E}">
        <p14:creationId xmlns:p14="http://schemas.microsoft.com/office/powerpoint/2010/main" val="4066915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Film, </a:t>
            </a:r>
            <a:r>
              <a:rPr lang="en-US" sz="1200" b="0" i="0" kern="1200" dirty="0">
                <a:solidFill>
                  <a:schemeClr val="tx1"/>
                </a:solidFill>
                <a:effectLst/>
                <a:latin typeface="+mn-lt"/>
                <a:ea typeface="+mn-ea"/>
                <a:cs typeface="+mn-cs"/>
              </a:rPr>
              <a:t>The Line: Poverty in America - Officially Licensed Version</a:t>
            </a:r>
            <a:r>
              <a:rPr lang="en-GB" sz="1200" b="0" i="0" kern="1200" dirty="0">
                <a:solidFill>
                  <a:schemeClr val="tx1"/>
                </a:solidFill>
                <a:effectLst/>
                <a:latin typeface="+mn-lt"/>
                <a:ea typeface="+mn-ea"/>
                <a:cs typeface="+mn-cs"/>
              </a:rPr>
              <a:t> (show the first 3 min. and 23 sec. clip from the film): https://www.youtube.com/watch?v=rHyNBGIFYl8</a:t>
            </a:r>
          </a:p>
        </p:txBody>
      </p:sp>
      <p:sp>
        <p:nvSpPr>
          <p:cNvPr id="4" name="Slide Number Placeholder 3"/>
          <p:cNvSpPr>
            <a:spLocks noGrp="1"/>
          </p:cNvSpPr>
          <p:nvPr>
            <p:ph type="sldNum" sz="quarter" idx="10"/>
          </p:nvPr>
        </p:nvSpPr>
        <p:spPr/>
        <p:txBody>
          <a:bodyPr/>
          <a:lstStyle/>
          <a:p>
            <a:fld id="{D69F049F-CE66-49AD-B799-444333E7C57A}" type="slidenum">
              <a:rPr lang="en-GB" smtClean="0"/>
              <a:t>26</a:t>
            </a:fld>
            <a:endParaRPr lang="en-GB"/>
          </a:p>
        </p:txBody>
      </p:sp>
    </p:spTree>
    <p:extLst>
      <p:ext uri="{BB962C8B-B14F-4D97-AF65-F5344CB8AC3E}">
        <p14:creationId xmlns:p14="http://schemas.microsoft.com/office/powerpoint/2010/main" val="870900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in Public Domain (1939 Food Stamp): https://commons.wikimedia.org/wiki/File:Orange-US-Food-Stamp-1939.jpg</a:t>
            </a:r>
            <a:endParaRPr lang="en-GB" dirty="0"/>
          </a:p>
        </p:txBody>
      </p:sp>
      <p:sp>
        <p:nvSpPr>
          <p:cNvPr id="4" name="Slide Number Placeholder 3"/>
          <p:cNvSpPr>
            <a:spLocks noGrp="1"/>
          </p:cNvSpPr>
          <p:nvPr>
            <p:ph type="sldNum" sz="quarter" idx="10"/>
          </p:nvPr>
        </p:nvSpPr>
        <p:spPr/>
        <p:txBody>
          <a:bodyPr/>
          <a:lstStyle/>
          <a:p>
            <a:fld id="{D69F049F-CE66-49AD-B799-444333E7C57A}" type="slidenum">
              <a:rPr lang="en-GB" smtClean="0"/>
              <a:t>27</a:t>
            </a:fld>
            <a:endParaRPr lang="en-GB"/>
          </a:p>
        </p:txBody>
      </p:sp>
    </p:spTree>
    <p:extLst>
      <p:ext uri="{BB962C8B-B14F-4D97-AF65-F5344CB8AC3E}">
        <p14:creationId xmlns:p14="http://schemas.microsoft.com/office/powerpoint/2010/main" val="3316526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TANF: https://www.acf.hhs.gov/ofa/programs/tanf</a:t>
            </a:r>
          </a:p>
          <a:p>
            <a:r>
              <a:rPr lang="en-US" dirty="0"/>
              <a:t>Medicaid: https://www.medicaid.gov/about-us/program-history/index.html</a:t>
            </a:r>
          </a:p>
          <a:p>
            <a:r>
              <a:rPr lang="en-US" dirty="0"/>
              <a:t>SNAP: https://www.fns.usda.gov/snap/supplemental-nutrition-assistance-program-snap</a:t>
            </a:r>
          </a:p>
        </p:txBody>
      </p:sp>
      <p:sp>
        <p:nvSpPr>
          <p:cNvPr id="4" name="Slide Number Placeholder 3"/>
          <p:cNvSpPr>
            <a:spLocks noGrp="1"/>
          </p:cNvSpPr>
          <p:nvPr>
            <p:ph type="sldNum" sz="quarter" idx="10"/>
          </p:nvPr>
        </p:nvSpPr>
        <p:spPr/>
        <p:txBody>
          <a:bodyPr/>
          <a:lstStyle/>
          <a:p>
            <a:fld id="{D69F049F-CE66-49AD-B799-444333E7C57A}" type="slidenum">
              <a:rPr lang="en-GB" smtClean="0"/>
              <a:t>28</a:t>
            </a:fld>
            <a:endParaRPr lang="en-GB"/>
          </a:p>
        </p:txBody>
      </p:sp>
    </p:spTree>
    <p:extLst>
      <p:ext uri="{BB962C8B-B14F-4D97-AF65-F5344CB8AC3E}">
        <p14:creationId xmlns:p14="http://schemas.microsoft.com/office/powerpoint/2010/main" val="91194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Film, </a:t>
            </a:r>
            <a:r>
              <a:rPr lang="en-US" sz="1200" b="0" i="0" kern="1200" dirty="0">
                <a:solidFill>
                  <a:schemeClr val="tx1"/>
                </a:solidFill>
                <a:effectLst/>
                <a:latin typeface="+mn-lt"/>
                <a:ea typeface="+mn-ea"/>
                <a:cs typeface="+mn-cs"/>
              </a:rPr>
              <a:t>The Business Cycle (Economic Expansions and Contractions) Explained in One Minute</a:t>
            </a:r>
            <a:r>
              <a:rPr lang="en-GB" sz="1200" b="0" i="0" kern="1200" dirty="0">
                <a:solidFill>
                  <a:schemeClr val="tx1"/>
                </a:solidFill>
                <a:effectLst/>
                <a:latin typeface="+mn-lt"/>
                <a:ea typeface="+mn-ea"/>
                <a:cs typeface="+mn-cs"/>
              </a:rPr>
              <a:t>: https://www.youtube.com/watch?v=VwRJzVEUclA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a:t>
            </a:r>
            <a:r>
              <a:rPr lang="en-GB" sz="1200" b="0" i="0" kern="1200" dirty="0">
                <a:solidFill>
                  <a:schemeClr val="tx1"/>
                </a:solidFill>
                <a:effectLst/>
                <a:latin typeface="+mn-lt"/>
                <a:ea typeface="+mn-ea"/>
                <a:cs typeface="+mn-cs"/>
              </a:rPr>
              <a:t>mage, Creative Commons: https://commons.wikimedia.org/wiki/File:Business.cycle.us.png</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9F049F-CE66-49AD-B799-444333E7C57A}" type="slidenum">
              <a:rPr lang="en-GB" smtClean="0"/>
              <a:t>4</a:t>
            </a:fld>
            <a:endParaRPr lang="en-GB"/>
          </a:p>
        </p:txBody>
      </p:sp>
    </p:spTree>
    <p:extLst>
      <p:ext uri="{BB962C8B-B14F-4D97-AF65-F5344CB8AC3E}">
        <p14:creationId xmlns:p14="http://schemas.microsoft.com/office/powerpoint/2010/main" val="2349628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from https://www.investopedia.com/terms/g/gdp.asp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Film, </a:t>
            </a:r>
            <a:r>
              <a:rPr lang="en-GB" sz="1200" b="0" i="0" kern="1200" dirty="0">
                <a:solidFill>
                  <a:schemeClr val="tx1"/>
                </a:solidFill>
                <a:effectLst/>
                <a:latin typeface="+mn-lt"/>
                <a:ea typeface="+mn-ea"/>
                <a:cs typeface="+mn-cs"/>
              </a:rPr>
              <a:t>Gross domestic product (GDP) Comparison: https://www.youtube.com/watch?v=P46pUs5kWj8</a:t>
            </a:r>
          </a:p>
        </p:txBody>
      </p:sp>
      <p:sp>
        <p:nvSpPr>
          <p:cNvPr id="4" name="Slide Number Placeholder 3"/>
          <p:cNvSpPr>
            <a:spLocks noGrp="1"/>
          </p:cNvSpPr>
          <p:nvPr>
            <p:ph type="sldNum" sz="quarter" idx="10"/>
          </p:nvPr>
        </p:nvSpPr>
        <p:spPr/>
        <p:txBody>
          <a:bodyPr/>
          <a:lstStyle/>
          <a:p>
            <a:fld id="{D69F049F-CE66-49AD-B799-444333E7C57A}" type="slidenum">
              <a:rPr lang="en-GB" smtClean="0"/>
              <a:t>5</a:t>
            </a:fld>
            <a:endParaRPr lang="en-GB"/>
          </a:p>
        </p:txBody>
      </p:sp>
    </p:spTree>
    <p:extLst>
      <p:ext uri="{BB962C8B-B14F-4D97-AF65-F5344CB8AC3E}">
        <p14:creationId xmlns:p14="http://schemas.microsoft.com/office/powerpoint/2010/main" val="1075672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image animates, so it does not block text in present mode.</a:t>
            </a:r>
          </a:p>
          <a:p>
            <a:r>
              <a:rPr lang="en-US" dirty="0"/>
              <a:t>Source: https://www.thebalance.com/natural-rate-of-unemployment-definition-and-trends-3305950</a:t>
            </a:r>
          </a:p>
          <a:p>
            <a:r>
              <a:rPr lang="en-US" dirty="0"/>
              <a:t>Image, in Public Domain: https://commons.wikimedia.org/wiki/File:US_Unemployment_1890-2011.gif</a:t>
            </a:r>
          </a:p>
          <a:p>
            <a:endParaRPr lang="en-GB" dirty="0"/>
          </a:p>
        </p:txBody>
      </p:sp>
      <p:sp>
        <p:nvSpPr>
          <p:cNvPr id="4" name="Slide Number Placeholder 3"/>
          <p:cNvSpPr>
            <a:spLocks noGrp="1"/>
          </p:cNvSpPr>
          <p:nvPr>
            <p:ph type="sldNum" sz="quarter" idx="10"/>
          </p:nvPr>
        </p:nvSpPr>
        <p:spPr/>
        <p:txBody>
          <a:bodyPr/>
          <a:lstStyle/>
          <a:p>
            <a:fld id="{D69F049F-CE66-49AD-B799-444333E7C57A}" type="slidenum">
              <a:rPr lang="en-GB" smtClean="0"/>
              <a:t>7</a:t>
            </a:fld>
            <a:endParaRPr lang="en-GB"/>
          </a:p>
        </p:txBody>
      </p:sp>
    </p:spTree>
    <p:extLst>
      <p:ext uri="{BB962C8B-B14F-4D97-AF65-F5344CB8AC3E}">
        <p14:creationId xmlns:p14="http://schemas.microsoft.com/office/powerpoint/2010/main" val="2424956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image animates, so it does not block text in present mode.</a:t>
            </a:r>
          </a:p>
          <a:p>
            <a:r>
              <a:rPr lang="en-US" dirty="0"/>
              <a:t>Image in Public Domain: https://commons.wikimedia.org/wiki/File:Gdp_versus_household_income.png</a:t>
            </a:r>
          </a:p>
        </p:txBody>
      </p:sp>
      <p:sp>
        <p:nvSpPr>
          <p:cNvPr id="4" name="Slide Number Placeholder 3"/>
          <p:cNvSpPr>
            <a:spLocks noGrp="1"/>
          </p:cNvSpPr>
          <p:nvPr>
            <p:ph type="sldNum" sz="quarter" idx="10"/>
          </p:nvPr>
        </p:nvSpPr>
        <p:spPr/>
        <p:txBody>
          <a:bodyPr/>
          <a:lstStyle/>
          <a:p>
            <a:fld id="{D69F049F-CE66-49AD-B799-444333E7C57A}" type="slidenum">
              <a:rPr lang="en-GB" smtClean="0"/>
              <a:t>8</a:t>
            </a:fld>
            <a:endParaRPr lang="en-GB"/>
          </a:p>
        </p:txBody>
      </p:sp>
    </p:spTree>
    <p:extLst>
      <p:ext uri="{BB962C8B-B14F-4D97-AF65-F5344CB8AC3E}">
        <p14:creationId xmlns:p14="http://schemas.microsoft.com/office/powerpoint/2010/main" val="245529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Film, </a:t>
            </a:r>
            <a:r>
              <a:rPr lang="en-GB" sz="1200" b="0" i="0" kern="1200" dirty="0">
                <a:solidFill>
                  <a:schemeClr val="tx1"/>
                </a:solidFill>
                <a:effectLst/>
                <a:latin typeface="+mn-lt"/>
                <a:ea typeface="+mn-ea"/>
                <a:cs typeface="+mn-cs"/>
              </a:rPr>
              <a:t>Public sector: Economic stability: https://www.youtube.com/watch?v=dXYbaMg9OMA</a:t>
            </a:r>
          </a:p>
        </p:txBody>
      </p:sp>
      <p:sp>
        <p:nvSpPr>
          <p:cNvPr id="4" name="Slide Number Placeholder 3"/>
          <p:cNvSpPr>
            <a:spLocks noGrp="1"/>
          </p:cNvSpPr>
          <p:nvPr>
            <p:ph type="sldNum" sz="quarter" idx="10"/>
          </p:nvPr>
        </p:nvSpPr>
        <p:spPr/>
        <p:txBody>
          <a:bodyPr/>
          <a:lstStyle/>
          <a:p>
            <a:fld id="{D69F049F-CE66-49AD-B799-444333E7C57A}" type="slidenum">
              <a:rPr lang="en-GB" smtClean="0"/>
              <a:t>9</a:t>
            </a:fld>
            <a:endParaRPr lang="en-GB"/>
          </a:p>
        </p:txBody>
      </p:sp>
    </p:spTree>
    <p:extLst>
      <p:ext uri="{BB962C8B-B14F-4D97-AF65-F5344CB8AC3E}">
        <p14:creationId xmlns:p14="http://schemas.microsoft.com/office/powerpoint/2010/main" val="1895668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in the Public Domain from NASA (</a:t>
            </a:r>
            <a:r>
              <a:rPr lang="en-US" sz="1200" b="0" i="0" kern="1200" dirty="0">
                <a:solidFill>
                  <a:schemeClr val="tx1"/>
                </a:solidFill>
                <a:effectLst/>
                <a:latin typeface="+mn-lt"/>
                <a:ea typeface="+mn-ea"/>
                <a:cs typeface="+mn-cs"/>
              </a:rPr>
              <a:t>The Finals of the Zero Robotics competition aboard the ISS: </a:t>
            </a:r>
            <a:r>
              <a:rPr lang="en-GB" sz="1200" b="0" i="0" kern="1200" dirty="0">
                <a:solidFill>
                  <a:schemeClr val="tx1"/>
                </a:solidFill>
                <a:effectLst/>
                <a:latin typeface="+mn-lt"/>
                <a:ea typeface="+mn-ea"/>
                <a:cs typeface="+mn-cs"/>
              </a:rPr>
              <a:t>Photographic documentation taken during the execution of the Synchronized Position Hold, Engage, Reorient, Experimental Satellites (SPHERES) Zero Robotics Competition taken in the Japanese Experiment Module (JEM).): https://commons.wikimedia.org/wiki/File:Zero_Robotics_Finals_1.jpg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Film, </a:t>
            </a:r>
            <a:r>
              <a:rPr lang="en-US" sz="1200" b="0" i="0" kern="1200" dirty="0">
                <a:solidFill>
                  <a:schemeClr val="tx1"/>
                </a:solidFill>
                <a:effectLst/>
                <a:latin typeface="+mn-lt"/>
                <a:ea typeface="+mn-ea"/>
                <a:cs typeface="+mn-cs"/>
              </a:rPr>
              <a:t>This Collaborative Robot Works Alongside Humans to Increase Productivity: https://www.youtube.com/watch?v=T8Rs6CCBIZU</a:t>
            </a:r>
            <a:endParaRPr lang="en-US" dirty="0"/>
          </a:p>
        </p:txBody>
      </p:sp>
      <p:sp>
        <p:nvSpPr>
          <p:cNvPr id="4" name="Slide Number Placeholder 3"/>
          <p:cNvSpPr>
            <a:spLocks noGrp="1"/>
          </p:cNvSpPr>
          <p:nvPr>
            <p:ph type="sldNum" sz="quarter" idx="10"/>
          </p:nvPr>
        </p:nvSpPr>
        <p:spPr/>
        <p:txBody>
          <a:bodyPr/>
          <a:lstStyle/>
          <a:p>
            <a:fld id="{D69F049F-CE66-49AD-B799-444333E7C57A}" type="slidenum">
              <a:rPr lang="en-GB" smtClean="0"/>
              <a:t>10</a:t>
            </a:fld>
            <a:endParaRPr lang="en-GB"/>
          </a:p>
        </p:txBody>
      </p:sp>
    </p:spTree>
    <p:extLst>
      <p:ext uri="{BB962C8B-B14F-4D97-AF65-F5344CB8AC3E}">
        <p14:creationId xmlns:p14="http://schemas.microsoft.com/office/powerpoint/2010/main" val="1570870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Film, </a:t>
            </a:r>
            <a:r>
              <a:rPr lang="en-US" sz="1200" b="0" i="0" kern="1200" dirty="0">
                <a:solidFill>
                  <a:schemeClr val="tx1"/>
                </a:solidFill>
                <a:effectLst/>
                <a:latin typeface="+mn-lt"/>
                <a:ea typeface="+mn-ea"/>
                <a:cs typeface="+mn-cs"/>
              </a:rPr>
              <a:t>Free Enterprise: "Round and Round" 1939 General Motors, Stop Motion Animation: https://www.youtube.com/watch?v=jGqF7PFs-Y4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is a fun vintage video that attempts to explain free enterprise. </a:t>
            </a:r>
          </a:p>
        </p:txBody>
      </p:sp>
      <p:sp>
        <p:nvSpPr>
          <p:cNvPr id="4" name="Slide Number Placeholder 3"/>
          <p:cNvSpPr>
            <a:spLocks noGrp="1"/>
          </p:cNvSpPr>
          <p:nvPr>
            <p:ph type="sldNum" sz="quarter" idx="10"/>
          </p:nvPr>
        </p:nvSpPr>
        <p:spPr/>
        <p:txBody>
          <a:bodyPr/>
          <a:lstStyle/>
          <a:p>
            <a:fld id="{D69F049F-CE66-49AD-B799-444333E7C57A}" type="slidenum">
              <a:rPr lang="en-GB" smtClean="0"/>
              <a:t>11</a:t>
            </a:fld>
            <a:endParaRPr lang="en-GB"/>
          </a:p>
        </p:txBody>
      </p:sp>
    </p:spTree>
    <p:extLst>
      <p:ext uri="{BB962C8B-B14F-4D97-AF65-F5344CB8AC3E}">
        <p14:creationId xmlns:p14="http://schemas.microsoft.com/office/powerpoint/2010/main" val="2333592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T8Rs6CCBIZ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jGqF7PFs-Y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Dcm4MaA8hfo"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youtube.com/watch?v=AgL1ZL_sh08" TargetMode="Externa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17.wmf"/><Relationship Id="rId3" Type="http://schemas.openxmlformats.org/officeDocument/2006/relationships/control" Target="../activeX/activeX2.xml"/><Relationship Id="rId7" Type="http://schemas.openxmlformats.org/officeDocument/2006/relationships/diagramData" Target="../diagrams/data1.xml"/><Relationship Id="rId12" Type="http://schemas.openxmlformats.org/officeDocument/2006/relationships/image" Target="../media/image16.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notesSlide" Target="../notesSlides/notesSlide16.xml"/><Relationship Id="rId11" Type="http://schemas.microsoft.com/office/2007/relationships/diagramDrawing" Target="../diagrams/drawing1.xml"/><Relationship Id="rId5" Type="http://schemas.openxmlformats.org/officeDocument/2006/relationships/slideLayout" Target="../slideLayouts/slideLayout2.xml"/><Relationship Id="rId10" Type="http://schemas.openxmlformats.org/officeDocument/2006/relationships/diagramColors" Target="../diagrams/colors1.xml"/><Relationship Id="rId4" Type="http://schemas.openxmlformats.org/officeDocument/2006/relationships/control" Target="../activeX/activeX3.xml"/><Relationship Id="rId9"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g_W9SsstO9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rHyNBGIFYl8"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ontrol" Target="../activeX/activeX5.xml"/><Relationship Id="rId7" Type="http://schemas.openxmlformats.org/officeDocument/2006/relationships/image" Target="../media/image26.wmf"/><Relationship Id="rId2" Type="http://schemas.openxmlformats.org/officeDocument/2006/relationships/control" Target="../activeX/activeX4.xml"/><Relationship Id="rId1" Type="http://schemas.openxmlformats.org/officeDocument/2006/relationships/vmlDrawing" Target="../drawings/vmlDrawing2.v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control" Target="../activeX/activeX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VwRJzVEUcl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P46pUs5kWj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dXYbaMg9OM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1826-42FE-4856-A46F-3063C763A24E}"/>
              </a:ext>
            </a:extLst>
          </p:cNvPr>
          <p:cNvSpPr>
            <a:spLocks noGrp="1"/>
          </p:cNvSpPr>
          <p:nvPr>
            <p:ph type="ctrTitle"/>
          </p:nvPr>
        </p:nvSpPr>
        <p:spPr>
          <a:xfrm>
            <a:off x="457200" y="1447800"/>
            <a:ext cx="8382000" cy="3276599"/>
          </a:xfrm>
        </p:spPr>
        <p:txBody>
          <a:bodyPr>
            <a:prstTxWarp prst="textPlain">
              <a:avLst/>
            </a:prstTxWarp>
            <a:normAutofit/>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Productivity, Free Enterprise, and The Role of The U.S. Government</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spTree>
    <p:extLst>
      <p:ext uri="{BB962C8B-B14F-4D97-AF65-F5344CB8AC3E}">
        <p14:creationId xmlns:p14="http://schemas.microsoft.com/office/powerpoint/2010/main" val="1883671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F709-116E-4A7A-8B9A-013B427807BB}"/>
              </a:ext>
            </a:extLst>
          </p:cNvPr>
          <p:cNvSpPr>
            <a:spLocks noGrp="1"/>
          </p:cNvSpPr>
          <p:nvPr>
            <p:ph type="title"/>
          </p:nvPr>
        </p:nvSpPr>
        <p:spPr/>
        <p:txBody>
          <a:bodyPr>
            <a:prstTxWarp prst="textPlain">
              <a:avLst/>
            </a:prstTxWarp>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Technology</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sp>
        <p:nvSpPr>
          <p:cNvPr id="3" name="Content Placeholder 2">
            <a:extLst>
              <a:ext uri="{FF2B5EF4-FFF2-40B4-BE49-F238E27FC236}">
                <a16:creationId xmlns:a16="http://schemas.microsoft.com/office/drawing/2014/main" id="{D6846DFF-B935-4F4D-BF86-C2FE8F819E24}"/>
              </a:ext>
            </a:extLst>
          </p:cNvPr>
          <p:cNvSpPr>
            <a:spLocks noGrp="1"/>
          </p:cNvSpPr>
          <p:nvPr>
            <p:ph idx="1"/>
          </p:nvPr>
        </p:nvSpPr>
        <p:spPr/>
        <p:txBody>
          <a:bodyPr/>
          <a:lstStyle/>
          <a:p>
            <a:r>
              <a:rPr lang="en-US" dirty="0"/>
              <a:t>Technology is the process of production.</a:t>
            </a:r>
          </a:p>
          <a:p>
            <a:endParaRPr lang="en-US" dirty="0"/>
          </a:p>
          <a:p>
            <a:r>
              <a:rPr lang="en-US" dirty="0"/>
              <a:t>Technological innovation increases productivity, which increases a nation’s GPD.</a:t>
            </a:r>
            <a:endParaRPr lang="en-GB" dirty="0"/>
          </a:p>
        </p:txBody>
      </p:sp>
      <p:pic>
        <p:nvPicPr>
          <p:cNvPr id="4" name="Picture 3">
            <a:hlinkClick r:id="rId3"/>
            <a:extLst>
              <a:ext uri="{FF2B5EF4-FFF2-40B4-BE49-F238E27FC236}">
                <a16:creationId xmlns:a16="http://schemas.microsoft.com/office/drawing/2014/main" id="{9364DE6D-A762-4026-BC75-1DA6986383A5}"/>
              </a:ext>
            </a:extLst>
          </p:cNvPr>
          <p:cNvPicPr>
            <a:picLocks noChangeAspect="1"/>
          </p:cNvPicPr>
          <p:nvPr/>
        </p:nvPicPr>
        <p:blipFill>
          <a:blip r:embed="rId4"/>
          <a:stretch>
            <a:fillRect/>
          </a:stretch>
        </p:blipFill>
        <p:spPr>
          <a:xfrm>
            <a:off x="1180985" y="5239837"/>
            <a:ext cx="1066892" cy="1066892"/>
          </a:xfrm>
          <a:prstGeom prst="rect">
            <a:avLst/>
          </a:prstGeom>
        </p:spPr>
      </p:pic>
      <p:pic>
        <p:nvPicPr>
          <p:cNvPr id="5" name="Picture 2" descr="File:Zero Robotics Finals 1.jpg">
            <a:extLst>
              <a:ext uri="{FF2B5EF4-FFF2-40B4-BE49-F238E27FC236}">
                <a16:creationId xmlns:a16="http://schemas.microsoft.com/office/drawing/2014/main" id="{54973895-0172-4F81-BF02-6F01EFEECA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795419"/>
            <a:ext cx="4338684" cy="28888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605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F709-116E-4A7A-8B9A-013B427807BB}"/>
              </a:ext>
            </a:extLst>
          </p:cNvPr>
          <p:cNvSpPr>
            <a:spLocks noGrp="1"/>
          </p:cNvSpPr>
          <p:nvPr>
            <p:ph type="title"/>
          </p:nvPr>
        </p:nvSpPr>
        <p:spPr/>
        <p:txBody>
          <a:bodyPr>
            <a:prstTxWarp prst="textPlain">
              <a:avLst/>
            </a:prstTxWarp>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Free Enterprise</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sp>
        <p:nvSpPr>
          <p:cNvPr id="3" name="Content Placeholder 2">
            <a:extLst>
              <a:ext uri="{FF2B5EF4-FFF2-40B4-BE49-F238E27FC236}">
                <a16:creationId xmlns:a16="http://schemas.microsoft.com/office/drawing/2014/main" id="{D6846DFF-B935-4F4D-BF86-C2FE8F819E24}"/>
              </a:ext>
            </a:extLst>
          </p:cNvPr>
          <p:cNvSpPr>
            <a:spLocks noGrp="1"/>
          </p:cNvSpPr>
          <p:nvPr>
            <p:ph idx="1"/>
          </p:nvPr>
        </p:nvSpPr>
        <p:spPr>
          <a:xfrm>
            <a:off x="605590" y="1614320"/>
            <a:ext cx="8229600" cy="4525963"/>
          </a:xfrm>
        </p:spPr>
        <p:txBody>
          <a:bodyPr/>
          <a:lstStyle/>
          <a:p>
            <a:r>
              <a:rPr lang="en-US" dirty="0"/>
              <a:t>The market controls productivity and distribution with minimal government interference</a:t>
            </a:r>
          </a:p>
          <a:p>
            <a:endParaRPr lang="en-US" dirty="0"/>
          </a:p>
          <a:p>
            <a:r>
              <a:rPr lang="en-US" dirty="0"/>
              <a:t>Labor is divided (specialization)</a:t>
            </a:r>
          </a:p>
          <a:p>
            <a:endParaRPr lang="en-US" dirty="0"/>
          </a:p>
          <a:p>
            <a:r>
              <a:rPr lang="en-US" dirty="0"/>
              <a:t>Everyone’s wants and needs are satisfied through self-interest</a:t>
            </a:r>
            <a:endParaRPr lang="en-GB" dirty="0"/>
          </a:p>
        </p:txBody>
      </p:sp>
      <p:pic>
        <p:nvPicPr>
          <p:cNvPr id="4" name="Picture 3">
            <a:hlinkClick r:id="rId3"/>
            <a:extLst>
              <a:ext uri="{FF2B5EF4-FFF2-40B4-BE49-F238E27FC236}">
                <a16:creationId xmlns:a16="http://schemas.microsoft.com/office/drawing/2014/main" id="{1E9BF53D-9667-45E1-B6E9-FC178476FAED}"/>
              </a:ext>
            </a:extLst>
          </p:cNvPr>
          <p:cNvPicPr>
            <a:picLocks noChangeAspect="1"/>
          </p:cNvPicPr>
          <p:nvPr/>
        </p:nvPicPr>
        <p:blipFill>
          <a:blip r:embed="rId4"/>
          <a:stretch>
            <a:fillRect/>
          </a:stretch>
        </p:blipFill>
        <p:spPr>
          <a:xfrm>
            <a:off x="7495581" y="5622879"/>
            <a:ext cx="1066892" cy="1066892"/>
          </a:xfrm>
          <a:prstGeom prst="rect">
            <a:avLst/>
          </a:prstGeom>
        </p:spPr>
      </p:pic>
    </p:spTree>
    <p:extLst>
      <p:ext uri="{BB962C8B-B14F-4D97-AF65-F5344CB8AC3E}">
        <p14:creationId xmlns:p14="http://schemas.microsoft.com/office/powerpoint/2010/main" val="3895750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F709-116E-4A7A-8B9A-013B427807BB}"/>
              </a:ext>
            </a:extLst>
          </p:cNvPr>
          <p:cNvSpPr>
            <a:spLocks noGrp="1"/>
          </p:cNvSpPr>
          <p:nvPr>
            <p:ph type="title"/>
          </p:nvPr>
        </p:nvSpPr>
        <p:spPr/>
        <p:txBody>
          <a:bodyPr>
            <a:prstTxWarp prst="textPlain">
              <a:avLst/>
            </a:prstTxWarp>
            <a:normAutofit fontScale="90000"/>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Principles of Free Enterprise</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sp>
        <p:nvSpPr>
          <p:cNvPr id="3" name="Content Placeholder 2">
            <a:extLst>
              <a:ext uri="{FF2B5EF4-FFF2-40B4-BE49-F238E27FC236}">
                <a16:creationId xmlns:a16="http://schemas.microsoft.com/office/drawing/2014/main" id="{D6846DFF-B935-4F4D-BF86-C2FE8F819E24}"/>
              </a:ext>
            </a:extLst>
          </p:cNvPr>
          <p:cNvSpPr>
            <a:spLocks noGrp="1"/>
          </p:cNvSpPr>
          <p:nvPr>
            <p:ph idx="1"/>
          </p:nvPr>
        </p:nvSpPr>
        <p:spPr>
          <a:xfrm>
            <a:off x="469232" y="1752600"/>
            <a:ext cx="8229600" cy="4953000"/>
          </a:xfrm>
        </p:spPr>
        <p:txBody>
          <a:bodyPr>
            <a:normAutofit/>
          </a:bodyPr>
          <a:lstStyle/>
          <a:p>
            <a:r>
              <a:rPr lang="en-US" dirty="0"/>
              <a:t>Profit Motive</a:t>
            </a:r>
          </a:p>
          <a:p>
            <a:endParaRPr lang="en-US" dirty="0"/>
          </a:p>
          <a:p>
            <a:endParaRPr lang="en-US" dirty="0"/>
          </a:p>
          <a:p>
            <a:endParaRPr lang="en-US" dirty="0"/>
          </a:p>
          <a:p>
            <a:r>
              <a:rPr lang="en-US" dirty="0"/>
              <a:t>The main goal is to make money.</a:t>
            </a:r>
          </a:p>
          <a:p>
            <a:endParaRPr lang="en-US" dirty="0"/>
          </a:p>
          <a:p>
            <a:r>
              <a:rPr lang="en-US" dirty="0"/>
              <a:t>Encourages efficiency and financial responsibility</a:t>
            </a:r>
          </a:p>
        </p:txBody>
      </p:sp>
      <p:pic>
        <p:nvPicPr>
          <p:cNvPr id="7" name="Picture 6">
            <a:extLst>
              <a:ext uri="{FF2B5EF4-FFF2-40B4-BE49-F238E27FC236}">
                <a16:creationId xmlns:a16="http://schemas.microsoft.com/office/drawing/2014/main" id="{CF955086-2CD1-4CE5-9B24-EA62AD864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525922"/>
            <a:ext cx="3276600" cy="2457450"/>
          </a:xfrm>
          <a:prstGeom prst="rect">
            <a:avLst/>
          </a:prstGeom>
          <a:ln>
            <a:solidFill>
              <a:schemeClr val="tx1"/>
            </a:solidFill>
          </a:ln>
        </p:spPr>
      </p:pic>
    </p:spTree>
    <p:extLst>
      <p:ext uri="{BB962C8B-B14F-4D97-AF65-F5344CB8AC3E}">
        <p14:creationId xmlns:p14="http://schemas.microsoft.com/office/powerpoint/2010/main" val="1834115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F709-116E-4A7A-8B9A-013B427807BB}"/>
              </a:ext>
            </a:extLst>
          </p:cNvPr>
          <p:cNvSpPr>
            <a:spLocks noGrp="1"/>
          </p:cNvSpPr>
          <p:nvPr>
            <p:ph type="title"/>
          </p:nvPr>
        </p:nvSpPr>
        <p:spPr/>
        <p:txBody>
          <a:bodyPr>
            <a:prstTxWarp prst="textPlain">
              <a:avLst/>
            </a:prstTxWarp>
            <a:normAutofit fontScale="90000"/>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Principles of Free Enterprise</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sp>
        <p:nvSpPr>
          <p:cNvPr id="3" name="Content Placeholder 2">
            <a:extLst>
              <a:ext uri="{FF2B5EF4-FFF2-40B4-BE49-F238E27FC236}">
                <a16:creationId xmlns:a16="http://schemas.microsoft.com/office/drawing/2014/main" id="{D6846DFF-B935-4F4D-BF86-C2FE8F819E24}"/>
              </a:ext>
            </a:extLst>
          </p:cNvPr>
          <p:cNvSpPr>
            <a:spLocks noGrp="1"/>
          </p:cNvSpPr>
          <p:nvPr>
            <p:ph idx="1"/>
          </p:nvPr>
        </p:nvSpPr>
        <p:spPr/>
        <p:txBody>
          <a:bodyPr/>
          <a:lstStyle/>
          <a:p>
            <a:r>
              <a:rPr lang="en-US" dirty="0"/>
              <a:t>Open Opportunity</a:t>
            </a:r>
          </a:p>
          <a:p>
            <a:endParaRPr lang="en-US" dirty="0"/>
          </a:p>
          <a:p>
            <a:r>
              <a:rPr lang="en-US" dirty="0"/>
              <a:t>Anyone can start a business (compete in the marketplace).</a:t>
            </a:r>
          </a:p>
          <a:p>
            <a:endParaRPr lang="en-US" dirty="0"/>
          </a:p>
          <a:p>
            <a:r>
              <a:rPr lang="en-US" dirty="0"/>
              <a:t>Enables economic mobility</a:t>
            </a:r>
            <a:endParaRPr lang="en-GB" dirty="0"/>
          </a:p>
        </p:txBody>
      </p:sp>
      <p:pic>
        <p:nvPicPr>
          <p:cNvPr id="4" name="Picture 3">
            <a:extLst>
              <a:ext uri="{FF2B5EF4-FFF2-40B4-BE49-F238E27FC236}">
                <a16:creationId xmlns:a16="http://schemas.microsoft.com/office/drawing/2014/main" id="{758B3DAB-FEAB-41B9-B3DB-FC7C886269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4029075"/>
            <a:ext cx="3276600" cy="2457450"/>
          </a:xfrm>
          <a:prstGeom prst="rect">
            <a:avLst/>
          </a:prstGeom>
          <a:ln>
            <a:solidFill>
              <a:schemeClr val="tx1"/>
            </a:solidFill>
          </a:ln>
        </p:spPr>
      </p:pic>
    </p:spTree>
    <p:extLst>
      <p:ext uri="{BB962C8B-B14F-4D97-AF65-F5344CB8AC3E}">
        <p14:creationId xmlns:p14="http://schemas.microsoft.com/office/powerpoint/2010/main" val="1589564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F709-116E-4A7A-8B9A-013B427807BB}"/>
              </a:ext>
            </a:extLst>
          </p:cNvPr>
          <p:cNvSpPr>
            <a:spLocks noGrp="1"/>
          </p:cNvSpPr>
          <p:nvPr>
            <p:ph type="title"/>
          </p:nvPr>
        </p:nvSpPr>
        <p:spPr/>
        <p:txBody>
          <a:bodyPr>
            <a:prstTxWarp prst="textPlain">
              <a:avLst/>
            </a:prstTxWarp>
            <a:normAutofit fontScale="90000"/>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Principles of Free Enterprise</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sp>
        <p:nvSpPr>
          <p:cNvPr id="3" name="Content Placeholder 2">
            <a:extLst>
              <a:ext uri="{FF2B5EF4-FFF2-40B4-BE49-F238E27FC236}">
                <a16:creationId xmlns:a16="http://schemas.microsoft.com/office/drawing/2014/main" id="{D6846DFF-B935-4F4D-BF86-C2FE8F819E24}"/>
              </a:ext>
            </a:extLst>
          </p:cNvPr>
          <p:cNvSpPr>
            <a:spLocks noGrp="1"/>
          </p:cNvSpPr>
          <p:nvPr>
            <p:ph idx="1"/>
          </p:nvPr>
        </p:nvSpPr>
        <p:spPr/>
        <p:txBody>
          <a:bodyPr>
            <a:normAutofit fontScale="85000" lnSpcReduction="20000"/>
          </a:bodyPr>
          <a:lstStyle/>
          <a:p>
            <a:r>
              <a:rPr lang="en-US" dirty="0"/>
              <a:t>Economic Rights</a:t>
            </a:r>
          </a:p>
          <a:p>
            <a:endParaRPr lang="en-US" dirty="0"/>
          </a:p>
          <a:p>
            <a:r>
              <a:rPr lang="en-US" dirty="0"/>
              <a:t>Private Property—people can control their own property</a:t>
            </a:r>
          </a:p>
          <a:p>
            <a:r>
              <a:rPr lang="en-US" dirty="0"/>
              <a:t>Voluntary Exchange—people can decide what to buy and sell and at what prices</a:t>
            </a:r>
          </a:p>
          <a:p>
            <a:r>
              <a:rPr lang="en-US" dirty="0"/>
              <a:t>Free Contract—people have a say in what agreements they make</a:t>
            </a:r>
          </a:p>
          <a:p>
            <a:r>
              <a:rPr lang="en-US" dirty="0"/>
              <a:t>Legal Equality—people have the same legal rights</a:t>
            </a:r>
          </a:p>
          <a:p>
            <a:r>
              <a:rPr lang="en-US" dirty="0"/>
              <a:t>Competition—if businesses compete, consumers will have choices and prices will be reasonable</a:t>
            </a:r>
            <a:endParaRPr lang="en-GB" dirty="0"/>
          </a:p>
        </p:txBody>
      </p:sp>
    </p:spTree>
    <p:extLst>
      <p:ext uri="{BB962C8B-B14F-4D97-AF65-F5344CB8AC3E}">
        <p14:creationId xmlns:p14="http://schemas.microsoft.com/office/powerpoint/2010/main" val="3531867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F709-116E-4A7A-8B9A-013B427807BB}"/>
              </a:ext>
            </a:extLst>
          </p:cNvPr>
          <p:cNvSpPr>
            <a:spLocks noGrp="1"/>
          </p:cNvSpPr>
          <p:nvPr>
            <p:ph type="title"/>
          </p:nvPr>
        </p:nvSpPr>
        <p:spPr/>
        <p:txBody>
          <a:bodyPr>
            <a:prstTxWarp prst="textPlain">
              <a:avLst/>
            </a:prstTxWarp>
            <a:normAutofit/>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Role of Consumer</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sp>
        <p:nvSpPr>
          <p:cNvPr id="3" name="Content Placeholder 2">
            <a:extLst>
              <a:ext uri="{FF2B5EF4-FFF2-40B4-BE49-F238E27FC236}">
                <a16:creationId xmlns:a16="http://schemas.microsoft.com/office/drawing/2014/main" id="{D6846DFF-B935-4F4D-BF86-C2FE8F819E24}"/>
              </a:ext>
            </a:extLst>
          </p:cNvPr>
          <p:cNvSpPr>
            <a:spLocks noGrp="1"/>
          </p:cNvSpPr>
          <p:nvPr>
            <p:ph idx="1"/>
          </p:nvPr>
        </p:nvSpPr>
        <p:spPr/>
        <p:txBody>
          <a:bodyPr>
            <a:normAutofit/>
          </a:bodyPr>
          <a:lstStyle/>
          <a:p>
            <a:r>
              <a:rPr lang="en-US" dirty="0"/>
              <a:t>Consumer Sovereignty— “The power of consumers to determine what goods and services are produced.”</a:t>
            </a:r>
          </a:p>
          <a:p>
            <a:endParaRPr lang="en-US" dirty="0"/>
          </a:p>
          <a:p>
            <a:r>
              <a:rPr lang="en-US" dirty="0"/>
              <a:t>Consumers dictate what will be produced and at what cost through what they purchase</a:t>
            </a:r>
            <a:br>
              <a:rPr lang="en-US" dirty="0"/>
            </a:br>
            <a:br>
              <a:rPr lang="en-US" dirty="0"/>
            </a:br>
            <a:endParaRPr lang="en-GB" dirty="0"/>
          </a:p>
        </p:txBody>
      </p:sp>
      <p:pic>
        <p:nvPicPr>
          <p:cNvPr id="9218" name="Picture 2" descr="Here you are by evilestmark">
            <a:extLst>
              <a:ext uri="{FF2B5EF4-FFF2-40B4-BE49-F238E27FC236}">
                <a16:creationId xmlns:a16="http://schemas.microsoft.com/office/drawing/2014/main" id="{AAB83421-4D32-4BCC-B472-AC6D000161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4939055"/>
            <a:ext cx="1962150" cy="1810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790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barn(inVertical)">
                                      <p:cBhvr>
                                        <p:cTn id="13" dur="500"/>
                                        <p:tgtEl>
                                          <p:spTgt spid="92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le:US Navy 120104-N-EK905-047 Electrician's Mate Fireman Emmett Brown trains as number one nozzleman during a general quarters drill in the hangar bay.jpg">
            <a:extLst>
              <a:ext uri="{FF2B5EF4-FFF2-40B4-BE49-F238E27FC236}">
                <a16:creationId xmlns:a16="http://schemas.microsoft.com/office/drawing/2014/main" id="{C836B0FD-0636-45EF-9994-1189AE019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9" y="381000"/>
            <a:ext cx="9166918"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029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Heiwa elementary school 18.jpg">
            <a:extLst>
              <a:ext uri="{FF2B5EF4-FFF2-40B4-BE49-F238E27FC236}">
                <a16:creationId xmlns:a16="http://schemas.microsoft.com/office/drawing/2014/main" id="{C4C118CB-004D-4C44-8F80-C400DB219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90537"/>
            <a:ext cx="9158350" cy="608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300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Interstate 35W-Interstate 94 5.jpg">
            <a:extLst>
              <a:ext uri="{FF2B5EF4-FFF2-40B4-BE49-F238E27FC236}">
                <a16:creationId xmlns:a16="http://schemas.microsoft.com/office/drawing/2014/main" id="{AB5AF249-90D2-4DF0-84BF-1C821769F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0" y="609600"/>
            <a:ext cx="916878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029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F709-116E-4A7A-8B9A-013B427807BB}"/>
              </a:ext>
            </a:extLst>
          </p:cNvPr>
          <p:cNvSpPr>
            <a:spLocks noGrp="1"/>
          </p:cNvSpPr>
          <p:nvPr>
            <p:ph type="title"/>
          </p:nvPr>
        </p:nvSpPr>
        <p:spPr/>
        <p:txBody>
          <a:bodyPr>
            <a:prstTxWarp prst="textPlain">
              <a:avLst/>
            </a:prstTxWarp>
            <a:normAutofit/>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Role of Government</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sp>
        <p:nvSpPr>
          <p:cNvPr id="4" name="Content Placeholder 3">
            <a:extLst>
              <a:ext uri="{FF2B5EF4-FFF2-40B4-BE49-F238E27FC236}">
                <a16:creationId xmlns:a16="http://schemas.microsoft.com/office/drawing/2014/main" id="{FB95DF3D-35AF-46EC-BC5F-CCEEC9E97C0A}"/>
              </a:ext>
            </a:extLst>
          </p:cNvPr>
          <p:cNvSpPr>
            <a:spLocks noGrp="1"/>
          </p:cNvSpPr>
          <p:nvPr>
            <p:ph idx="1"/>
          </p:nvPr>
        </p:nvSpPr>
        <p:spPr/>
        <p:txBody>
          <a:bodyPr/>
          <a:lstStyle/>
          <a:p>
            <a:r>
              <a:rPr lang="en-US" dirty="0"/>
              <a:t>Public Good—shared good or service that is</a:t>
            </a:r>
          </a:p>
          <a:p>
            <a:r>
              <a:rPr lang="en-US" dirty="0"/>
              <a:t>1. Non-rivalrous (doesn’t go away as it’s consumed)</a:t>
            </a:r>
          </a:p>
          <a:p>
            <a:r>
              <a:rPr lang="en-US" dirty="0"/>
              <a:t>2. Non-excludable (impossible or impractical to provide for one without providing for all)</a:t>
            </a:r>
          </a:p>
          <a:p>
            <a:r>
              <a:rPr lang="en-US" dirty="0"/>
              <a:t>3. Paid for with tax revenue </a:t>
            </a:r>
            <a:endParaRPr lang="en-GB" dirty="0"/>
          </a:p>
        </p:txBody>
      </p:sp>
      <p:pic>
        <p:nvPicPr>
          <p:cNvPr id="5" name="Picture 4">
            <a:hlinkClick r:id="rId3"/>
            <a:extLst>
              <a:ext uri="{FF2B5EF4-FFF2-40B4-BE49-F238E27FC236}">
                <a16:creationId xmlns:a16="http://schemas.microsoft.com/office/drawing/2014/main" id="{4F5D467E-3846-4E46-A503-EA578EEE519E}"/>
              </a:ext>
            </a:extLst>
          </p:cNvPr>
          <p:cNvPicPr>
            <a:picLocks noChangeAspect="1"/>
          </p:cNvPicPr>
          <p:nvPr/>
        </p:nvPicPr>
        <p:blipFill>
          <a:blip r:embed="rId4"/>
          <a:stretch>
            <a:fillRect/>
          </a:stretch>
        </p:blipFill>
        <p:spPr>
          <a:xfrm>
            <a:off x="4038554" y="5285874"/>
            <a:ext cx="1066892" cy="1066892"/>
          </a:xfrm>
          <a:prstGeom prst="rect">
            <a:avLst/>
          </a:prstGeom>
        </p:spPr>
      </p:pic>
    </p:spTree>
    <p:extLst>
      <p:ext uri="{BB962C8B-B14F-4D97-AF65-F5344CB8AC3E}">
        <p14:creationId xmlns:p14="http://schemas.microsoft.com/office/powerpoint/2010/main" val="211385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F709-116E-4A7A-8B9A-013B427807BB}"/>
              </a:ext>
            </a:extLst>
          </p:cNvPr>
          <p:cNvSpPr>
            <a:spLocks noGrp="1"/>
          </p:cNvSpPr>
          <p:nvPr>
            <p:ph type="title"/>
          </p:nvPr>
        </p:nvSpPr>
        <p:spPr/>
        <p:txBody>
          <a:bodyPr>
            <a:prstTxWarp prst="textPlain">
              <a:avLst/>
            </a:prstTxWarp>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Productivity</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sp>
        <p:nvSpPr>
          <p:cNvPr id="3" name="Content Placeholder 2">
            <a:extLst>
              <a:ext uri="{FF2B5EF4-FFF2-40B4-BE49-F238E27FC236}">
                <a16:creationId xmlns:a16="http://schemas.microsoft.com/office/drawing/2014/main" id="{D6846DFF-B935-4F4D-BF86-C2FE8F819E24}"/>
              </a:ext>
            </a:extLst>
          </p:cNvPr>
          <p:cNvSpPr>
            <a:spLocks noGrp="1"/>
          </p:cNvSpPr>
          <p:nvPr>
            <p:ph idx="1"/>
          </p:nvPr>
        </p:nvSpPr>
        <p:spPr/>
        <p:txBody>
          <a:bodyPr/>
          <a:lstStyle/>
          <a:p>
            <a:r>
              <a:rPr lang="en-US" dirty="0"/>
              <a:t>The value of a particular product compared to the amount of labor needed to make it.</a:t>
            </a:r>
          </a:p>
          <a:p>
            <a:endParaRPr lang="en-US" dirty="0"/>
          </a:p>
          <a:p>
            <a:r>
              <a:rPr lang="en-US" dirty="0"/>
              <a:t>Efficiency</a:t>
            </a:r>
            <a:endParaRPr lang="en-GB" dirty="0"/>
          </a:p>
        </p:txBody>
      </p:sp>
      <p:pic>
        <p:nvPicPr>
          <p:cNvPr id="2050" name="Picture 2" descr="frame goes on the assembly line by johnny_automatic">
            <a:extLst>
              <a:ext uri="{FF2B5EF4-FFF2-40B4-BE49-F238E27FC236}">
                <a16:creationId xmlns:a16="http://schemas.microsoft.com/office/drawing/2014/main" id="{923B23C7-7923-45EF-BE83-6EFA866A56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0105" y="2794800"/>
            <a:ext cx="4800600" cy="3788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4"/>
            <a:extLst>
              <a:ext uri="{FF2B5EF4-FFF2-40B4-BE49-F238E27FC236}">
                <a16:creationId xmlns:a16="http://schemas.microsoft.com/office/drawing/2014/main" id="{C3906C15-D202-434E-92E6-B82DF2C9F600}"/>
              </a:ext>
            </a:extLst>
          </p:cNvPr>
          <p:cNvPicPr>
            <a:picLocks noChangeAspect="1"/>
          </p:cNvPicPr>
          <p:nvPr/>
        </p:nvPicPr>
        <p:blipFill>
          <a:blip r:embed="rId5"/>
          <a:stretch>
            <a:fillRect/>
          </a:stretch>
        </p:blipFill>
        <p:spPr>
          <a:xfrm>
            <a:off x="1447800" y="5304005"/>
            <a:ext cx="1066892" cy="1066892"/>
          </a:xfrm>
          <a:prstGeom prst="rect">
            <a:avLst/>
          </a:prstGeom>
        </p:spPr>
      </p:pic>
    </p:spTree>
    <p:extLst>
      <p:ext uri="{BB962C8B-B14F-4D97-AF65-F5344CB8AC3E}">
        <p14:creationId xmlns:p14="http://schemas.microsoft.com/office/powerpoint/2010/main" val="3020721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inVertic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3139C-A28B-40AF-9CE9-08D4AE49D1FA}"/>
              </a:ext>
            </a:extLst>
          </p:cNvPr>
          <p:cNvSpPr>
            <a:spLocks noGrp="1"/>
          </p:cNvSpPr>
          <p:nvPr>
            <p:ph type="title"/>
          </p:nvPr>
        </p:nvSpPr>
        <p:spPr/>
        <p:txBody>
          <a:bodyPr>
            <a:prstTxWarp prst="textPlain">
              <a:avLst/>
            </a:prstTxWarp>
          </a:bodyPr>
          <a:lstStyle/>
          <a:p>
            <a:r>
              <a:rPr lang="en-US" b="1" dirty="0">
                <a:ln w="13462">
                  <a:solidFill>
                    <a:prstClr val="white"/>
                  </a:solidFill>
                  <a:prstDash val="solid"/>
                </a:ln>
                <a:solidFill>
                  <a:prstClr val="black">
                    <a:lumMod val="85000"/>
                    <a:lumOff val="15000"/>
                  </a:prstClr>
                </a:solidFill>
                <a:effectLst>
                  <a:outerShdw dist="38100" dir="2700000" algn="bl" rotWithShape="0">
                    <a:srgbClr val="4BACC6"/>
                  </a:outerShdw>
                </a:effectLst>
                <a:latin typeface="KG Blank Space Solid" panose="02000000000000000000" pitchFamily="2" charset="0"/>
              </a:rPr>
              <a:t>Role of Government</a:t>
            </a:r>
            <a:endParaRPr lang="en-GB" dirty="0"/>
          </a:p>
        </p:txBody>
      </p:sp>
      <p:graphicFrame>
        <p:nvGraphicFramePr>
          <p:cNvPr id="4" name="Diagram 3">
            <a:extLst>
              <a:ext uri="{FF2B5EF4-FFF2-40B4-BE49-F238E27FC236}">
                <a16:creationId xmlns:a16="http://schemas.microsoft.com/office/drawing/2014/main" id="{4EA29BB5-0851-45AF-89E5-28E0033CED87}"/>
              </a:ext>
            </a:extLst>
          </p:cNvPr>
          <p:cNvGraphicFramePr/>
          <p:nvPr>
            <p:extLst>
              <p:ext uri="{D42A27DB-BD31-4B8C-83A1-F6EECF244321}">
                <p14:modId xmlns:p14="http://schemas.microsoft.com/office/powerpoint/2010/main" val="2120803730"/>
              </p:ext>
            </p:extLst>
          </p:nvPr>
        </p:nvGraphicFramePr>
        <p:xfrm>
          <a:off x="342900" y="1679248"/>
          <a:ext cx="8458200" cy="54403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a:extLst>
              <a:ext uri="{FF2B5EF4-FFF2-40B4-BE49-F238E27FC236}">
                <a16:creationId xmlns:a16="http://schemas.microsoft.com/office/drawing/2014/main" id="{E927E8A2-9E92-4356-8325-2E66760B95C6}"/>
              </a:ext>
            </a:extLst>
          </p:cNvPr>
          <p:cNvSpPr txBox="1"/>
          <p:nvPr/>
        </p:nvSpPr>
        <p:spPr>
          <a:xfrm>
            <a:off x="1507958" y="1615080"/>
            <a:ext cx="3200400" cy="523220"/>
          </a:xfrm>
          <a:prstGeom prst="rect">
            <a:avLst/>
          </a:prstGeom>
          <a:noFill/>
        </p:spPr>
        <p:txBody>
          <a:bodyPr wrap="square" rtlCol="0">
            <a:spAutoFit/>
          </a:bodyPr>
          <a:lstStyle/>
          <a:p>
            <a:r>
              <a:rPr lang="en-US" sz="2800" dirty="0">
                <a:latin typeface="KG Blank Space Solid" panose="02000000000000000000" pitchFamily="2" charset="0"/>
              </a:rPr>
              <a:t>Public Sector</a:t>
            </a:r>
            <a:endParaRPr lang="en-GB" sz="2800" dirty="0">
              <a:latin typeface="KG Blank Space Solid" panose="02000000000000000000" pitchFamily="2" charset="0"/>
            </a:endParaRPr>
          </a:p>
        </p:txBody>
      </p:sp>
      <p:sp>
        <p:nvSpPr>
          <p:cNvPr id="6" name="TextBox 5">
            <a:extLst>
              <a:ext uri="{FF2B5EF4-FFF2-40B4-BE49-F238E27FC236}">
                <a16:creationId xmlns:a16="http://schemas.microsoft.com/office/drawing/2014/main" id="{98718F7F-FDD1-4231-9CC7-4FDA10F5FB35}"/>
              </a:ext>
            </a:extLst>
          </p:cNvPr>
          <p:cNvSpPr txBox="1"/>
          <p:nvPr/>
        </p:nvSpPr>
        <p:spPr>
          <a:xfrm>
            <a:off x="5122445" y="1600200"/>
            <a:ext cx="3200400" cy="523220"/>
          </a:xfrm>
          <a:prstGeom prst="rect">
            <a:avLst/>
          </a:prstGeom>
          <a:noFill/>
        </p:spPr>
        <p:txBody>
          <a:bodyPr wrap="square" rtlCol="0">
            <a:spAutoFit/>
          </a:bodyPr>
          <a:lstStyle/>
          <a:p>
            <a:r>
              <a:rPr lang="en-US" sz="2800" dirty="0">
                <a:latin typeface="KG Blank Space Solid" panose="02000000000000000000" pitchFamily="2" charset="0"/>
              </a:rPr>
              <a:t>Private Sector</a:t>
            </a:r>
            <a:endParaRPr lang="en-GB" sz="2800" dirty="0">
              <a:latin typeface="KG Blank Space Solid" panose="02000000000000000000" pitchFamily="2" charset="0"/>
            </a:endParaRPr>
          </a:p>
        </p:txBody>
      </p:sp>
    </p:spTree>
    <p:controls>
      <mc:AlternateContent xmlns:mc="http://schemas.openxmlformats.org/markup-compatibility/2006">
        <mc:Choice xmlns:v="urn:schemas-microsoft-com:vml" Requires="v">
          <p:control spid="11374" name="TextBox1" r:id="rId2" imgW="2590920" imgH="3048120"/>
        </mc:Choice>
        <mc:Fallback>
          <p:control name="TextBox1" r:id="rId2" imgW="2590920" imgH="3048120">
            <p:pic>
              <p:nvPicPr>
                <p:cNvPr id="7" name="TextBox1">
                  <a:extLst>
                    <a:ext uri="{FF2B5EF4-FFF2-40B4-BE49-F238E27FC236}">
                      <a16:creationId xmlns:a16="http://schemas.microsoft.com/office/drawing/2014/main" id="{F0FBD210-9742-405A-89BD-4C7F7BA02C8C}"/>
                    </a:ext>
                  </a:extLst>
                </p:cNvPr>
                <p:cNvPicPr>
                  <a:picLocks/>
                </p:cNvPicPr>
                <p:nvPr/>
              </p:nvPicPr>
              <p:blipFill>
                <a:blip r:embed="rId12"/>
                <a:stretch>
                  <a:fillRect/>
                </a:stretch>
              </p:blipFill>
              <p:spPr>
                <a:xfrm>
                  <a:off x="914400" y="2971800"/>
                  <a:ext cx="2590800" cy="3048000"/>
                </a:xfrm>
                <a:prstGeom prst="rect">
                  <a:avLst/>
                </a:prstGeom>
              </p:spPr>
            </p:pic>
          </p:control>
        </mc:Fallback>
      </mc:AlternateContent>
      <mc:AlternateContent xmlns:mc="http://schemas.openxmlformats.org/markup-compatibility/2006">
        <mc:Choice xmlns:v="urn:schemas-microsoft-com:vml" Requires="v">
          <p:control spid="11375" name="TextBox2" r:id="rId3" imgW="2590920" imgH="3048120"/>
        </mc:Choice>
        <mc:Fallback>
          <p:control name="TextBox2" r:id="rId3" imgW="2590920" imgH="3048120">
            <p:pic>
              <p:nvPicPr>
                <p:cNvPr id="8" name="TextBox2">
                  <a:extLst>
                    <a:ext uri="{FF2B5EF4-FFF2-40B4-BE49-F238E27FC236}">
                      <a16:creationId xmlns:a16="http://schemas.microsoft.com/office/drawing/2014/main" id="{218E08B3-645D-4EE2-9840-585E5908BF16}"/>
                    </a:ext>
                  </a:extLst>
                </p:cNvPr>
                <p:cNvPicPr>
                  <a:picLocks/>
                </p:cNvPicPr>
                <p:nvPr/>
              </p:nvPicPr>
              <p:blipFill>
                <a:blip r:embed="rId12"/>
                <a:stretch>
                  <a:fillRect/>
                </a:stretch>
              </p:blipFill>
              <p:spPr>
                <a:xfrm>
                  <a:off x="5638802" y="2875429"/>
                  <a:ext cx="2590800" cy="3048000"/>
                </a:xfrm>
                <a:prstGeom prst="rect">
                  <a:avLst/>
                </a:prstGeom>
              </p:spPr>
            </p:pic>
          </p:control>
        </mc:Fallback>
      </mc:AlternateContent>
      <mc:AlternateContent xmlns:mc="http://schemas.openxmlformats.org/markup-compatibility/2006">
        <mc:Choice xmlns:v="urn:schemas-microsoft-com:vml" Requires="v">
          <p:control spid="11376" name="TextBox3" r:id="rId4" imgW="1295280" imgH="2362320"/>
        </mc:Choice>
        <mc:Fallback>
          <p:control name="TextBox3" r:id="rId4" imgW="1295280" imgH="2362320">
            <p:pic>
              <p:nvPicPr>
                <p:cNvPr id="9" name="TextBox3">
                  <a:extLst>
                    <a:ext uri="{FF2B5EF4-FFF2-40B4-BE49-F238E27FC236}">
                      <a16:creationId xmlns:a16="http://schemas.microsoft.com/office/drawing/2014/main" id="{A33EB75B-00E2-4DF7-B316-505C4087BDBA}"/>
                    </a:ext>
                  </a:extLst>
                </p:cNvPr>
                <p:cNvPicPr>
                  <a:picLocks/>
                </p:cNvPicPr>
                <p:nvPr/>
              </p:nvPicPr>
              <p:blipFill>
                <a:blip r:embed="rId13"/>
                <a:stretch>
                  <a:fillRect/>
                </a:stretch>
              </p:blipFill>
              <p:spPr>
                <a:xfrm>
                  <a:off x="3924301" y="3218329"/>
                  <a:ext cx="1295400" cy="2362200"/>
                </a:xfrm>
                <a:prstGeom prst="rect">
                  <a:avLst/>
                </a:prstGeom>
              </p:spPr>
            </p:pic>
          </p:control>
        </mc:Fallback>
      </mc:AlternateContent>
    </p:controls>
    <p:extLst>
      <p:ext uri="{BB962C8B-B14F-4D97-AF65-F5344CB8AC3E}">
        <p14:creationId xmlns:p14="http://schemas.microsoft.com/office/powerpoint/2010/main" val="4040055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F709-116E-4A7A-8B9A-013B427807BB}"/>
              </a:ext>
            </a:extLst>
          </p:cNvPr>
          <p:cNvSpPr>
            <a:spLocks noGrp="1"/>
          </p:cNvSpPr>
          <p:nvPr>
            <p:ph type="title"/>
          </p:nvPr>
        </p:nvSpPr>
        <p:spPr/>
        <p:txBody>
          <a:bodyPr>
            <a:prstTxWarp prst="textPlain">
              <a:avLst/>
            </a:prstTxWarp>
            <a:normAutofit/>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Public Goods</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sp>
        <p:nvSpPr>
          <p:cNvPr id="3" name="Content Placeholder 2">
            <a:extLst>
              <a:ext uri="{FF2B5EF4-FFF2-40B4-BE49-F238E27FC236}">
                <a16:creationId xmlns:a16="http://schemas.microsoft.com/office/drawing/2014/main" id="{D6846DFF-B935-4F4D-BF86-C2FE8F819E24}"/>
              </a:ext>
            </a:extLst>
          </p:cNvPr>
          <p:cNvSpPr>
            <a:spLocks noGrp="1"/>
          </p:cNvSpPr>
          <p:nvPr>
            <p:ph idx="1"/>
          </p:nvPr>
        </p:nvSpPr>
        <p:spPr/>
        <p:txBody>
          <a:bodyPr>
            <a:normAutofit/>
          </a:bodyPr>
          <a:lstStyle/>
          <a:p>
            <a:r>
              <a:rPr lang="en-US" dirty="0"/>
              <a:t>Infrastructure</a:t>
            </a:r>
          </a:p>
          <a:p>
            <a:r>
              <a:rPr lang="en-US" dirty="0"/>
              <a:t>National Defense</a:t>
            </a:r>
          </a:p>
          <a:p>
            <a:r>
              <a:rPr lang="en-US" dirty="0"/>
              <a:t>Education</a:t>
            </a:r>
          </a:p>
          <a:p>
            <a:r>
              <a:rPr lang="en-US" dirty="0"/>
              <a:t>Fire Fighters</a:t>
            </a:r>
          </a:p>
          <a:p>
            <a:r>
              <a:rPr lang="en-US" dirty="0"/>
              <a:t>Police Protection</a:t>
            </a:r>
          </a:p>
          <a:p>
            <a:r>
              <a:rPr lang="en-US" dirty="0"/>
              <a:t>Postal Service</a:t>
            </a:r>
          </a:p>
          <a:p>
            <a:r>
              <a:rPr lang="en-US" dirty="0"/>
              <a:t>Libraries</a:t>
            </a:r>
            <a:endParaRPr lang="en-GB" dirty="0"/>
          </a:p>
        </p:txBody>
      </p:sp>
      <p:pic>
        <p:nvPicPr>
          <p:cNvPr id="12290" name="Picture 2" descr="File:Kouris Dam - overflow day 8 April 2012.jpg">
            <a:extLst>
              <a:ext uri="{FF2B5EF4-FFF2-40B4-BE49-F238E27FC236}">
                <a16:creationId xmlns:a16="http://schemas.microsoft.com/office/drawing/2014/main" id="{5DEFB5CF-C672-483B-BB61-A80505CE81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0243" y="1492424"/>
            <a:ext cx="2771775" cy="20788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292" name="Picture 4" descr="https://upload.wikimedia.org/wikipedia/commons/3/35/GuardKandahar.jpg">
            <a:extLst>
              <a:ext uri="{FF2B5EF4-FFF2-40B4-BE49-F238E27FC236}">
                <a16:creationId xmlns:a16="http://schemas.microsoft.com/office/drawing/2014/main" id="{93161B61-A583-4055-9F6C-D16ADBE80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690" y="1600200"/>
            <a:ext cx="3257550" cy="21842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294" name="Picture 6" descr="File:US Navy 020719-N-3446M-008 Volunteer meets with Philippine children at a Special Education Center for gifted children.jpg">
            <a:extLst>
              <a:ext uri="{FF2B5EF4-FFF2-40B4-BE49-F238E27FC236}">
                <a16:creationId xmlns:a16="http://schemas.microsoft.com/office/drawing/2014/main" id="{BCB32ED9-2ACD-4ED4-9B58-F1629703FA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0137" y="2486083"/>
            <a:ext cx="3257550" cy="21703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4" descr="File:US Navy 120104-N-EK905-047 Electrician's Mate Fireman Emmett Brown trains as number one nozzleman during a general quarters drill in the hangar bay.jpg">
            <a:extLst>
              <a:ext uri="{FF2B5EF4-FFF2-40B4-BE49-F238E27FC236}">
                <a16:creationId xmlns:a16="http://schemas.microsoft.com/office/drawing/2014/main" id="{027BEABD-DE68-4CA1-B830-BC6C96F451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8604" y="3018866"/>
            <a:ext cx="3246791" cy="21591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296" name="Picture 8" descr="File:Police-IMG 4105.jpg">
            <a:extLst>
              <a:ext uri="{FF2B5EF4-FFF2-40B4-BE49-F238E27FC236}">
                <a16:creationId xmlns:a16="http://schemas.microsoft.com/office/drawing/2014/main" id="{FE3755EA-C737-4F08-9AC6-9EC1DED5EB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10243" y="3646041"/>
            <a:ext cx="3134728" cy="20885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298" name="Picture 10" descr="File:United States Postal Service Truck.jpg">
            <a:extLst>
              <a:ext uri="{FF2B5EF4-FFF2-40B4-BE49-F238E27FC236}">
                <a16:creationId xmlns:a16="http://schemas.microsoft.com/office/drawing/2014/main" id="{9BC26734-25A9-4055-B04C-B04C365B5B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6722" y="4102142"/>
            <a:ext cx="4385328" cy="20885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300" name="Picture 12" descr="File:KU Leuven Library.jpg">
            <a:extLst>
              <a:ext uri="{FF2B5EF4-FFF2-40B4-BE49-F238E27FC236}">
                <a16:creationId xmlns:a16="http://schemas.microsoft.com/office/drawing/2014/main" id="{206AAD65-F061-41E0-8AFF-06065031C3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7272" y="4322775"/>
            <a:ext cx="3574284" cy="23813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415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barn(inVertical)">
                                      <p:cBhvr>
                                        <p:cTn id="13" dur="500"/>
                                        <p:tgtEl>
                                          <p:spTgt spid="1229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292"/>
                                        </p:tgtEl>
                                        <p:attrNameLst>
                                          <p:attrName>style.visibility</p:attrName>
                                        </p:attrNameLst>
                                      </p:cBhvr>
                                      <p:to>
                                        <p:strVal val="visible"/>
                                      </p:to>
                                    </p:set>
                                    <p:animEffect transition="in" filter="barn(inVertical)">
                                      <p:cBhvr>
                                        <p:cTn id="24" dur="500"/>
                                        <p:tgtEl>
                                          <p:spTgt spid="1229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294"/>
                                        </p:tgtEl>
                                        <p:attrNameLst>
                                          <p:attrName>style.visibility</p:attrName>
                                        </p:attrNameLst>
                                      </p:cBhvr>
                                      <p:to>
                                        <p:strVal val="visible"/>
                                      </p:to>
                                    </p:set>
                                    <p:animEffect transition="in" filter="barn(inVertical)">
                                      <p:cBhvr>
                                        <p:cTn id="35" dur="500"/>
                                        <p:tgtEl>
                                          <p:spTgt spid="1229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additive="base">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additive="base">
                                        <p:cTn id="5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296"/>
                                        </p:tgtEl>
                                        <p:attrNameLst>
                                          <p:attrName>style.visibility</p:attrName>
                                        </p:attrNameLst>
                                      </p:cBhvr>
                                      <p:to>
                                        <p:strVal val="visible"/>
                                      </p:to>
                                    </p:set>
                                    <p:animEffect transition="in" filter="barn(inVertical)">
                                      <p:cBhvr>
                                        <p:cTn id="57" dur="500"/>
                                        <p:tgtEl>
                                          <p:spTgt spid="1229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 calcmode="lin" valueType="num">
                                      <p:cBhvr additive="base">
                                        <p:cTn id="6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2298"/>
                                        </p:tgtEl>
                                        <p:attrNameLst>
                                          <p:attrName>style.visibility</p:attrName>
                                        </p:attrNameLst>
                                      </p:cBhvr>
                                      <p:to>
                                        <p:strVal val="visible"/>
                                      </p:to>
                                    </p:set>
                                    <p:animEffect transition="in" filter="barn(inVertical)">
                                      <p:cBhvr>
                                        <p:cTn id="68" dur="500"/>
                                        <p:tgtEl>
                                          <p:spTgt spid="12298"/>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 calcmode="lin" valueType="num">
                                      <p:cBhvr additive="base">
                                        <p:cTn id="7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12300"/>
                                        </p:tgtEl>
                                        <p:attrNameLst>
                                          <p:attrName>style.visibility</p:attrName>
                                        </p:attrNameLst>
                                      </p:cBhvr>
                                      <p:to>
                                        <p:strVal val="visible"/>
                                      </p:to>
                                    </p:set>
                                    <p:animEffect transition="in" filter="barn(inVertical)">
                                      <p:cBhvr>
                                        <p:cTn id="79"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F709-116E-4A7A-8B9A-013B427807BB}"/>
              </a:ext>
            </a:extLst>
          </p:cNvPr>
          <p:cNvSpPr>
            <a:spLocks noGrp="1"/>
          </p:cNvSpPr>
          <p:nvPr>
            <p:ph type="title"/>
          </p:nvPr>
        </p:nvSpPr>
        <p:spPr/>
        <p:txBody>
          <a:bodyPr>
            <a:prstTxWarp prst="textPlain">
              <a:avLst/>
            </a:prstTxWarp>
            <a:normAutofit/>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Market Failures</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sp>
        <p:nvSpPr>
          <p:cNvPr id="3" name="Content Placeholder 2">
            <a:extLst>
              <a:ext uri="{FF2B5EF4-FFF2-40B4-BE49-F238E27FC236}">
                <a16:creationId xmlns:a16="http://schemas.microsoft.com/office/drawing/2014/main" id="{D6846DFF-B935-4F4D-BF86-C2FE8F819E24}"/>
              </a:ext>
            </a:extLst>
          </p:cNvPr>
          <p:cNvSpPr>
            <a:spLocks noGrp="1"/>
          </p:cNvSpPr>
          <p:nvPr>
            <p:ph idx="1"/>
          </p:nvPr>
        </p:nvSpPr>
        <p:spPr/>
        <p:txBody>
          <a:bodyPr/>
          <a:lstStyle/>
          <a:p>
            <a:r>
              <a:rPr lang="en-US" dirty="0"/>
              <a:t>The market distributes a good inefficiently</a:t>
            </a:r>
          </a:p>
          <a:p>
            <a:endParaRPr lang="en-US" dirty="0"/>
          </a:p>
          <a:p>
            <a:r>
              <a:rPr lang="en-US" dirty="0"/>
              <a:t>Free Riders—a person benefits from a public good without paying for it</a:t>
            </a:r>
          </a:p>
          <a:p>
            <a:endParaRPr lang="en-US" dirty="0"/>
          </a:p>
          <a:p>
            <a:r>
              <a:rPr lang="en-US" dirty="0"/>
              <a:t>Externalities </a:t>
            </a:r>
            <a:endParaRPr lang="en-GB" dirty="0"/>
          </a:p>
        </p:txBody>
      </p:sp>
    </p:spTree>
    <p:extLst>
      <p:ext uri="{BB962C8B-B14F-4D97-AF65-F5344CB8AC3E}">
        <p14:creationId xmlns:p14="http://schemas.microsoft.com/office/powerpoint/2010/main" val="4061441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F709-116E-4A7A-8B9A-013B427807BB}"/>
              </a:ext>
            </a:extLst>
          </p:cNvPr>
          <p:cNvSpPr>
            <a:spLocks noGrp="1"/>
          </p:cNvSpPr>
          <p:nvPr>
            <p:ph type="title"/>
          </p:nvPr>
        </p:nvSpPr>
        <p:spPr/>
        <p:txBody>
          <a:bodyPr>
            <a:prstTxWarp prst="textPlain">
              <a:avLst/>
            </a:prstTxWarp>
            <a:normAutofit/>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Externalities</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sp>
        <p:nvSpPr>
          <p:cNvPr id="3" name="Content Placeholder 2">
            <a:extLst>
              <a:ext uri="{FF2B5EF4-FFF2-40B4-BE49-F238E27FC236}">
                <a16:creationId xmlns:a16="http://schemas.microsoft.com/office/drawing/2014/main" id="{D6846DFF-B935-4F4D-BF86-C2FE8F819E24}"/>
              </a:ext>
            </a:extLst>
          </p:cNvPr>
          <p:cNvSpPr>
            <a:spLocks noGrp="1"/>
          </p:cNvSpPr>
          <p:nvPr>
            <p:ph idx="1"/>
          </p:nvPr>
        </p:nvSpPr>
        <p:spPr/>
        <p:txBody>
          <a:bodyPr>
            <a:normAutofit fontScale="92500" lnSpcReduction="10000"/>
          </a:bodyPr>
          <a:lstStyle/>
          <a:p>
            <a:r>
              <a:rPr lang="en-US" dirty="0"/>
              <a:t>Cost or benefit of a good or service that goes to someone who did not produce or consume that good or service</a:t>
            </a:r>
          </a:p>
          <a:p>
            <a:endParaRPr lang="en-US" dirty="0"/>
          </a:p>
          <a:p>
            <a:r>
              <a:rPr lang="en-US" dirty="0"/>
              <a:t>Positive Externality—a benefit (e.g. you renovate a run-down house and your neighbors’ property value increases)</a:t>
            </a:r>
          </a:p>
          <a:p>
            <a:r>
              <a:rPr lang="en-US" dirty="0"/>
              <a:t>Negative Externality—a cost (e.g. your house is foreclosed on and your neighbors’ property value decreases)</a:t>
            </a:r>
            <a:endParaRPr lang="en-GB" dirty="0"/>
          </a:p>
        </p:txBody>
      </p:sp>
    </p:spTree>
    <p:extLst>
      <p:ext uri="{BB962C8B-B14F-4D97-AF65-F5344CB8AC3E}">
        <p14:creationId xmlns:p14="http://schemas.microsoft.com/office/powerpoint/2010/main" val="3103416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F709-116E-4A7A-8B9A-013B427807BB}"/>
              </a:ext>
            </a:extLst>
          </p:cNvPr>
          <p:cNvSpPr>
            <a:spLocks noGrp="1"/>
          </p:cNvSpPr>
          <p:nvPr>
            <p:ph type="title"/>
          </p:nvPr>
        </p:nvSpPr>
        <p:spPr/>
        <p:txBody>
          <a:bodyPr>
            <a:prstTxWarp prst="textPlain">
              <a:avLst/>
            </a:prstTxWarp>
            <a:normAutofit/>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Goals of Government</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sp>
        <p:nvSpPr>
          <p:cNvPr id="3" name="Content Placeholder 2">
            <a:extLst>
              <a:ext uri="{FF2B5EF4-FFF2-40B4-BE49-F238E27FC236}">
                <a16:creationId xmlns:a16="http://schemas.microsoft.com/office/drawing/2014/main" id="{D6846DFF-B935-4F4D-BF86-C2FE8F819E24}"/>
              </a:ext>
            </a:extLst>
          </p:cNvPr>
          <p:cNvSpPr>
            <a:spLocks noGrp="1"/>
          </p:cNvSpPr>
          <p:nvPr>
            <p:ph idx="1"/>
          </p:nvPr>
        </p:nvSpPr>
        <p:spPr/>
        <p:txBody>
          <a:bodyPr/>
          <a:lstStyle/>
          <a:p>
            <a:r>
              <a:rPr lang="en-US" dirty="0"/>
              <a:t>Increase positive externalities (e.g. education benefits all of society, not just students)</a:t>
            </a:r>
          </a:p>
          <a:p>
            <a:endParaRPr lang="en-US" dirty="0"/>
          </a:p>
          <a:p>
            <a:r>
              <a:rPr lang="en-US" dirty="0"/>
              <a:t>Decrease negative externalities (e.g. regulations to reduce greenhouse gasses factories emit into the atmosphere)</a:t>
            </a:r>
            <a:endParaRPr lang="en-GB" dirty="0"/>
          </a:p>
        </p:txBody>
      </p:sp>
      <p:pic>
        <p:nvPicPr>
          <p:cNvPr id="4" name="Picture 3">
            <a:hlinkClick r:id="rId3"/>
            <a:extLst>
              <a:ext uri="{FF2B5EF4-FFF2-40B4-BE49-F238E27FC236}">
                <a16:creationId xmlns:a16="http://schemas.microsoft.com/office/drawing/2014/main" id="{CCB73D97-F1B1-4B8E-BB6D-1F3684B5A6D2}"/>
              </a:ext>
            </a:extLst>
          </p:cNvPr>
          <p:cNvPicPr>
            <a:picLocks noChangeAspect="1"/>
          </p:cNvPicPr>
          <p:nvPr/>
        </p:nvPicPr>
        <p:blipFill>
          <a:blip r:embed="rId4"/>
          <a:stretch>
            <a:fillRect/>
          </a:stretch>
        </p:blipFill>
        <p:spPr>
          <a:xfrm>
            <a:off x="4343400" y="5514549"/>
            <a:ext cx="1066892" cy="1066892"/>
          </a:xfrm>
          <a:prstGeom prst="rect">
            <a:avLst/>
          </a:prstGeom>
        </p:spPr>
      </p:pic>
    </p:spTree>
    <p:extLst>
      <p:ext uri="{BB962C8B-B14F-4D97-AF65-F5344CB8AC3E}">
        <p14:creationId xmlns:p14="http://schemas.microsoft.com/office/powerpoint/2010/main" val="3832230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F709-116E-4A7A-8B9A-013B427807BB}"/>
              </a:ext>
            </a:extLst>
          </p:cNvPr>
          <p:cNvSpPr>
            <a:spLocks noGrp="1"/>
          </p:cNvSpPr>
          <p:nvPr>
            <p:ph type="title"/>
          </p:nvPr>
        </p:nvSpPr>
        <p:spPr/>
        <p:txBody>
          <a:bodyPr>
            <a:prstTxWarp prst="textPlain">
              <a:avLst/>
            </a:prstTxWarp>
            <a:normAutofit/>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Safety Nets</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sp>
        <p:nvSpPr>
          <p:cNvPr id="3" name="Content Placeholder 2">
            <a:extLst>
              <a:ext uri="{FF2B5EF4-FFF2-40B4-BE49-F238E27FC236}">
                <a16:creationId xmlns:a16="http://schemas.microsoft.com/office/drawing/2014/main" id="{D6846DFF-B935-4F4D-BF86-C2FE8F819E24}"/>
              </a:ext>
            </a:extLst>
          </p:cNvPr>
          <p:cNvSpPr>
            <a:spLocks noGrp="1"/>
          </p:cNvSpPr>
          <p:nvPr>
            <p:ph idx="1"/>
          </p:nvPr>
        </p:nvSpPr>
        <p:spPr/>
        <p:txBody>
          <a:bodyPr/>
          <a:lstStyle/>
          <a:p>
            <a:r>
              <a:rPr lang="en-US" dirty="0"/>
              <a:t>Services and assistance provided by the government to help those temporarily without income or who are at or below the poverty line</a:t>
            </a:r>
            <a:endParaRPr lang="en-GB" dirty="0"/>
          </a:p>
        </p:txBody>
      </p:sp>
      <p:pic>
        <p:nvPicPr>
          <p:cNvPr id="13314" name="Picture 2" descr="safe net by yyk@mail.ru">
            <a:extLst>
              <a:ext uri="{FF2B5EF4-FFF2-40B4-BE49-F238E27FC236}">
                <a16:creationId xmlns:a16="http://schemas.microsoft.com/office/drawing/2014/main" id="{82843885-FE11-4AE5-9BEC-0B5A51877F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463554"/>
            <a:ext cx="4419600" cy="311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895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barn(inVertical)">
                                      <p:cBhvr>
                                        <p:cTn id="13"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F709-116E-4A7A-8B9A-013B427807BB}"/>
              </a:ext>
            </a:extLst>
          </p:cNvPr>
          <p:cNvSpPr>
            <a:spLocks noGrp="1"/>
          </p:cNvSpPr>
          <p:nvPr>
            <p:ph type="title"/>
          </p:nvPr>
        </p:nvSpPr>
        <p:spPr/>
        <p:txBody>
          <a:bodyPr>
            <a:prstTxWarp prst="textPlain">
              <a:avLst/>
            </a:prstTxWarp>
            <a:normAutofit/>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Poverty</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sp>
        <p:nvSpPr>
          <p:cNvPr id="3" name="Content Placeholder 2">
            <a:extLst>
              <a:ext uri="{FF2B5EF4-FFF2-40B4-BE49-F238E27FC236}">
                <a16:creationId xmlns:a16="http://schemas.microsoft.com/office/drawing/2014/main" id="{D6846DFF-B935-4F4D-BF86-C2FE8F819E24}"/>
              </a:ext>
            </a:extLst>
          </p:cNvPr>
          <p:cNvSpPr>
            <a:spLocks noGrp="1"/>
          </p:cNvSpPr>
          <p:nvPr>
            <p:ph idx="1"/>
          </p:nvPr>
        </p:nvSpPr>
        <p:spPr/>
        <p:txBody>
          <a:bodyPr/>
          <a:lstStyle/>
          <a:p>
            <a:r>
              <a:rPr lang="en-US" dirty="0"/>
              <a:t>Poverty Threshold—income level too low to support a household</a:t>
            </a:r>
          </a:p>
          <a:p>
            <a:endParaRPr lang="en-US" dirty="0"/>
          </a:p>
          <a:p>
            <a:r>
              <a:rPr lang="en-US" dirty="0"/>
              <a:t>Relative figure—the U.S. Census reports on and adjusts the level each year </a:t>
            </a:r>
            <a:endParaRPr lang="en-GB" dirty="0"/>
          </a:p>
        </p:txBody>
      </p:sp>
      <p:pic>
        <p:nvPicPr>
          <p:cNvPr id="4" name="Picture 3">
            <a:hlinkClick r:id="rId3"/>
            <a:extLst>
              <a:ext uri="{FF2B5EF4-FFF2-40B4-BE49-F238E27FC236}">
                <a16:creationId xmlns:a16="http://schemas.microsoft.com/office/drawing/2014/main" id="{994A1BA1-2959-439E-AE45-C8BC8D051265}"/>
              </a:ext>
            </a:extLst>
          </p:cNvPr>
          <p:cNvPicPr>
            <a:picLocks noChangeAspect="1"/>
          </p:cNvPicPr>
          <p:nvPr/>
        </p:nvPicPr>
        <p:blipFill>
          <a:blip r:embed="rId4"/>
          <a:stretch>
            <a:fillRect/>
          </a:stretch>
        </p:blipFill>
        <p:spPr>
          <a:xfrm>
            <a:off x="4038554" y="5285874"/>
            <a:ext cx="1066892" cy="1066892"/>
          </a:xfrm>
          <a:prstGeom prst="rect">
            <a:avLst/>
          </a:prstGeom>
        </p:spPr>
      </p:pic>
      <p:sp>
        <p:nvSpPr>
          <p:cNvPr id="5" name="TextBox 4">
            <a:extLst>
              <a:ext uri="{FF2B5EF4-FFF2-40B4-BE49-F238E27FC236}">
                <a16:creationId xmlns:a16="http://schemas.microsoft.com/office/drawing/2014/main" id="{28A07FEF-4137-433A-8867-4206A9A7D1AE}"/>
              </a:ext>
            </a:extLst>
          </p:cNvPr>
          <p:cNvSpPr txBox="1"/>
          <p:nvPr/>
        </p:nvSpPr>
        <p:spPr>
          <a:xfrm>
            <a:off x="5105446" y="5666330"/>
            <a:ext cx="1219200" cy="646331"/>
          </a:xfrm>
          <a:prstGeom prst="rect">
            <a:avLst/>
          </a:prstGeom>
          <a:noFill/>
        </p:spPr>
        <p:txBody>
          <a:bodyPr wrap="square" rtlCol="0">
            <a:spAutoFit/>
          </a:bodyPr>
          <a:lstStyle/>
          <a:p>
            <a:pPr algn="ctr"/>
            <a:r>
              <a:rPr lang="en-US" dirty="0"/>
              <a:t>Show up to 3:23.</a:t>
            </a:r>
            <a:endParaRPr lang="en-GB" dirty="0"/>
          </a:p>
        </p:txBody>
      </p:sp>
    </p:spTree>
    <p:extLst>
      <p:ext uri="{BB962C8B-B14F-4D97-AF65-F5344CB8AC3E}">
        <p14:creationId xmlns:p14="http://schemas.microsoft.com/office/powerpoint/2010/main" val="1523020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F709-116E-4A7A-8B9A-013B427807BB}"/>
              </a:ext>
            </a:extLst>
          </p:cNvPr>
          <p:cNvSpPr>
            <a:spLocks noGrp="1"/>
          </p:cNvSpPr>
          <p:nvPr>
            <p:ph type="title"/>
          </p:nvPr>
        </p:nvSpPr>
        <p:spPr/>
        <p:txBody>
          <a:bodyPr>
            <a:prstTxWarp prst="textPlain">
              <a:avLst/>
            </a:prstTxWarp>
            <a:normAutofit/>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Redistribution</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sp>
        <p:nvSpPr>
          <p:cNvPr id="3" name="Content Placeholder 2">
            <a:extLst>
              <a:ext uri="{FF2B5EF4-FFF2-40B4-BE49-F238E27FC236}">
                <a16:creationId xmlns:a16="http://schemas.microsoft.com/office/drawing/2014/main" id="{D6846DFF-B935-4F4D-BF86-C2FE8F819E24}"/>
              </a:ext>
            </a:extLst>
          </p:cNvPr>
          <p:cNvSpPr>
            <a:spLocks noGrp="1"/>
          </p:cNvSpPr>
          <p:nvPr>
            <p:ph idx="1"/>
          </p:nvPr>
        </p:nvSpPr>
        <p:spPr/>
        <p:txBody>
          <a:bodyPr/>
          <a:lstStyle/>
          <a:p>
            <a:r>
              <a:rPr lang="en-US" dirty="0"/>
              <a:t>Taxes are directed into welfare programs to help those living in poverty</a:t>
            </a:r>
          </a:p>
          <a:p>
            <a:endParaRPr lang="en-US" dirty="0"/>
          </a:p>
          <a:p>
            <a:r>
              <a:rPr lang="en-US" dirty="0"/>
              <a:t>Welfare programs—government aid for the poor</a:t>
            </a:r>
            <a:endParaRPr lang="en-GB" dirty="0"/>
          </a:p>
        </p:txBody>
      </p:sp>
      <p:pic>
        <p:nvPicPr>
          <p:cNvPr id="14338" name="Picture 2" descr="File:Orange-US-Food-Stamp-1939.jpg">
            <a:extLst>
              <a:ext uri="{FF2B5EF4-FFF2-40B4-BE49-F238E27FC236}">
                <a16:creationId xmlns:a16="http://schemas.microsoft.com/office/drawing/2014/main" id="{D0D0FF50-3BAE-4DCC-9F12-843FEC2AD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787" y="4038600"/>
            <a:ext cx="4162425" cy="26671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69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barn(inVertical)">
                                      <p:cBhvr>
                                        <p:cTn id="13" dur="500"/>
                                        <p:tgtEl>
                                          <p:spTgt spid="1433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F709-116E-4A7A-8B9A-013B427807BB}"/>
              </a:ext>
            </a:extLst>
          </p:cNvPr>
          <p:cNvSpPr>
            <a:spLocks noGrp="1"/>
          </p:cNvSpPr>
          <p:nvPr>
            <p:ph type="title"/>
          </p:nvPr>
        </p:nvSpPr>
        <p:spPr/>
        <p:txBody>
          <a:bodyPr>
            <a:prstTxWarp prst="textPlain">
              <a:avLst/>
            </a:prstTxWarp>
            <a:normAutofit/>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Redistribution</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graphicFrame>
        <p:nvGraphicFramePr>
          <p:cNvPr id="4" name="Table 3">
            <a:extLst>
              <a:ext uri="{FF2B5EF4-FFF2-40B4-BE49-F238E27FC236}">
                <a16:creationId xmlns:a16="http://schemas.microsoft.com/office/drawing/2014/main" id="{93AB8C18-CF6E-4D61-8045-40936B12418C}"/>
              </a:ext>
            </a:extLst>
          </p:cNvPr>
          <p:cNvGraphicFramePr>
            <a:graphicFrameLocks noGrp="1"/>
          </p:cNvGraphicFramePr>
          <p:nvPr>
            <p:extLst>
              <p:ext uri="{D42A27DB-BD31-4B8C-83A1-F6EECF244321}">
                <p14:modId xmlns:p14="http://schemas.microsoft.com/office/powerpoint/2010/main" val="85815577"/>
              </p:ext>
            </p:extLst>
          </p:nvPr>
        </p:nvGraphicFramePr>
        <p:xfrm>
          <a:off x="609600" y="2057400"/>
          <a:ext cx="8077200" cy="46482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985562658"/>
                    </a:ext>
                  </a:extLst>
                </a:gridCol>
                <a:gridCol w="4038600">
                  <a:extLst>
                    <a:ext uri="{9D8B030D-6E8A-4147-A177-3AD203B41FA5}">
                      <a16:colId xmlns:a16="http://schemas.microsoft.com/office/drawing/2014/main" val="3462160544"/>
                    </a:ext>
                  </a:extLst>
                </a:gridCol>
              </a:tblGrid>
              <a:tr h="1549400">
                <a:tc>
                  <a:txBody>
                    <a:bodyPr/>
                    <a:lstStyle/>
                    <a:p>
                      <a:r>
                        <a:rPr lang="en-US" b="0" dirty="0">
                          <a:solidFill>
                            <a:schemeClr val="tx1"/>
                          </a:solidFill>
                          <a:latin typeface="KG Blank Space Solid" panose="02000000000000000000" pitchFamily="2" charset="0"/>
                        </a:rPr>
                        <a:t>TANF </a:t>
                      </a:r>
                      <a:r>
                        <a:rPr lang="en-US" sz="1400" b="0" dirty="0">
                          <a:solidFill>
                            <a:schemeClr val="tx1"/>
                          </a:solidFill>
                          <a:latin typeface="+mn-lt"/>
                        </a:rPr>
                        <a:t>“The Temporary Assistance for Needy Families (TANF) program is designed to help needy families achieve self-sufficiency. States receive block grants to design and operate programs that accomplish one of the purposes of the TANF program.”</a:t>
                      </a:r>
                      <a:endParaRPr lang="en-GB"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1682755"/>
                  </a:ext>
                </a:extLst>
              </a:tr>
              <a:tr h="1549400">
                <a:tc>
                  <a:txBody>
                    <a:bodyPr/>
                    <a:lstStyle/>
                    <a:p>
                      <a:r>
                        <a:rPr lang="en-US" b="0" dirty="0">
                          <a:solidFill>
                            <a:schemeClr val="tx1"/>
                          </a:solidFill>
                          <a:latin typeface="KG Blank Space Solid" panose="02000000000000000000" pitchFamily="2" charset="0"/>
                        </a:rPr>
                        <a:t>Medicaid </a:t>
                      </a:r>
                      <a:r>
                        <a:rPr lang="en-US" sz="1400" b="0" dirty="0">
                          <a:solidFill>
                            <a:schemeClr val="tx1"/>
                          </a:solidFill>
                          <a:latin typeface="+mn-lt"/>
                        </a:rPr>
                        <a:t>“Authorized by Title XIX of the Social Security Act, Medicaid was signed into law in 1965 alongside Medicare. All states, the District of Columbia, and the U.S. territories have Medicaid programs designed to provide health coverage for low-income people.”</a:t>
                      </a:r>
                      <a:endParaRPr lang="en-GB"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9720647"/>
                  </a:ext>
                </a:extLst>
              </a:tr>
              <a:tr h="1549400">
                <a:tc>
                  <a:txBody>
                    <a:bodyPr/>
                    <a:lstStyle/>
                    <a:p>
                      <a:r>
                        <a:rPr lang="en-US" b="0" dirty="0">
                          <a:solidFill>
                            <a:schemeClr val="tx1"/>
                          </a:solidFill>
                          <a:latin typeface="KG Blank Space Solid" panose="02000000000000000000" pitchFamily="2" charset="0"/>
                        </a:rPr>
                        <a:t>Supplemental Assistance Nutrition Program (SNAP) </a:t>
                      </a:r>
                      <a:r>
                        <a:rPr lang="en-US" sz="1400" b="0" dirty="0">
                          <a:solidFill>
                            <a:schemeClr val="tx1"/>
                          </a:solidFill>
                          <a:latin typeface="+mn-lt"/>
                        </a:rPr>
                        <a:t>“SNAP offers nutrition assistance to millions of eligible, low-income individuals and families and provides economic benefits to communities. SNAP is the largest program in the domestic hunger safety net.” </a:t>
                      </a:r>
                      <a:endParaRPr lang="en-GB"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1111729"/>
                  </a:ext>
                </a:extLst>
              </a:tr>
            </a:tbl>
          </a:graphicData>
        </a:graphic>
      </p:graphicFrame>
      <p:sp>
        <p:nvSpPr>
          <p:cNvPr id="5" name="TextBox 4">
            <a:extLst>
              <a:ext uri="{FF2B5EF4-FFF2-40B4-BE49-F238E27FC236}">
                <a16:creationId xmlns:a16="http://schemas.microsoft.com/office/drawing/2014/main" id="{F1E4DE13-C4E0-4ADF-ABFF-79ACDF4A39BE}"/>
              </a:ext>
            </a:extLst>
          </p:cNvPr>
          <p:cNvSpPr txBox="1"/>
          <p:nvPr/>
        </p:nvSpPr>
        <p:spPr>
          <a:xfrm>
            <a:off x="838200" y="1628047"/>
            <a:ext cx="3429000" cy="461665"/>
          </a:xfrm>
          <a:prstGeom prst="rect">
            <a:avLst/>
          </a:prstGeom>
          <a:noFill/>
        </p:spPr>
        <p:txBody>
          <a:bodyPr wrap="square" rtlCol="0">
            <a:spAutoFit/>
          </a:bodyPr>
          <a:lstStyle/>
          <a:p>
            <a:pPr algn="ctr"/>
            <a:r>
              <a:rPr lang="en-US" sz="2400" dirty="0">
                <a:latin typeface="KG Blank Space Solid" panose="02000000000000000000" pitchFamily="2" charset="0"/>
              </a:rPr>
              <a:t>Program</a:t>
            </a:r>
            <a:endParaRPr lang="en-GB" sz="2400" dirty="0">
              <a:latin typeface="KG Blank Space Solid" panose="02000000000000000000" pitchFamily="2" charset="0"/>
            </a:endParaRPr>
          </a:p>
        </p:txBody>
      </p:sp>
      <p:sp>
        <p:nvSpPr>
          <p:cNvPr id="6" name="TextBox 5">
            <a:extLst>
              <a:ext uri="{FF2B5EF4-FFF2-40B4-BE49-F238E27FC236}">
                <a16:creationId xmlns:a16="http://schemas.microsoft.com/office/drawing/2014/main" id="{B42DD563-3B43-453C-9A83-570072B23B25}"/>
              </a:ext>
            </a:extLst>
          </p:cNvPr>
          <p:cNvSpPr txBox="1"/>
          <p:nvPr/>
        </p:nvSpPr>
        <p:spPr>
          <a:xfrm>
            <a:off x="4788568" y="1628047"/>
            <a:ext cx="3810000" cy="461665"/>
          </a:xfrm>
          <a:prstGeom prst="rect">
            <a:avLst/>
          </a:prstGeom>
          <a:noFill/>
        </p:spPr>
        <p:txBody>
          <a:bodyPr wrap="square" rtlCol="0">
            <a:spAutoFit/>
          </a:bodyPr>
          <a:lstStyle/>
          <a:p>
            <a:pPr algn="ctr"/>
            <a:r>
              <a:rPr lang="en-US" sz="2400" dirty="0">
                <a:latin typeface="KG Blank Space Solid" panose="02000000000000000000" pitchFamily="2" charset="0"/>
              </a:rPr>
              <a:t>Possible Alternative</a:t>
            </a:r>
            <a:endParaRPr lang="en-GB" sz="2400" dirty="0">
              <a:latin typeface="KG Blank Space Solid" panose="02000000000000000000" pitchFamily="2" charset="0"/>
            </a:endParaRPr>
          </a:p>
        </p:txBody>
      </p:sp>
    </p:spTree>
    <p:controls>
      <mc:AlternateContent xmlns:mc="http://schemas.openxmlformats.org/markup-compatibility/2006">
        <mc:Choice xmlns:v="urn:schemas-microsoft-com:vml" Requires="v">
          <p:control spid="1248" name="TextBox1" r:id="rId2" imgW="3809880" imgH="1339920"/>
        </mc:Choice>
        <mc:Fallback>
          <p:control name="TextBox1" r:id="rId2" imgW="3809880" imgH="1339920">
            <p:pic>
              <p:nvPicPr>
                <p:cNvPr id="3" name="TextBox1">
                  <a:extLst>
                    <a:ext uri="{FF2B5EF4-FFF2-40B4-BE49-F238E27FC236}">
                      <a16:creationId xmlns:a16="http://schemas.microsoft.com/office/drawing/2014/main" id="{70F85910-F4C2-4507-82B8-8749D1C96176}"/>
                    </a:ext>
                  </a:extLst>
                </p:cNvPr>
                <p:cNvPicPr>
                  <a:picLocks/>
                </p:cNvPicPr>
                <p:nvPr/>
              </p:nvPicPr>
              <p:blipFill>
                <a:blip r:embed="rId7"/>
                <a:stretch>
                  <a:fillRect/>
                </a:stretch>
              </p:blipFill>
              <p:spPr>
                <a:xfrm>
                  <a:off x="4724400" y="2123778"/>
                  <a:ext cx="3810000" cy="1339850"/>
                </a:xfrm>
                <a:prstGeom prst="rect">
                  <a:avLst/>
                </a:prstGeom>
              </p:spPr>
            </p:pic>
          </p:control>
        </mc:Fallback>
      </mc:AlternateContent>
      <mc:AlternateContent xmlns:mc="http://schemas.openxmlformats.org/markup-compatibility/2006">
        <mc:Choice xmlns:v="urn:schemas-microsoft-com:vml" Requires="v">
          <p:control spid="1249" name="TextBox2" r:id="rId3" imgW="3809880" imgH="1339920"/>
        </mc:Choice>
        <mc:Fallback>
          <p:control name="TextBox2" r:id="rId3" imgW="3809880" imgH="1339920">
            <p:pic>
              <p:nvPicPr>
                <p:cNvPr id="7" name="TextBox2">
                  <a:extLst>
                    <a:ext uri="{FF2B5EF4-FFF2-40B4-BE49-F238E27FC236}">
                      <a16:creationId xmlns:a16="http://schemas.microsoft.com/office/drawing/2014/main" id="{1E4E5F23-C3D7-4DD4-85BC-900278F9FD30}"/>
                    </a:ext>
                  </a:extLst>
                </p:cNvPr>
                <p:cNvPicPr>
                  <a:picLocks/>
                </p:cNvPicPr>
                <p:nvPr/>
              </p:nvPicPr>
              <p:blipFill>
                <a:blip r:embed="rId7"/>
                <a:stretch>
                  <a:fillRect/>
                </a:stretch>
              </p:blipFill>
              <p:spPr>
                <a:xfrm>
                  <a:off x="4724400" y="3744764"/>
                  <a:ext cx="3810000" cy="1339850"/>
                </a:xfrm>
                <a:prstGeom prst="rect">
                  <a:avLst/>
                </a:prstGeom>
              </p:spPr>
            </p:pic>
          </p:control>
        </mc:Fallback>
      </mc:AlternateContent>
      <mc:AlternateContent xmlns:mc="http://schemas.openxmlformats.org/markup-compatibility/2006">
        <mc:Choice xmlns:v="urn:schemas-microsoft-com:vml" Requires="v">
          <p:control spid="1250" name="TextBox3" r:id="rId4" imgW="3809880" imgH="1339920"/>
        </mc:Choice>
        <mc:Fallback>
          <p:control name="TextBox3" r:id="rId4" imgW="3809880" imgH="1339920">
            <p:pic>
              <p:nvPicPr>
                <p:cNvPr id="8" name="TextBox3">
                  <a:extLst>
                    <a:ext uri="{FF2B5EF4-FFF2-40B4-BE49-F238E27FC236}">
                      <a16:creationId xmlns:a16="http://schemas.microsoft.com/office/drawing/2014/main" id="{EF9B9467-8B8E-4CE7-B2DC-984AEF94B546}"/>
                    </a:ext>
                  </a:extLst>
                </p:cNvPr>
                <p:cNvPicPr>
                  <a:picLocks/>
                </p:cNvPicPr>
                <p:nvPr/>
              </p:nvPicPr>
              <p:blipFill>
                <a:blip r:embed="rId7"/>
                <a:stretch>
                  <a:fillRect/>
                </a:stretch>
              </p:blipFill>
              <p:spPr>
                <a:xfrm>
                  <a:off x="4756484" y="5243512"/>
                  <a:ext cx="3810000" cy="1339850"/>
                </a:xfrm>
                <a:prstGeom prst="rect">
                  <a:avLst/>
                </a:prstGeom>
              </p:spPr>
            </p:pic>
          </p:control>
        </mc:Fallback>
      </mc:AlternateContent>
    </p:controls>
    <p:extLst>
      <p:ext uri="{BB962C8B-B14F-4D97-AF65-F5344CB8AC3E}">
        <p14:creationId xmlns:p14="http://schemas.microsoft.com/office/powerpoint/2010/main" val="1442609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F709-116E-4A7A-8B9A-013B427807BB}"/>
              </a:ext>
            </a:extLst>
          </p:cNvPr>
          <p:cNvSpPr>
            <a:spLocks noGrp="1"/>
          </p:cNvSpPr>
          <p:nvPr>
            <p:ph type="title"/>
          </p:nvPr>
        </p:nvSpPr>
        <p:spPr/>
        <p:txBody>
          <a:bodyPr>
            <a:prstTxWarp prst="textPlain">
              <a:avLst/>
            </a:prstTxWarp>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Macro Vs. Micro</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sp>
        <p:nvSpPr>
          <p:cNvPr id="3" name="Content Placeholder 2">
            <a:extLst>
              <a:ext uri="{FF2B5EF4-FFF2-40B4-BE49-F238E27FC236}">
                <a16:creationId xmlns:a16="http://schemas.microsoft.com/office/drawing/2014/main" id="{D6846DFF-B935-4F4D-BF86-C2FE8F819E24}"/>
              </a:ext>
            </a:extLst>
          </p:cNvPr>
          <p:cNvSpPr>
            <a:spLocks noGrp="1"/>
          </p:cNvSpPr>
          <p:nvPr>
            <p:ph idx="1"/>
          </p:nvPr>
        </p:nvSpPr>
        <p:spPr/>
        <p:txBody>
          <a:bodyPr/>
          <a:lstStyle/>
          <a:p>
            <a:r>
              <a:rPr lang="en-US" dirty="0"/>
              <a:t>Macroeconomics—Studies economies as a whole; looks at the big picture</a:t>
            </a:r>
          </a:p>
          <a:p>
            <a:endParaRPr lang="en-US" dirty="0"/>
          </a:p>
          <a:p>
            <a:endParaRPr lang="en-US" dirty="0"/>
          </a:p>
          <a:p>
            <a:endParaRPr lang="en-US" dirty="0"/>
          </a:p>
          <a:p>
            <a:r>
              <a:rPr lang="en-US" dirty="0"/>
              <a:t>Microeconomics—Studies economic behavior of individuals</a:t>
            </a:r>
            <a:endParaRPr lang="en-GB" dirty="0"/>
          </a:p>
        </p:txBody>
      </p:sp>
      <p:pic>
        <p:nvPicPr>
          <p:cNvPr id="3074" name="Picture 2" descr="Globe with borders by atlantis">
            <a:extLst>
              <a:ext uri="{FF2B5EF4-FFF2-40B4-BE49-F238E27FC236}">
                <a16:creationId xmlns:a16="http://schemas.microsoft.com/office/drawing/2014/main" id="{24605D3D-4142-4538-82D8-9AD82020CF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628900"/>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so City Grey House 4 by rygle">
            <a:extLst>
              <a:ext uri="{FF2B5EF4-FFF2-40B4-BE49-F238E27FC236}">
                <a16:creationId xmlns:a16="http://schemas.microsoft.com/office/drawing/2014/main" id="{C94F8D15-9CEB-45EC-B2BC-E9A3C68489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7450" y="5009849"/>
            <a:ext cx="2216150" cy="187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54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arn(inVertical)">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barn(inVertical)">
                                      <p:cBhvr>
                                        <p:cTn id="24"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F709-116E-4A7A-8B9A-013B427807BB}"/>
              </a:ext>
            </a:extLst>
          </p:cNvPr>
          <p:cNvSpPr>
            <a:spLocks noGrp="1"/>
          </p:cNvSpPr>
          <p:nvPr>
            <p:ph type="title"/>
          </p:nvPr>
        </p:nvSpPr>
        <p:spPr/>
        <p:txBody>
          <a:bodyPr>
            <a:prstTxWarp prst="textPlain">
              <a:avLst/>
            </a:prstTxWarp>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The Business Cycle</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sp>
        <p:nvSpPr>
          <p:cNvPr id="3" name="Content Placeholder 2">
            <a:extLst>
              <a:ext uri="{FF2B5EF4-FFF2-40B4-BE49-F238E27FC236}">
                <a16:creationId xmlns:a16="http://schemas.microsoft.com/office/drawing/2014/main" id="{D6846DFF-B935-4F4D-BF86-C2FE8F819E24}"/>
              </a:ext>
            </a:extLst>
          </p:cNvPr>
          <p:cNvSpPr>
            <a:spLocks noGrp="1"/>
          </p:cNvSpPr>
          <p:nvPr>
            <p:ph idx="1"/>
          </p:nvPr>
        </p:nvSpPr>
        <p:spPr/>
        <p:txBody>
          <a:bodyPr/>
          <a:lstStyle/>
          <a:p>
            <a:r>
              <a:rPr lang="en-US" dirty="0"/>
              <a:t>Macroeconomics</a:t>
            </a:r>
          </a:p>
          <a:p>
            <a:endParaRPr lang="en-US" dirty="0"/>
          </a:p>
          <a:p>
            <a:r>
              <a:rPr lang="en-US" dirty="0"/>
              <a:t>A period of expansion followed by contraction</a:t>
            </a:r>
            <a:endParaRPr lang="en-GB" dirty="0"/>
          </a:p>
        </p:txBody>
      </p:sp>
      <p:pic>
        <p:nvPicPr>
          <p:cNvPr id="4" name="Picture 3">
            <a:hlinkClick r:id="rId3"/>
            <a:extLst>
              <a:ext uri="{FF2B5EF4-FFF2-40B4-BE49-F238E27FC236}">
                <a16:creationId xmlns:a16="http://schemas.microsoft.com/office/drawing/2014/main" id="{943ADEDD-C209-46F5-8745-C134F1978487}"/>
              </a:ext>
            </a:extLst>
          </p:cNvPr>
          <p:cNvPicPr>
            <a:picLocks noChangeAspect="1"/>
          </p:cNvPicPr>
          <p:nvPr/>
        </p:nvPicPr>
        <p:blipFill>
          <a:blip r:embed="rId4"/>
          <a:stretch>
            <a:fillRect/>
          </a:stretch>
        </p:blipFill>
        <p:spPr>
          <a:xfrm>
            <a:off x="1219200" y="5205738"/>
            <a:ext cx="1066892" cy="1066892"/>
          </a:xfrm>
          <a:prstGeom prst="rect">
            <a:avLst/>
          </a:prstGeom>
        </p:spPr>
      </p:pic>
      <p:pic>
        <p:nvPicPr>
          <p:cNvPr id="4098" name="Picture 2" descr="File:Business.cycle.us.png">
            <a:extLst>
              <a:ext uri="{FF2B5EF4-FFF2-40B4-BE49-F238E27FC236}">
                <a16:creationId xmlns:a16="http://schemas.microsoft.com/office/drawing/2014/main" id="{64F979A7-7A4C-4120-AC29-D1DEDFC1DA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457638"/>
            <a:ext cx="4267200" cy="31257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316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barn(inVertical)">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F709-116E-4A7A-8B9A-013B427807BB}"/>
              </a:ext>
            </a:extLst>
          </p:cNvPr>
          <p:cNvSpPr>
            <a:spLocks noGrp="1"/>
          </p:cNvSpPr>
          <p:nvPr>
            <p:ph type="title"/>
          </p:nvPr>
        </p:nvSpPr>
        <p:spPr/>
        <p:txBody>
          <a:bodyPr>
            <a:prstTxWarp prst="textPlain">
              <a:avLst/>
            </a:prstTxWarp>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GDP</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sp>
        <p:nvSpPr>
          <p:cNvPr id="3" name="Content Placeholder 2">
            <a:extLst>
              <a:ext uri="{FF2B5EF4-FFF2-40B4-BE49-F238E27FC236}">
                <a16:creationId xmlns:a16="http://schemas.microsoft.com/office/drawing/2014/main" id="{D6846DFF-B935-4F4D-BF86-C2FE8F819E24}"/>
              </a:ext>
            </a:extLst>
          </p:cNvPr>
          <p:cNvSpPr>
            <a:spLocks noGrp="1"/>
          </p:cNvSpPr>
          <p:nvPr>
            <p:ph idx="1"/>
          </p:nvPr>
        </p:nvSpPr>
        <p:spPr/>
        <p:txBody>
          <a:bodyPr>
            <a:normAutofit lnSpcReduction="10000"/>
          </a:bodyPr>
          <a:lstStyle/>
          <a:p>
            <a:r>
              <a:rPr lang="en-US" dirty="0"/>
              <a:t>Gross Domestic Product</a:t>
            </a:r>
            <a:r>
              <a:rPr lang="en-GB" dirty="0"/>
              <a:t>— “</a:t>
            </a:r>
            <a:r>
              <a:rPr lang="en-US" dirty="0"/>
              <a:t>The monetary value of all the finished goods and services produced within a country's borders in a specific time period.”</a:t>
            </a:r>
          </a:p>
          <a:p>
            <a:endParaRPr lang="en-US" dirty="0"/>
          </a:p>
          <a:p>
            <a:r>
              <a:rPr lang="en-US" dirty="0"/>
              <a:t>GDP Per Capita—A nation’s GDP divided by the number of people in that nation.</a:t>
            </a:r>
            <a:br>
              <a:rPr lang="en-US" dirty="0"/>
            </a:br>
            <a:br>
              <a:rPr lang="en-US" dirty="0"/>
            </a:br>
            <a:endParaRPr lang="en-US" dirty="0"/>
          </a:p>
        </p:txBody>
      </p:sp>
      <p:pic>
        <p:nvPicPr>
          <p:cNvPr id="4" name="Picture 3">
            <a:hlinkClick r:id="rId3"/>
            <a:extLst>
              <a:ext uri="{FF2B5EF4-FFF2-40B4-BE49-F238E27FC236}">
                <a16:creationId xmlns:a16="http://schemas.microsoft.com/office/drawing/2014/main" id="{78FC9F28-DC31-4A3D-852C-B9DDFDA853E4}"/>
              </a:ext>
            </a:extLst>
          </p:cNvPr>
          <p:cNvPicPr>
            <a:picLocks noChangeAspect="1"/>
          </p:cNvPicPr>
          <p:nvPr/>
        </p:nvPicPr>
        <p:blipFill>
          <a:blip r:embed="rId4"/>
          <a:stretch>
            <a:fillRect/>
          </a:stretch>
        </p:blipFill>
        <p:spPr>
          <a:xfrm>
            <a:off x="4038554" y="5502470"/>
            <a:ext cx="1066892" cy="1066892"/>
          </a:xfrm>
          <a:prstGeom prst="rect">
            <a:avLst/>
          </a:prstGeom>
        </p:spPr>
      </p:pic>
    </p:spTree>
    <p:extLst>
      <p:ext uri="{BB962C8B-B14F-4D97-AF65-F5344CB8AC3E}">
        <p14:creationId xmlns:p14="http://schemas.microsoft.com/office/powerpoint/2010/main" val="3200297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F709-116E-4A7A-8B9A-013B427807BB}"/>
              </a:ext>
            </a:extLst>
          </p:cNvPr>
          <p:cNvSpPr>
            <a:spLocks noGrp="1"/>
          </p:cNvSpPr>
          <p:nvPr>
            <p:ph type="title"/>
          </p:nvPr>
        </p:nvSpPr>
        <p:spPr/>
        <p:txBody>
          <a:bodyPr>
            <a:prstTxWarp prst="textPlain">
              <a:avLst/>
            </a:prstTxWarp>
            <a:normAutofit fontScale="90000"/>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Role of Government in a Free Market</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sp>
        <p:nvSpPr>
          <p:cNvPr id="3" name="Content Placeholder 2">
            <a:extLst>
              <a:ext uri="{FF2B5EF4-FFF2-40B4-BE49-F238E27FC236}">
                <a16:creationId xmlns:a16="http://schemas.microsoft.com/office/drawing/2014/main" id="{D6846DFF-B935-4F4D-BF86-C2FE8F819E24}"/>
              </a:ext>
            </a:extLst>
          </p:cNvPr>
          <p:cNvSpPr>
            <a:spLocks noGrp="1"/>
          </p:cNvSpPr>
          <p:nvPr>
            <p:ph idx="1"/>
          </p:nvPr>
        </p:nvSpPr>
        <p:spPr/>
        <p:txBody>
          <a:bodyPr/>
          <a:lstStyle/>
          <a:p>
            <a:r>
              <a:rPr lang="en-US" dirty="0"/>
              <a:t>Create policies to encourage stability through the ups and downs of the business cycle</a:t>
            </a:r>
          </a:p>
          <a:p>
            <a:endParaRPr lang="en-US" dirty="0"/>
          </a:p>
          <a:p>
            <a:r>
              <a:rPr lang="en-US" dirty="0"/>
              <a:t>The government has goals to help achieve this.</a:t>
            </a:r>
            <a:endParaRPr lang="en-GB" dirty="0"/>
          </a:p>
        </p:txBody>
      </p:sp>
      <p:pic>
        <p:nvPicPr>
          <p:cNvPr id="15362" name="Picture 2" descr="Cigarette Card - Capitol Building of United States by Firkin">
            <a:extLst>
              <a:ext uri="{FF2B5EF4-FFF2-40B4-BE49-F238E27FC236}">
                <a16:creationId xmlns:a16="http://schemas.microsoft.com/office/drawing/2014/main" id="{23487D9E-5F4D-4B9A-BC70-4F7913C696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6500" y="4359024"/>
            <a:ext cx="4191000" cy="22002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326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animEffect transition="in" filter="barn(inVertical)">
                                      <p:cBhvr>
                                        <p:cTn id="13" dur="500"/>
                                        <p:tgtEl>
                                          <p:spTgt spid="1536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F709-116E-4A7A-8B9A-013B427807BB}"/>
              </a:ext>
            </a:extLst>
          </p:cNvPr>
          <p:cNvSpPr>
            <a:spLocks noGrp="1"/>
          </p:cNvSpPr>
          <p:nvPr>
            <p:ph type="title"/>
          </p:nvPr>
        </p:nvSpPr>
        <p:spPr/>
        <p:txBody>
          <a:bodyPr>
            <a:prstTxWarp prst="textPlain">
              <a:avLst/>
            </a:prstTxWarp>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Goals: Employment</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sp>
        <p:nvSpPr>
          <p:cNvPr id="3" name="Content Placeholder 2">
            <a:extLst>
              <a:ext uri="{FF2B5EF4-FFF2-40B4-BE49-F238E27FC236}">
                <a16:creationId xmlns:a16="http://schemas.microsoft.com/office/drawing/2014/main" id="{D6846DFF-B935-4F4D-BF86-C2FE8F819E24}"/>
              </a:ext>
            </a:extLst>
          </p:cNvPr>
          <p:cNvSpPr>
            <a:spLocks noGrp="1"/>
          </p:cNvSpPr>
          <p:nvPr>
            <p:ph idx="1"/>
          </p:nvPr>
        </p:nvSpPr>
        <p:spPr/>
        <p:txBody>
          <a:bodyPr/>
          <a:lstStyle/>
          <a:p>
            <a:r>
              <a:rPr lang="en-US" dirty="0"/>
              <a:t>Everyone who can work has a job.</a:t>
            </a:r>
          </a:p>
          <a:p>
            <a:endParaRPr lang="en-US" dirty="0"/>
          </a:p>
          <a:p>
            <a:r>
              <a:rPr lang="en-US" dirty="0"/>
              <a:t>There will always be Unemployment—seeking jobs, between jobs, disability</a:t>
            </a:r>
          </a:p>
          <a:p>
            <a:endParaRPr lang="en-US" dirty="0"/>
          </a:p>
          <a:p>
            <a:r>
              <a:rPr lang="en-US" dirty="0"/>
              <a:t>According to the Federal Reserve, a desirable unemployment rate is between 4.5% and 5%.</a:t>
            </a:r>
            <a:endParaRPr lang="en-GB" dirty="0"/>
          </a:p>
        </p:txBody>
      </p:sp>
      <p:pic>
        <p:nvPicPr>
          <p:cNvPr id="5122" name="Picture 2" descr="File:US Unemployment 1890-2011.gif">
            <a:extLst>
              <a:ext uri="{FF2B5EF4-FFF2-40B4-BE49-F238E27FC236}">
                <a16:creationId xmlns:a16="http://schemas.microsoft.com/office/drawing/2014/main" id="{CBF2C4D6-F0C8-42AB-AEF6-EB97541FC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752600"/>
            <a:ext cx="7581900" cy="3962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000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 calcmode="lin" valueType="num">
                                      <p:cBhvr>
                                        <p:cTn id="21" dur="500" fill="hold"/>
                                        <p:tgtEl>
                                          <p:spTgt spid="5122"/>
                                        </p:tgtEl>
                                        <p:attrNameLst>
                                          <p:attrName>ppt_w</p:attrName>
                                        </p:attrNameLst>
                                      </p:cBhvr>
                                      <p:tavLst>
                                        <p:tav tm="0">
                                          <p:val>
                                            <p:fltVal val="0"/>
                                          </p:val>
                                        </p:tav>
                                        <p:tav tm="100000">
                                          <p:val>
                                            <p:strVal val="#ppt_w"/>
                                          </p:val>
                                        </p:tav>
                                      </p:tavLst>
                                    </p:anim>
                                    <p:anim calcmode="lin" valueType="num">
                                      <p:cBhvr>
                                        <p:cTn id="22" dur="500" fill="hold"/>
                                        <p:tgtEl>
                                          <p:spTgt spid="5122"/>
                                        </p:tgtEl>
                                        <p:attrNameLst>
                                          <p:attrName>ppt_h</p:attrName>
                                        </p:attrNameLst>
                                      </p:cBhvr>
                                      <p:tavLst>
                                        <p:tav tm="0">
                                          <p:val>
                                            <p:fltVal val="0"/>
                                          </p:val>
                                        </p:tav>
                                        <p:tav tm="100000">
                                          <p:val>
                                            <p:strVal val="#ppt_h"/>
                                          </p:val>
                                        </p:tav>
                                      </p:tavLst>
                                    </p:anim>
                                    <p:animEffect transition="in" filter="fade">
                                      <p:cBhvr>
                                        <p:cTn id="2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F709-116E-4A7A-8B9A-013B427807BB}"/>
              </a:ext>
            </a:extLst>
          </p:cNvPr>
          <p:cNvSpPr>
            <a:spLocks noGrp="1"/>
          </p:cNvSpPr>
          <p:nvPr>
            <p:ph type="title"/>
          </p:nvPr>
        </p:nvSpPr>
        <p:spPr/>
        <p:txBody>
          <a:bodyPr>
            <a:prstTxWarp prst="textPlain">
              <a:avLst/>
            </a:prstTxWarp>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Goals: Growth</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sp>
        <p:nvSpPr>
          <p:cNvPr id="3" name="Content Placeholder 2">
            <a:extLst>
              <a:ext uri="{FF2B5EF4-FFF2-40B4-BE49-F238E27FC236}">
                <a16:creationId xmlns:a16="http://schemas.microsoft.com/office/drawing/2014/main" id="{D6846DFF-B935-4F4D-BF86-C2FE8F819E24}"/>
              </a:ext>
            </a:extLst>
          </p:cNvPr>
          <p:cNvSpPr>
            <a:spLocks noGrp="1"/>
          </p:cNvSpPr>
          <p:nvPr>
            <p:ph idx="1"/>
          </p:nvPr>
        </p:nvSpPr>
        <p:spPr/>
        <p:txBody>
          <a:bodyPr/>
          <a:lstStyle/>
          <a:p>
            <a:r>
              <a:rPr lang="en-US" dirty="0"/>
              <a:t>The economy must grow for people to increase their standard of living.</a:t>
            </a:r>
          </a:p>
          <a:p>
            <a:endParaRPr lang="en-US" dirty="0"/>
          </a:p>
          <a:p>
            <a:r>
              <a:rPr lang="en-US" dirty="0"/>
              <a:t>Standard of Living—level of economic prosperity</a:t>
            </a:r>
          </a:p>
          <a:p>
            <a:endParaRPr lang="en-US" dirty="0"/>
          </a:p>
          <a:p>
            <a:r>
              <a:rPr lang="en-US" dirty="0"/>
              <a:t>GDP is an indicator of growth.</a:t>
            </a:r>
            <a:endParaRPr lang="en-GB" dirty="0"/>
          </a:p>
        </p:txBody>
      </p:sp>
      <p:pic>
        <p:nvPicPr>
          <p:cNvPr id="7170" name="Picture 2" descr="File:Gdp versus household income.png">
            <a:extLst>
              <a:ext uri="{FF2B5EF4-FFF2-40B4-BE49-F238E27FC236}">
                <a16:creationId xmlns:a16="http://schemas.microsoft.com/office/drawing/2014/main" id="{A62797E4-E416-446B-87E1-AA13E1B2A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14475"/>
            <a:ext cx="7620000" cy="5191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626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anim calcmode="lin" valueType="num">
                                      <p:cBhvr>
                                        <p:cTn id="21" dur="500" fill="hold"/>
                                        <p:tgtEl>
                                          <p:spTgt spid="7170"/>
                                        </p:tgtEl>
                                        <p:attrNameLst>
                                          <p:attrName>ppt_w</p:attrName>
                                        </p:attrNameLst>
                                      </p:cBhvr>
                                      <p:tavLst>
                                        <p:tav tm="0">
                                          <p:val>
                                            <p:fltVal val="0"/>
                                          </p:val>
                                        </p:tav>
                                        <p:tav tm="100000">
                                          <p:val>
                                            <p:strVal val="#ppt_w"/>
                                          </p:val>
                                        </p:tav>
                                      </p:tavLst>
                                    </p:anim>
                                    <p:anim calcmode="lin" valueType="num">
                                      <p:cBhvr>
                                        <p:cTn id="22" dur="500" fill="hold"/>
                                        <p:tgtEl>
                                          <p:spTgt spid="7170"/>
                                        </p:tgtEl>
                                        <p:attrNameLst>
                                          <p:attrName>ppt_h</p:attrName>
                                        </p:attrNameLst>
                                      </p:cBhvr>
                                      <p:tavLst>
                                        <p:tav tm="0">
                                          <p:val>
                                            <p:fltVal val="0"/>
                                          </p:val>
                                        </p:tav>
                                        <p:tav tm="100000">
                                          <p:val>
                                            <p:strVal val="#ppt_h"/>
                                          </p:val>
                                        </p:tav>
                                      </p:tavLst>
                                    </p:anim>
                                    <p:animEffect transition="in" filter="fade">
                                      <p:cBhvr>
                                        <p:cTn id="23"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F709-116E-4A7A-8B9A-013B427807BB}"/>
              </a:ext>
            </a:extLst>
          </p:cNvPr>
          <p:cNvSpPr>
            <a:spLocks noGrp="1"/>
          </p:cNvSpPr>
          <p:nvPr>
            <p:ph type="title"/>
          </p:nvPr>
        </p:nvSpPr>
        <p:spPr/>
        <p:txBody>
          <a:bodyPr>
            <a:prstTxWarp prst="textPlain">
              <a:avLst/>
            </a:prstTxWarp>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rPr>
              <a:t>Goals: Stability</a:t>
            </a: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G Blank Space Solid" panose="02000000000000000000" pitchFamily="2" charset="0"/>
            </a:endParaRPr>
          </a:p>
        </p:txBody>
      </p:sp>
      <p:sp>
        <p:nvSpPr>
          <p:cNvPr id="3" name="Content Placeholder 2">
            <a:extLst>
              <a:ext uri="{FF2B5EF4-FFF2-40B4-BE49-F238E27FC236}">
                <a16:creationId xmlns:a16="http://schemas.microsoft.com/office/drawing/2014/main" id="{D6846DFF-B935-4F4D-BF86-C2FE8F819E24}"/>
              </a:ext>
            </a:extLst>
          </p:cNvPr>
          <p:cNvSpPr>
            <a:spLocks noGrp="1"/>
          </p:cNvSpPr>
          <p:nvPr>
            <p:ph idx="1"/>
          </p:nvPr>
        </p:nvSpPr>
        <p:spPr/>
        <p:txBody>
          <a:bodyPr/>
          <a:lstStyle/>
          <a:p>
            <a:r>
              <a:rPr lang="en-US" dirty="0"/>
              <a:t>Avoid drastic price shifts</a:t>
            </a:r>
          </a:p>
          <a:p>
            <a:endParaRPr lang="en-US" dirty="0"/>
          </a:p>
          <a:p>
            <a:r>
              <a:rPr lang="en-US" dirty="0"/>
              <a:t>Drastic changes=loss of consumer confidence</a:t>
            </a:r>
          </a:p>
          <a:p>
            <a:endParaRPr lang="en-US" dirty="0"/>
          </a:p>
          <a:p>
            <a:r>
              <a:rPr lang="en-US" dirty="0"/>
              <a:t>Health of financial institutions=regulate banks</a:t>
            </a:r>
          </a:p>
          <a:p>
            <a:endParaRPr lang="en-US" dirty="0"/>
          </a:p>
          <a:p>
            <a:r>
              <a:rPr lang="en-US" dirty="0"/>
              <a:t>Adjusting interest rates</a:t>
            </a:r>
            <a:endParaRPr lang="en-GB" dirty="0"/>
          </a:p>
        </p:txBody>
      </p:sp>
      <p:pic>
        <p:nvPicPr>
          <p:cNvPr id="4" name="Picture 3">
            <a:hlinkClick r:id="rId3"/>
            <a:extLst>
              <a:ext uri="{FF2B5EF4-FFF2-40B4-BE49-F238E27FC236}">
                <a16:creationId xmlns:a16="http://schemas.microsoft.com/office/drawing/2014/main" id="{9913E54B-5C5C-44F2-BFD8-7C96D29517B2}"/>
              </a:ext>
            </a:extLst>
          </p:cNvPr>
          <p:cNvPicPr>
            <a:picLocks noChangeAspect="1"/>
          </p:cNvPicPr>
          <p:nvPr/>
        </p:nvPicPr>
        <p:blipFill>
          <a:blip r:embed="rId4"/>
          <a:stretch>
            <a:fillRect/>
          </a:stretch>
        </p:blipFill>
        <p:spPr>
          <a:xfrm>
            <a:off x="5715000" y="5273842"/>
            <a:ext cx="1066892" cy="1066892"/>
          </a:xfrm>
          <a:prstGeom prst="rect">
            <a:avLst/>
          </a:prstGeom>
        </p:spPr>
      </p:pic>
    </p:spTree>
    <p:extLst>
      <p:ext uri="{BB962C8B-B14F-4D97-AF65-F5344CB8AC3E}">
        <p14:creationId xmlns:p14="http://schemas.microsoft.com/office/powerpoint/2010/main" val="2674369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11342</TotalTime>
  <Words>1741</Words>
  <Application>Microsoft Office PowerPoint</Application>
  <PresentationFormat>On-screen Show (4:3)</PresentationFormat>
  <Paragraphs>180</Paragraphs>
  <Slides>28</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KG Blank Space Solid</vt:lpstr>
      <vt:lpstr>Arial</vt:lpstr>
      <vt:lpstr>Calibri</vt:lpstr>
      <vt:lpstr>Office Theme</vt:lpstr>
      <vt:lpstr>Productivity, Free Enterprise, and The Role of The U.S. Government</vt:lpstr>
      <vt:lpstr>Productivity</vt:lpstr>
      <vt:lpstr>Macro Vs. Micro</vt:lpstr>
      <vt:lpstr>The Business Cycle</vt:lpstr>
      <vt:lpstr>GDP</vt:lpstr>
      <vt:lpstr>Role of Government in a Free Market</vt:lpstr>
      <vt:lpstr>Goals: Employment</vt:lpstr>
      <vt:lpstr>Goals: Growth</vt:lpstr>
      <vt:lpstr>Goals: Stability</vt:lpstr>
      <vt:lpstr>Technology</vt:lpstr>
      <vt:lpstr>Free Enterprise</vt:lpstr>
      <vt:lpstr>Principles of Free Enterprise</vt:lpstr>
      <vt:lpstr>Principles of Free Enterprise</vt:lpstr>
      <vt:lpstr>Principles of Free Enterprise</vt:lpstr>
      <vt:lpstr>Role of Consumer</vt:lpstr>
      <vt:lpstr>PowerPoint Presentation</vt:lpstr>
      <vt:lpstr>PowerPoint Presentation</vt:lpstr>
      <vt:lpstr>PowerPoint Presentation</vt:lpstr>
      <vt:lpstr>Role of Government</vt:lpstr>
      <vt:lpstr>Role of Government</vt:lpstr>
      <vt:lpstr>Public Goods</vt:lpstr>
      <vt:lpstr>Market Failures</vt:lpstr>
      <vt:lpstr>Externalities</vt:lpstr>
      <vt:lpstr>Goals of Government</vt:lpstr>
      <vt:lpstr>Safety Nets</vt:lpstr>
      <vt:lpstr>Poverty</vt:lpstr>
      <vt:lpstr>Redistribution</vt:lpstr>
      <vt:lpstr>Redistribution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Productivity, Free Enterprise, and The Role of The U.S. Government</dc:title>
  <dc:creator>Leah Cleary</dc:creator>
  <cp:lastModifiedBy>Timothy Rose</cp:lastModifiedBy>
  <cp:revision>122</cp:revision>
  <dcterms:created xsi:type="dcterms:W3CDTF">2006-08-16T00:00:00Z</dcterms:created>
  <dcterms:modified xsi:type="dcterms:W3CDTF">2019-08-27T11:53:30Z</dcterms:modified>
</cp:coreProperties>
</file>