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8" r:id="rId2"/>
  </p:sldMasterIdLst>
  <p:notesMasterIdLst>
    <p:notesMasterId r:id="rId9"/>
  </p:notesMasterIdLst>
  <p:sldIdLst>
    <p:sldId id="257" r:id="rId3"/>
    <p:sldId id="259" r:id="rId4"/>
    <p:sldId id="260" r:id="rId5"/>
    <p:sldId id="261" r:id="rId6"/>
    <p:sldId id="263" r:id="rId7"/>
    <p:sldId id="283" r:id="rId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66" autoAdjust="0"/>
  </p:normalViewPr>
  <p:slideViewPr>
    <p:cSldViewPr snapToGrid="0">
      <p:cViewPr varScale="1">
        <p:scale>
          <a:sx n="58" d="100"/>
          <a:sy n="58" d="100"/>
        </p:scale>
        <p:origin x="15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e0edf77ce_1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https://www.youtube.com/watch?v=1EzY4Vl460U&amp;t=1s</a:t>
            </a:r>
            <a:endParaRPr/>
          </a:p>
        </p:txBody>
      </p:sp>
      <p:sp>
        <p:nvSpPr>
          <p:cNvPr id="146" name="Google Shape;146;g3e0edf77ce_1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d8de88a65_0_8: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Google Shape;164;g3d8de88a65_0_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https://www.ocregister.com/2018/05/18/santa-ana-rent-control-petition-drive-underway/</a:t>
            </a:r>
            <a:endParaRPr dirty="0"/>
          </a:p>
        </p:txBody>
      </p:sp>
      <p:sp>
        <p:nvSpPr>
          <p:cNvPr id="165" name="Google Shape;165;g3d8de88a65_0_8: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SzPts val="1200"/>
              <a:buFont typeface="Times New Roman"/>
              <a:buNone/>
            </a:pPr>
            <a:fld id="{00000000-1234-1234-1234-123412341234}" type="slidenum">
              <a:rPr lang="en-US"/>
              <a:t>2</a:t>
            </a:fld>
            <a:endParaRPr sz="14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e0edf77ce_1_1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75" name="Google Shape;175;g3e0edf77ce_1_1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e0edf77ce_1_25: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85" name="Google Shape;185;g3e0edf77ce_1_2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e0edf77ce_1_7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32" name="Google Shape;232;g3e0edf77ce_1_7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g3dfd06fc4e_0_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4" name="Google Shape;524;g3dfd06fc4e_0_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https://www.youtube.com/watch?v=YUA8i5S0YMU</a:t>
            </a:r>
            <a:endParaRPr/>
          </a:p>
        </p:txBody>
      </p:sp>
      <p:sp>
        <p:nvSpPr>
          <p:cNvPr id="525" name="Google Shape;525;g3dfd06fc4e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Times New Roman"/>
              <a:buNone/>
            </a:pPr>
            <a:fld id="{00000000-1234-1234-1234-123412341234}" type="slidenum">
              <a:rPr lang="en-US"/>
              <a:t>6</a:t>
            </a:fld>
            <a:endParaRPr sz="14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ctr"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2"/>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9" name="Google Shape;19;p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0" name="Google Shape;20;p2"/>
          <p:cNvSpPr txBox="1">
            <a:spLocks noGrp="1"/>
          </p:cNvSpPr>
          <p:nvPr>
            <p:ph type="sldNum" idx="12"/>
          </p:nvPr>
        </p:nvSpPr>
        <p:spPr>
          <a:xfrm>
            <a:off x="7239000" y="64008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endParaRPr/>
          </a:p>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
        <p:cNvGrpSpPr/>
        <p:nvPr/>
      </p:nvGrpSpPr>
      <p:grpSpPr>
        <a:xfrm>
          <a:off x="0" y="0"/>
          <a:ext cx="0" cy="0"/>
          <a:chOff x="0" y="0"/>
          <a:chExt cx="0" cy="0"/>
        </a:xfrm>
      </p:grpSpPr>
      <p:sp>
        <p:nvSpPr>
          <p:cNvPr id="104" name="Google Shape;104;p17"/>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05" name="Google Shape;105;p1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6" name="Google Shape;106;p17"/>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107" name="Google Shape;107;p1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8" name="Google Shape;108;p1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9" name="Google Shape;109;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2" name="Google Shape;112;p18"/>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3" name="Google Shape;113;p18"/>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dk1"/>
              </a:buClr>
              <a:buSzPts val="1200"/>
              <a:buFont typeface="Times New Roman"/>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dk1"/>
              </a:buClr>
              <a:buSzPts val="1000"/>
              <a:buFont typeface="Times New Roman"/>
              <a:buNone/>
              <a:defRPr sz="10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dk1"/>
              </a:buClr>
              <a:buSzPts val="900"/>
              <a:buFont typeface="Times New Roman"/>
              <a:buNone/>
              <a:defRPr sz="900" b="0" i="0" u="none" strike="noStrike" cap="none">
                <a:solidFill>
                  <a:schemeClr val="dk1"/>
                </a:solidFill>
                <a:latin typeface="Times New Roman"/>
                <a:ea typeface="Times New Roman"/>
                <a:cs typeface="Times New Roman"/>
                <a:sym typeface="Times New Roman"/>
              </a:defRPr>
            </a:lvl9pPr>
          </a:lstStyle>
          <a:p>
            <a:endParaRPr/>
          </a:p>
        </p:txBody>
      </p:sp>
      <p:sp>
        <p:nvSpPr>
          <p:cNvPr id="114" name="Google Shape;114;p18"/>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15" name="Google Shape;115;p1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16" name="Google Shape;116;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9" name="Google Shape;119;p19"/>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0" name="Google Shape;120;p1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1" name="Google Shape;121;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2"/>
        <p:cNvGrpSpPr/>
        <p:nvPr/>
      </p:nvGrpSpPr>
      <p:grpSpPr>
        <a:xfrm>
          <a:off x="0" y="0"/>
          <a:ext cx="0" cy="0"/>
          <a:chOff x="0" y="0"/>
          <a:chExt cx="0" cy="0"/>
        </a:xfrm>
      </p:grpSpPr>
      <p:sp>
        <p:nvSpPr>
          <p:cNvPr id="123" name="Google Shape;123;p2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24" name="Google Shape;124;p20"/>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125" name="Google Shape;125;p20"/>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26" name="Google Shape;126;p20"/>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127" name="Google Shape;127;p20"/>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128" name="Google Shape;128;p20"/>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29" name="Google Shape;129;p2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0" name="Google Shape;130;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33" name="Google Shape;133;p21"/>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Clr>
                <a:schemeClr val="dk1"/>
              </a:buClr>
              <a:buSzPts val="1800"/>
              <a:buFont typeface="Times New Roman"/>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134" name="Google Shape;134;p21"/>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5" name="Google Shape;135;p2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6" name="Google Shape;136;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23" name="Google Shape;23;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4" name="Google Shape;24;p3"/>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5" name="Google Shape;25;p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26" name="Google Shape;26;p3"/>
          <p:cNvSpPr txBox="1">
            <a:spLocks noGrp="1"/>
          </p:cNvSpPr>
          <p:nvPr>
            <p:ph type="sldNum" idx="12"/>
          </p:nvPr>
        </p:nvSpPr>
        <p:spPr>
          <a:xfrm>
            <a:off x="7239000" y="64008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9"/>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8" name="Google Shape;58;p9"/>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ctr"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9" name="Google Shape;59;p9"/>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0" name="Google Shape;60;p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1" name="Google Shape;61;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4" name="Google Shape;64;p10"/>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65" name="Google Shape;65;p10"/>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6" name="Google Shape;66;p1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67" name="Google Shape;67;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1"/>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0" name="Google Shape;70;p1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1" name="Google Shape;71;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2"/>
          <p:cNvSpPr>
            <a:spLocks noGrp="1"/>
          </p:cNvSpPr>
          <p:nvPr>
            <p:ph type="clipArt" idx="2"/>
          </p:nvPr>
        </p:nvSpPr>
        <p:spPr>
          <a:xfrm>
            <a:off x="685800" y="1981200"/>
            <a:ext cx="38100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5" name="Google Shape;75;p12"/>
          <p:cNvSpPr txBox="1">
            <a:spLocks noGrp="1"/>
          </p:cNvSpPr>
          <p:nvPr>
            <p:ph type="body" idx="1"/>
          </p:nvPr>
        </p:nvSpPr>
        <p:spPr>
          <a:xfrm>
            <a:off x="4648200" y="1981200"/>
            <a:ext cx="38100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76" name="Google Shape;76;p12"/>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7" name="Google Shape;77;p1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78" name="Google Shape;78;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8" name="Google Shape;88;p14"/>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89" name="Google Shape;89;p1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0" name="Google Shape;90;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rot="5400000">
            <a:off x="4743450" y="2381250"/>
            <a:ext cx="5486400" cy="19431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3" name="Google Shape;93;p15"/>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94" name="Google Shape;94;p1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5" name="Google Shape;95;p1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96" name="Google Shape;96;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99" name="Google Shape;99;p16"/>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00" name="Google Shape;100;p16"/>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1" name="Google Shape;101;p1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02" name="Google Shape;102;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7239000" y="64008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endParaRPr/>
          </a:p>
          <a:p>
            <a:pPr marL="0" lvl="0" indent="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2" name="Google Shape;52;p8"/>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53" name="Google Shape;53;p8"/>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4" name="Google Shape;54;p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55" name="Google Shape;55;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1EzY4Vl460U&amp;t=1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UA8i5S0YMU"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p:nvPr/>
        </p:nvSpPr>
        <p:spPr>
          <a:xfrm>
            <a:off x="609600" y="2362200"/>
            <a:ext cx="7620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6600"/>
              <a:buFont typeface="Times New Roman"/>
              <a:buNone/>
            </a:pPr>
            <a:r>
              <a:rPr lang="en-US" sz="6600" b="1" i="0" u="none" strike="noStrike" cap="none">
                <a:solidFill>
                  <a:schemeClr val="dk1"/>
                </a:solidFill>
                <a:latin typeface="Times New Roman"/>
                <a:ea typeface="Times New Roman"/>
                <a:cs typeface="Times New Roman"/>
                <a:sym typeface="Times New Roman"/>
              </a:rPr>
              <a:t>Price Controls</a:t>
            </a:r>
            <a:endParaRPr/>
          </a:p>
        </p:txBody>
      </p:sp>
      <p:sp>
        <p:nvSpPr>
          <p:cNvPr id="149" name="Google Shape;149;p23"/>
          <p:cNvSpPr txBox="1"/>
          <p:nvPr/>
        </p:nvSpPr>
        <p:spPr>
          <a:xfrm>
            <a:off x="228600" y="3429000"/>
            <a:ext cx="8610600" cy="1066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990000"/>
              </a:buClr>
              <a:buSzPts val="3200"/>
              <a:buFont typeface="Times New Roman"/>
              <a:buNone/>
            </a:pPr>
            <a:r>
              <a:rPr lang="en-US" sz="3200" b="1" i="0" u="none" strike="noStrike" cap="none">
                <a:solidFill>
                  <a:srgbClr val="990000"/>
                </a:solidFill>
                <a:latin typeface="Times New Roman"/>
                <a:ea typeface="Times New Roman"/>
                <a:cs typeface="Times New Roman"/>
                <a:sym typeface="Times New Roman"/>
              </a:rPr>
              <a:t>Who likes the idea of having a price ceiling on gas so prices will never go over $2 per gallon?</a:t>
            </a:r>
            <a:r>
              <a:rPr lang="en-US" sz="2400" b="1" i="0" u="none" strike="noStrike" cap="none">
                <a:solidFill>
                  <a:srgbClr val="990000"/>
                </a:solidFill>
                <a:latin typeface="Times New Roman"/>
                <a:ea typeface="Times New Roman"/>
                <a:cs typeface="Times New Roman"/>
                <a:sym typeface="Times New Roman"/>
              </a:rPr>
              <a:t> </a:t>
            </a:r>
            <a:endParaRPr/>
          </a:p>
        </p:txBody>
      </p:sp>
      <p:sp>
        <p:nvSpPr>
          <p:cNvPr id="150" name="Google Shape;150;p23"/>
          <p:cNvSpPr txBox="1"/>
          <p:nvPr/>
        </p:nvSpPr>
        <p:spPr>
          <a:xfrm>
            <a:off x="7239000" y="64008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strike="noStrike" cap="none">
                <a:solidFill>
                  <a:schemeClr val="dk1"/>
                </a:solidFill>
                <a:latin typeface="Times New Roman"/>
                <a:ea typeface="Times New Roman"/>
                <a:cs typeface="Times New Roman"/>
                <a:sym typeface="Times New Roman"/>
              </a:rPr>
              <a:t>1</a:t>
            </a:fld>
            <a:endParaRPr/>
          </a:p>
        </p:txBody>
      </p:sp>
      <p:pic>
        <p:nvPicPr>
          <p:cNvPr id="151" name="Google Shape;151;p23" descr="http://www.youtube.com/yt/brand/media/image/YouTube-icon-full_color.png">
            <a:hlinkClick r:id="rId3"/>
          </p:cNvPr>
          <p:cNvPicPr preferRelativeResize="0"/>
          <p:nvPr/>
        </p:nvPicPr>
        <p:blipFill rotWithShape="1">
          <a:blip r:embed="rId4">
            <a:alphaModFix/>
          </a:blip>
          <a:srcRect/>
          <a:stretch/>
        </p:blipFill>
        <p:spPr>
          <a:xfrm>
            <a:off x="8018462" y="6135687"/>
            <a:ext cx="820737" cy="577850"/>
          </a:xfrm>
          <a:prstGeom prst="rect">
            <a:avLst/>
          </a:prstGeom>
          <a:noFill/>
          <a:ln>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pic>
        <p:nvPicPr>
          <p:cNvPr id="167" name="Google Shape;167;p25"/>
          <p:cNvPicPr preferRelativeResize="0"/>
          <p:nvPr/>
        </p:nvPicPr>
        <p:blipFill rotWithShape="1">
          <a:blip r:embed="rId3">
            <a:alphaModFix/>
          </a:blip>
          <a:srcRect l="2152" t="2629"/>
          <a:stretch/>
        </p:blipFill>
        <p:spPr>
          <a:xfrm>
            <a:off x="0" y="0"/>
            <a:ext cx="979349" cy="996204"/>
          </a:xfrm>
          <a:prstGeom prst="rect">
            <a:avLst/>
          </a:prstGeom>
          <a:noFill/>
          <a:ln>
            <a:noFill/>
          </a:ln>
        </p:spPr>
      </p:pic>
      <p:sp>
        <p:nvSpPr>
          <p:cNvPr id="169" name="Google Shape;169;p25"/>
          <p:cNvSpPr txBox="1"/>
          <p:nvPr/>
        </p:nvSpPr>
        <p:spPr>
          <a:xfrm>
            <a:off x="250300" y="228050"/>
            <a:ext cx="8526600" cy="98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4000" b="1">
              <a:latin typeface="Times New Roman"/>
              <a:ea typeface="Times New Roman"/>
              <a:cs typeface="Times New Roman"/>
              <a:sym typeface="Times New Roman"/>
            </a:endParaRPr>
          </a:p>
        </p:txBody>
      </p:sp>
      <p:sp>
        <p:nvSpPr>
          <p:cNvPr id="170" name="Google Shape;170;p25"/>
          <p:cNvSpPr txBox="1"/>
          <p:nvPr/>
        </p:nvSpPr>
        <p:spPr>
          <a:xfrm>
            <a:off x="374500" y="228050"/>
            <a:ext cx="8526600" cy="240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a:latin typeface="Times New Roman"/>
                <a:ea typeface="Times New Roman"/>
                <a:cs typeface="Times New Roman"/>
                <a:sym typeface="Times New Roman"/>
              </a:rPr>
              <a:t>In the News: Debate over Rent Control Rages in California</a:t>
            </a:r>
            <a:endParaRPr sz="2400" b="1" dirty="0">
              <a:latin typeface="Times New Roman"/>
              <a:ea typeface="Times New Roman"/>
              <a:cs typeface="Times New Roman"/>
              <a:sym typeface="Times New Roman"/>
            </a:endParaRPr>
          </a:p>
          <a:p>
            <a:pPr marL="0" lvl="0" indent="0" rtl="0">
              <a:spcBef>
                <a:spcPts val="0"/>
              </a:spcBef>
              <a:spcAft>
                <a:spcPts val="0"/>
              </a:spcAft>
              <a:buNone/>
            </a:pPr>
            <a:r>
              <a:rPr lang="en-US" sz="2400" b="1" dirty="0">
                <a:latin typeface="Times New Roman"/>
                <a:ea typeface="Times New Roman"/>
                <a:cs typeface="Times New Roman"/>
                <a:sym typeface="Times New Roman"/>
              </a:rPr>
              <a:t>Read the article on California’s current debate over rent control and consider the following questions in your weekly summary: </a:t>
            </a:r>
            <a:endParaRPr sz="2400" b="1" dirty="0">
              <a:latin typeface="Times New Roman"/>
              <a:ea typeface="Times New Roman"/>
              <a:cs typeface="Times New Roman"/>
              <a:sym typeface="Times New Roman"/>
            </a:endParaRPr>
          </a:p>
          <a:p>
            <a:pPr marL="0" lvl="0" indent="0" rtl="0">
              <a:spcBef>
                <a:spcPts val="0"/>
              </a:spcBef>
              <a:spcAft>
                <a:spcPts val="0"/>
              </a:spcAft>
              <a:buNone/>
            </a:pPr>
            <a:endParaRPr sz="2400" b="1" dirty="0">
              <a:latin typeface="Times New Roman"/>
              <a:ea typeface="Times New Roman"/>
              <a:cs typeface="Times New Roman"/>
              <a:sym typeface="Times New Roman"/>
            </a:endParaRPr>
          </a:p>
          <a:p>
            <a:pPr marL="0" lvl="0" indent="0" rtl="0">
              <a:spcBef>
                <a:spcPts val="0"/>
              </a:spcBef>
              <a:spcAft>
                <a:spcPts val="0"/>
              </a:spcAft>
              <a:buNone/>
            </a:pPr>
            <a:endParaRPr sz="2400" b="1" dirty="0">
              <a:latin typeface="Times New Roman"/>
              <a:ea typeface="Times New Roman"/>
              <a:cs typeface="Times New Roman"/>
              <a:sym typeface="Times New Roman"/>
            </a:endParaRPr>
          </a:p>
        </p:txBody>
      </p:sp>
      <p:pic>
        <p:nvPicPr>
          <p:cNvPr id="171" name="Google Shape;171;p25"/>
          <p:cNvPicPr preferRelativeResize="0"/>
          <p:nvPr/>
        </p:nvPicPr>
        <p:blipFill>
          <a:blip r:embed="rId4">
            <a:alphaModFix/>
          </a:blip>
          <a:stretch>
            <a:fillRect/>
          </a:stretch>
        </p:blipFill>
        <p:spPr>
          <a:xfrm>
            <a:off x="4676175" y="3010050"/>
            <a:ext cx="4100725" cy="3074200"/>
          </a:xfrm>
          <a:prstGeom prst="rect">
            <a:avLst/>
          </a:prstGeom>
          <a:noFill/>
          <a:ln>
            <a:noFill/>
          </a:ln>
        </p:spPr>
      </p:pic>
      <p:sp>
        <p:nvSpPr>
          <p:cNvPr id="172" name="Google Shape;172;p25"/>
          <p:cNvSpPr txBox="1"/>
          <p:nvPr/>
        </p:nvSpPr>
        <p:spPr>
          <a:xfrm>
            <a:off x="374500" y="2742275"/>
            <a:ext cx="4242300" cy="29259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2400" b="1" dirty="0">
                <a:solidFill>
                  <a:srgbClr val="980000"/>
                </a:solidFill>
                <a:latin typeface="Times New Roman"/>
                <a:ea typeface="Times New Roman"/>
                <a:cs typeface="Times New Roman"/>
                <a:sym typeface="Times New Roman"/>
              </a:rPr>
              <a:t>-Who benefits from rent control policies? </a:t>
            </a:r>
            <a:endParaRPr sz="2400" b="1" dirty="0">
              <a:solidFill>
                <a:srgbClr val="980000"/>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b="1" dirty="0">
                <a:solidFill>
                  <a:srgbClr val="980000"/>
                </a:solidFill>
                <a:latin typeface="Times New Roman"/>
                <a:ea typeface="Times New Roman"/>
                <a:cs typeface="Times New Roman"/>
                <a:sym typeface="Times New Roman"/>
              </a:rPr>
              <a:t>-Who is harmed? </a:t>
            </a:r>
            <a:endParaRPr sz="2400" b="1" dirty="0">
              <a:solidFill>
                <a:srgbClr val="980000"/>
              </a:solidFill>
              <a:latin typeface="Times New Roman"/>
              <a:ea typeface="Times New Roman"/>
              <a:cs typeface="Times New Roman"/>
              <a:sym typeface="Times New Roman"/>
            </a:endParaRPr>
          </a:p>
          <a:p>
            <a:pPr marL="0" lvl="0" indent="0" rtl="0">
              <a:spcBef>
                <a:spcPts val="0"/>
              </a:spcBef>
              <a:spcAft>
                <a:spcPts val="0"/>
              </a:spcAft>
              <a:buClr>
                <a:schemeClr val="dk1"/>
              </a:buClr>
              <a:buSzPts val="1100"/>
              <a:buFont typeface="Arial"/>
              <a:buNone/>
            </a:pPr>
            <a:r>
              <a:rPr lang="en-US" sz="2400" b="1" dirty="0">
                <a:solidFill>
                  <a:srgbClr val="980000"/>
                </a:solidFill>
                <a:latin typeface="Times New Roman"/>
                <a:ea typeface="Times New Roman"/>
                <a:cs typeface="Times New Roman"/>
                <a:sym typeface="Times New Roman"/>
              </a:rPr>
              <a:t>-What unintended consequences do you anticipate could occur as a result of implementing rent control? </a:t>
            </a:r>
          </a:p>
          <a:p>
            <a:pPr marL="0" lvl="0" indent="0" rtl="0">
              <a:spcBef>
                <a:spcPts val="0"/>
              </a:spcBef>
              <a:spcAft>
                <a:spcPts val="0"/>
              </a:spcAft>
              <a:buClr>
                <a:schemeClr val="dk1"/>
              </a:buClr>
              <a:buSzPts val="1100"/>
              <a:buFont typeface="Arial"/>
              <a:buNone/>
            </a:pPr>
            <a:r>
              <a:rPr lang="en-US" sz="2400" b="1" dirty="0">
                <a:solidFill>
                  <a:srgbClr val="980000"/>
                </a:solidFill>
                <a:latin typeface="Times New Roman"/>
                <a:ea typeface="Times New Roman"/>
                <a:cs typeface="Times New Roman"/>
                <a:sym typeface="Times New Roman"/>
              </a:rPr>
              <a:t>- Include a Supply and Demand Graph illustrating this situation </a:t>
            </a:r>
            <a:endParaRPr sz="2400" b="1" dirty="0">
              <a:solidFill>
                <a:srgbClr val="980000"/>
              </a:solidFill>
              <a:latin typeface="Times New Roman"/>
              <a:ea typeface="Times New Roman"/>
              <a:cs typeface="Times New Roman"/>
              <a:sym typeface="Times New Roman"/>
            </a:endParaRPr>
          </a:p>
          <a:p>
            <a:pPr marL="0" lvl="0" indent="0" rtl="0">
              <a:spcBef>
                <a:spcPts val="0"/>
              </a:spcBef>
              <a:spcAft>
                <a:spcPts val="0"/>
              </a:spcAft>
              <a:buNone/>
            </a:pPr>
            <a:endParaRPr sz="2400" dirty="0">
              <a:solidFill>
                <a:srgbClr val="98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6"/>
          <p:cNvPicPr preferRelativeResize="0"/>
          <p:nvPr/>
        </p:nvPicPr>
        <p:blipFill>
          <a:blip r:embed="rId3">
            <a:alphaModFix/>
          </a:blip>
          <a:stretch>
            <a:fillRect/>
          </a:stretch>
        </p:blipFill>
        <p:spPr>
          <a:xfrm>
            <a:off x="0" y="0"/>
            <a:ext cx="979350" cy="983050"/>
          </a:xfrm>
          <a:prstGeom prst="rect">
            <a:avLst/>
          </a:prstGeom>
          <a:noFill/>
          <a:ln>
            <a:noFill/>
          </a:ln>
        </p:spPr>
      </p:pic>
      <p:sp>
        <p:nvSpPr>
          <p:cNvPr id="178" name="Google Shape;178;p26"/>
          <p:cNvSpPr txBox="1"/>
          <p:nvPr/>
        </p:nvSpPr>
        <p:spPr>
          <a:xfrm>
            <a:off x="263775" y="1788175"/>
            <a:ext cx="8850900" cy="1339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n-US" sz="3600" b="1">
                <a:solidFill>
                  <a:schemeClr val="dk1"/>
                </a:solidFill>
                <a:latin typeface="Times New Roman"/>
                <a:ea typeface="Times New Roman"/>
                <a:cs typeface="Times New Roman"/>
                <a:sym typeface="Times New Roman"/>
              </a:rPr>
              <a:t>What if people think that prices for some basic good are too high? What if sellers of some other goods say prices are so low they’re going to go out of business?</a:t>
            </a:r>
            <a:endParaRPr sz="3600"/>
          </a:p>
          <a:p>
            <a:pPr marL="0" marR="0" lvl="0" indent="0" algn="l" rtl="0">
              <a:lnSpc>
                <a:spcPct val="100000"/>
              </a:lnSpc>
              <a:spcBef>
                <a:spcPts val="160"/>
              </a:spcBef>
              <a:spcAft>
                <a:spcPts val="0"/>
              </a:spcAft>
              <a:buClr>
                <a:schemeClr val="dk1"/>
              </a:buClr>
              <a:buSzPts val="3200"/>
              <a:buFont typeface="Times New Roman"/>
              <a:buNone/>
            </a:pPr>
            <a:endParaRPr/>
          </a:p>
        </p:txBody>
      </p:sp>
      <p:sp>
        <p:nvSpPr>
          <p:cNvPr id="179" name="Google Shape;179;p26"/>
          <p:cNvSpPr txBox="1"/>
          <p:nvPr/>
        </p:nvSpPr>
        <p:spPr>
          <a:xfrm>
            <a:off x="263775" y="3416400"/>
            <a:ext cx="8531100" cy="3947100"/>
          </a:xfrm>
          <a:prstGeom prst="rect">
            <a:avLst/>
          </a:prstGeom>
          <a:noFill/>
          <a:ln>
            <a:noFill/>
          </a:ln>
        </p:spPr>
        <p:txBody>
          <a:bodyPr spcFirstLastPara="1" wrap="square" lIns="92075" tIns="46025" rIns="92075" bIns="46025" anchor="ctr" anchorCtr="0">
            <a:noAutofit/>
          </a:bodyPr>
          <a:lstStyle/>
          <a:p>
            <a:pPr marL="0" marR="0" lvl="0" indent="0" algn="ctr" rtl="0">
              <a:lnSpc>
                <a:spcPct val="90000"/>
              </a:lnSpc>
              <a:spcBef>
                <a:spcPts val="0"/>
              </a:spcBef>
              <a:spcAft>
                <a:spcPts val="0"/>
              </a:spcAft>
              <a:buNone/>
            </a:pPr>
            <a:r>
              <a:rPr lang="en-US" sz="3200" b="1">
                <a:solidFill>
                  <a:srgbClr val="000099"/>
                </a:solidFill>
                <a:latin typeface="Times New Roman"/>
                <a:ea typeface="Times New Roman"/>
                <a:cs typeface="Times New Roman"/>
                <a:sym typeface="Times New Roman"/>
              </a:rPr>
              <a:t>Discussion Question: Should the government intervene in the market to make sure that prices aren’t too high or too low?</a:t>
            </a:r>
            <a:endParaRPr sz="3200" b="1">
              <a:solidFill>
                <a:srgbClr val="000099"/>
              </a:solidFill>
              <a:latin typeface="Times New Roman"/>
              <a:ea typeface="Times New Roman"/>
              <a:cs typeface="Times New Roman"/>
              <a:sym typeface="Times New Roman"/>
            </a:endParaRPr>
          </a:p>
          <a:p>
            <a:pPr marL="0" marR="0" lvl="0" indent="0" algn="l" rtl="0">
              <a:lnSpc>
                <a:spcPct val="90000"/>
              </a:lnSpc>
              <a:spcBef>
                <a:spcPts val="0"/>
              </a:spcBef>
              <a:spcAft>
                <a:spcPts val="0"/>
              </a:spcAft>
              <a:buNone/>
            </a:pPr>
            <a:endParaRPr sz="3200" b="1">
              <a:solidFill>
                <a:srgbClr val="000099"/>
              </a:solidFill>
              <a:latin typeface="Times New Roman"/>
              <a:ea typeface="Times New Roman"/>
              <a:cs typeface="Times New Roman"/>
              <a:sym typeface="Times New Roman"/>
            </a:endParaRPr>
          </a:p>
        </p:txBody>
      </p:sp>
      <p:sp>
        <p:nvSpPr>
          <p:cNvPr id="180" name="Google Shape;180;p26"/>
          <p:cNvSpPr txBox="1"/>
          <p:nvPr/>
        </p:nvSpPr>
        <p:spPr>
          <a:xfrm>
            <a:off x="7239000" y="64008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3</a:t>
            </a:fld>
            <a:endParaRPr/>
          </a:p>
        </p:txBody>
      </p:sp>
      <p:sp>
        <p:nvSpPr>
          <p:cNvPr id="181" name="Google Shape;181;p26"/>
          <p:cNvSpPr txBox="1"/>
          <p:nvPr/>
        </p:nvSpPr>
        <p:spPr>
          <a:xfrm>
            <a:off x="391350" y="150000"/>
            <a:ext cx="83058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8000"/>
              <a:buFont typeface="Times New Roman"/>
              <a:buNone/>
            </a:pPr>
            <a:r>
              <a:rPr lang="en-US" sz="4800" b="1">
                <a:latin typeface="Times New Roman"/>
                <a:ea typeface="Times New Roman"/>
                <a:cs typeface="Times New Roman"/>
                <a:sym typeface="Times New Roman"/>
              </a:rPr>
              <a:t>Can the government “fix” prices?</a:t>
            </a:r>
            <a:endParaRPr sz="4800" b="1">
              <a:latin typeface="Times New Roman"/>
              <a:ea typeface="Times New Roman"/>
              <a:cs typeface="Times New Roman"/>
              <a:sym typeface="Times New Roman"/>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5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500"/>
                                        <p:tgtEl>
                                          <p:spTgt spid="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xEl>
                                              <p:pRg st="0" end="0"/>
                                            </p:txEl>
                                          </p:spTgt>
                                        </p:tgtEl>
                                        <p:attrNameLst>
                                          <p:attrName>style.visibility</p:attrName>
                                        </p:attrNameLst>
                                      </p:cBhvr>
                                      <p:to>
                                        <p:strVal val="visible"/>
                                      </p:to>
                                    </p:set>
                                    <p:animEffect transition="in" filter="fade">
                                      <p:cBhvr>
                                        <p:cTn id="17" dur="500"/>
                                        <p:tgtEl>
                                          <p:spTgt spid="17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
                                            <p:txEl>
                                              <p:pRg st="1" end="1"/>
                                            </p:txEl>
                                          </p:spTgt>
                                        </p:tgtEl>
                                        <p:attrNameLst>
                                          <p:attrName>style.visibility</p:attrName>
                                        </p:attrNameLst>
                                      </p:cBhvr>
                                      <p:to>
                                        <p:strVal val="visible"/>
                                      </p:to>
                                    </p:set>
                                    <p:animEffect transition="in" filter="fade">
                                      <p:cBhvr>
                                        <p:cTn id="22" dur="500"/>
                                        <p:tgtEl>
                                          <p:spTgt spid="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cxnSp>
        <p:nvCxnSpPr>
          <p:cNvPr id="187" name="Google Shape;187;p27"/>
          <p:cNvCxnSpPr/>
          <p:nvPr/>
        </p:nvCxnSpPr>
        <p:spPr>
          <a:xfrm>
            <a:off x="2971800" y="4800600"/>
            <a:ext cx="3962400" cy="0"/>
          </a:xfrm>
          <a:prstGeom prst="straightConnector1">
            <a:avLst/>
          </a:prstGeom>
          <a:noFill/>
          <a:ln w="57150" cap="flat" cmpd="sng">
            <a:solidFill>
              <a:schemeClr val="dk1"/>
            </a:solidFill>
            <a:prstDash val="solid"/>
            <a:miter lim="800000"/>
            <a:headEnd type="none" w="sm" len="sm"/>
            <a:tailEnd type="none" w="sm" len="sm"/>
          </a:ln>
        </p:spPr>
      </p:cxnSp>
      <p:cxnSp>
        <p:nvCxnSpPr>
          <p:cNvPr id="188" name="Google Shape;188;p27"/>
          <p:cNvCxnSpPr/>
          <p:nvPr/>
        </p:nvCxnSpPr>
        <p:spPr>
          <a:xfrm>
            <a:off x="3959225" y="4891087"/>
            <a:ext cx="0" cy="1447800"/>
          </a:xfrm>
          <a:prstGeom prst="straightConnector1">
            <a:avLst/>
          </a:prstGeom>
          <a:noFill/>
          <a:ln w="28575" cap="flat" cmpd="sng">
            <a:solidFill>
              <a:schemeClr val="dk1"/>
            </a:solidFill>
            <a:prstDash val="dash"/>
            <a:miter lim="800000"/>
            <a:headEnd type="none" w="sm" len="sm"/>
            <a:tailEnd type="none" w="sm" len="sm"/>
          </a:ln>
        </p:spPr>
      </p:cxnSp>
      <p:cxnSp>
        <p:nvCxnSpPr>
          <p:cNvPr id="189" name="Google Shape;189;p27"/>
          <p:cNvCxnSpPr/>
          <p:nvPr/>
        </p:nvCxnSpPr>
        <p:spPr>
          <a:xfrm>
            <a:off x="5711825" y="4814887"/>
            <a:ext cx="0" cy="1600200"/>
          </a:xfrm>
          <a:prstGeom prst="straightConnector1">
            <a:avLst/>
          </a:prstGeom>
          <a:noFill/>
          <a:ln w="28575" cap="flat" cmpd="sng">
            <a:solidFill>
              <a:schemeClr val="dk1"/>
            </a:solidFill>
            <a:prstDash val="dash"/>
            <a:miter lim="800000"/>
            <a:headEnd type="none" w="sm" len="sm"/>
            <a:tailEnd type="none" w="sm" len="sm"/>
          </a:ln>
        </p:spPr>
      </p:cxnSp>
      <p:grpSp>
        <p:nvGrpSpPr>
          <p:cNvPr id="190" name="Google Shape;190;p27"/>
          <p:cNvGrpSpPr/>
          <p:nvPr/>
        </p:nvGrpSpPr>
        <p:grpSpPr>
          <a:xfrm>
            <a:off x="2932047" y="2152676"/>
            <a:ext cx="4608441" cy="4262364"/>
            <a:chOff x="2338387" y="1504950"/>
            <a:chExt cx="4745100" cy="4324200"/>
          </a:xfrm>
        </p:grpSpPr>
        <p:cxnSp>
          <p:nvCxnSpPr>
            <p:cNvPr id="191" name="Google Shape;191;p27"/>
            <p:cNvCxnSpPr/>
            <p:nvPr/>
          </p:nvCxnSpPr>
          <p:spPr>
            <a:xfrm>
              <a:off x="2363787" y="1504950"/>
              <a:ext cx="0" cy="4324200"/>
            </a:xfrm>
            <a:prstGeom prst="straightConnector1">
              <a:avLst/>
            </a:prstGeom>
            <a:noFill/>
            <a:ln w="50800" cap="flat" cmpd="sng">
              <a:solidFill>
                <a:schemeClr val="dk1"/>
              </a:solidFill>
              <a:prstDash val="solid"/>
              <a:miter lim="800000"/>
              <a:headEnd type="none" w="sm" len="sm"/>
              <a:tailEnd type="none" w="sm" len="sm"/>
            </a:ln>
          </p:spPr>
        </p:cxnSp>
        <p:cxnSp>
          <p:nvCxnSpPr>
            <p:cNvPr id="192" name="Google Shape;192;p27"/>
            <p:cNvCxnSpPr/>
            <p:nvPr/>
          </p:nvCxnSpPr>
          <p:spPr>
            <a:xfrm>
              <a:off x="2338387" y="5802312"/>
              <a:ext cx="4745100" cy="0"/>
            </a:xfrm>
            <a:prstGeom prst="straightConnector1">
              <a:avLst/>
            </a:prstGeom>
            <a:noFill/>
            <a:ln w="50800" cap="flat" cmpd="sng">
              <a:solidFill>
                <a:schemeClr val="dk1"/>
              </a:solidFill>
              <a:prstDash val="solid"/>
              <a:miter lim="800000"/>
              <a:headEnd type="none" w="sm" len="sm"/>
              <a:tailEnd type="none" w="sm" len="sm"/>
            </a:ln>
          </p:spPr>
        </p:cxnSp>
      </p:grpSp>
      <p:sp>
        <p:nvSpPr>
          <p:cNvPr id="193" name="Google Shape;193;p27"/>
          <p:cNvSpPr txBox="1"/>
          <p:nvPr/>
        </p:nvSpPr>
        <p:spPr>
          <a:xfrm>
            <a:off x="7540625" y="6338887"/>
            <a:ext cx="460500" cy="519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Q</a:t>
            </a:r>
            <a:endParaRPr/>
          </a:p>
        </p:txBody>
      </p:sp>
      <p:sp>
        <p:nvSpPr>
          <p:cNvPr id="194" name="Google Shape;194;p27"/>
          <p:cNvSpPr txBox="1"/>
          <p:nvPr/>
        </p:nvSpPr>
        <p:spPr>
          <a:xfrm>
            <a:off x="2352675" y="1528762"/>
            <a:ext cx="585900" cy="4678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2800"/>
              <a:buFont typeface="Times New Roman"/>
              <a:buNone/>
            </a:pPr>
            <a:endParaRPr sz="2800" b="1"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$8</a:t>
            </a:r>
            <a:endParaRPr/>
          </a:p>
          <a:p>
            <a:pPr marL="0" marR="0" lvl="0" indent="0" algn="r" rtl="0">
              <a:lnSpc>
                <a:spcPct val="100000"/>
              </a:lnSpc>
              <a:spcBef>
                <a:spcPts val="0"/>
              </a:spcBef>
              <a:spcAft>
                <a:spcPts val="0"/>
              </a:spcAft>
              <a:buClr>
                <a:schemeClr val="dk1"/>
              </a:buClr>
              <a:buSzPts val="2800"/>
              <a:buFont typeface="Times New Roman"/>
              <a:buNone/>
            </a:pPr>
            <a:endParaRPr sz="2800" b="1"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6</a:t>
            </a:r>
            <a:endParaRPr/>
          </a:p>
          <a:p>
            <a:pPr marL="0" marR="0" lvl="0" indent="0" algn="r" rtl="0">
              <a:lnSpc>
                <a:spcPct val="100000"/>
              </a:lnSpc>
              <a:spcBef>
                <a:spcPts val="0"/>
              </a:spcBef>
              <a:spcAft>
                <a:spcPts val="0"/>
              </a:spcAft>
              <a:buClr>
                <a:schemeClr val="dk1"/>
              </a:buClr>
              <a:buSzPts val="2800"/>
              <a:buFont typeface="Times New Roman"/>
              <a:buNone/>
            </a:pPr>
            <a:endParaRPr sz="2800" b="1"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4</a:t>
            </a:r>
            <a:endParaRPr/>
          </a:p>
          <a:p>
            <a:pPr marL="0" marR="0" lvl="0" indent="0" algn="r" rtl="0">
              <a:lnSpc>
                <a:spcPct val="100000"/>
              </a:lnSpc>
              <a:spcBef>
                <a:spcPts val="0"/>
              </a:spcBef>
              <a:spcAft>
                <a:spcPts val="0"/>
              </a:spcAft>
              <a:buClr>
                <a:schemeClr val="dk1"/>
              </a:buClr>
              <a:buSzPts val="2800"/>
              <a:buFont typeface="Times New Roman"/>
              <a:buNone/>
            </a:pPr>
            <a:endParaRPr sz="2800" b="1"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2</a:t>
            </a:r>
            <a:endParaRPr/>
          </a:p>
          <a:p>
            <a:pPr marL="0" marR="0" lvl="0" indent="0" algn="r" rtl="0">
              <a:lnSpc>
                <a:spcPct val="100000"/>
              </a:lnSpc>
              <a:spcBef>
                <a:spcPts val="0"/>
              </a:spcBef>
              <a:spcAft>
                <a:spcPts val="0"/>
              </a:spcAft>
              <a:buClr>
                <a:schemeClr val="dk1"/>
              </a:buClr>
              <a:buSzPts val="2800"/>
              <a:buFont typeface="Times New Roman"/>
              <a:buNone/>
            </a:pPr>
            <a:endParaRPr sz="2800" b="1" i="0" u="none" strike="noStrike" cap="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Arial"/>
                <a:ea typeface="Arial"/>
                <a:cs typeface="Arial"/>
                <a:sym typeface="Arial"/>
              </a:rPr>
              <a:t>1</a:t>
            </a:r>
            <a:endParaRPr/>
          </a:p>
          <a:p>
            <a:pPr marL="0" marR="0" lvl="0" indent="0" algn="l" rtl="0">
              <a:lnSpc>
                <a:spcPct val="100000"/>
              </a:lnSpc>
              <a:spcBef>
                <a:spcPts val="0"/>
              </a:spcBef>
              <a:spcAft>
                <a:spcPts val="0"/>
              </a:spcAft>
              <a:buNone/>
            </a:pPr>
            <a:endParaRPr sz="2800" b="1" i="0" u="none">
              <a:solidFill>
                <a:schemeClr val="dk1"/>
              </a:solidFill>
              <a:latin typeface="Arial"/>
              <a:ea typeface="Arial"/>
              <a:cs typeface="Arial"/>
              <a:sym typeface="Arial"/>
            </a:endParaRPr>
          </a:p>
        </p:txBody>
      </p:sp>
      <p:sp>
        <p:nvSpPr>
          <p:cNvPr id="195" name="Google Shape;195;p27"/>
          <p:cNvSpPr txBox="1"/>
          <p:nvPr/>
        </p:nvSpPr>
        <p:spPr>
          <a:xfrm>
            <a:off x="2435225" y="1536700"/>
            <a:ext cx="1063500" cy="52230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Price</a:t>
            </a:r>
            <a:endParaRPr/>
          </a:p>
        </p:txBody>
      </p:sp>
      <p:sp>
        <p:nvSpPr>
          <p:cNvPr id="196" name="Google Shape;196;p27"/>
          <p:cNvSpPr txBox="1"/>
          <p:nvPr/>
        </p:nvSpPr>
        <p:spPr>
          <a:xfrm>
            <a:off x="3163887" y="6375400"/>
            <a:ext cx="4529100" cy="36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10     20     30     40     50     60     70     80</a:t>
            </a:r>
            <a:endParaRPr/>
          </a:p>
        </p:txBody>
      </p:sp>
      <p:sp>
        <p:nvSpPr>
          <p:cNvPr id="197" name="Google Shape;197;p27"/>
          <p:cNvSpPr txBox="1"/>
          <p:nvPr/>
        </p:nvSpPr>
        <p:spPr>
          <a:xfrm>
            <a:off x="7239000" y="64008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4</a:t>
            </a:fld>
            <a:endParaRPr/>
          </a:p>
        </p:txBody>
      </p:sp>
      <p:sp>
        <p:nvSpPr>
          <p:cNvPr id="198" name="Google Shape;198;p27"/>
          <p:cNvSpPr/>
          <p:nvPr/>
        </p:nvSpPr>
        <p:spPr>
          <a:xfrm rot="-360084">
            <a:off x="3494037" y="2158969"/>
            <a:ext cx="3428893" cy="3505192"/>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199" name="Google Shape;199;p27"/>
          <p:cNvSpPr/>
          <p:nvPr/>
        </p:nvSpPr>
        <p:spPr>
          <a:xfrm>
            <a:off x="3273425" y="22240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00" name="Google Shape;200;p27"/>
          <p:cNvSpPr/>
          <p:nvPr/>
        </p:nvSpPr>
        <p:spPr>
          <a:xfrm>
            <a:off x="3806825" y="30622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01" name="Google Shape;201;p27"/>
          <p:cNvSpPr/>
          <p:nvPr/>
        </p:nvSpPr>
        <p:spPr>
          <a:xfrm>
            <a:off x="5635625" y="47386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02" name="Google Shape;202;p27"/>
          <p:cNvSpPr/>
          <p:nvPr/>
        </p:nvSpPr>
        <p:spPr>
          <a:xfrm>
            <a:off x="7083425" y="54244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03" name="Google Shape;203;p27"/>
          <p:cNvSpPr/>
          <p:nvPr/>
        </p:nvSpPr>
        <p:spPr>
          <a:xfrm rot="-239880">
            <a:off x="3276644" y="2378111"/>
            <a:ext cx="2362249" cy="3047931"/>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04" name="Google Shape;204;p27"/>
          <p:cNvSpPr/>
          <p:nvPr/>
        </p:nvSpPr>
        <p:spPr>
          <a:xfrm>
            <a:off x="3271837" y="54229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05" name="Google Shape;205;p27"/>
          <p:cNvSpPr/>
          <p:nvPr/>
        </p:nvSpPr>
        <p:spPr>
          <a:xfrm>
            <a:off x="3881437" y="47371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06" name="Google Shape;206;p27"/>
          <p:cNvSpPr/>
          <p:nvPr/>
        </p:nvSpPr>
        <p:spPr>
          <a:xfrm>
            <a:off x="5026025" y="30622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07" name="Google Shape;207;p27"/>
          <p:cNvSpPr/>
          <p:nvPr/>
        </p:nvSpPr>
        <p:spPr>
          <a:xfrm>
            <a:off x="5483225" y="22240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08" name="Google Shape;208;p27"/>
          <p:cNvSpPr/>
          <p:nvPr/>
        </p:nvSpPr>
        <p:spPr>
          <a:xfrm>
            <a:off x="4568825" y="38242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209" name="Google Shape;209;p27"/>
          <p:cNvCxnSpPr/>
          <p:nvPr/>
        </p:nvCxnSpPr>
        <p:spPr>
          <a:xfrm rot="10800000">
            <a:off x="2968625" y="3900487"/>
            <a:ext cx="1600200" cy="0"/>
          </a:xfrm>
          <a:prstGeom prst="straightConnector1">
            <a:avLst/>
          </a:prstGeom>
          <a:noFill/>
          <a:ln w="28575" cap="flat" cmpd="sng">
            <a:solidFill>
              <a:schemeClr val="dk1"/>
            </a:solidFill>
            <a:prstDash val="dash"/>
            <a:miter lim="800000"/>
            <a:headEnd type="none" w="sm" len="sm"/>
            <a:tailEnd type="none" w="sm" len="sm"/>
          </a:ln>
        </p:spPr>
      </p:cxnSp>
      <p:cxnSp>
        <p:nvCxnSpPr>
          <p:cNvPr id="210" name="Google Shape;210;p27"/>
          <p:cNvCxnSpPr/>
          <p:nvPr/>
        </p:nvCxnSpPr>
        <p:spPr>
          <a:xfrm>
            <a:off x="4645025" y="3976687"/>
            <a:ext cx="0" cy="2362200"/>
          </a:xfrm>
          <a:prstGeom prst="straightConnector1">
            <a:avLst/>
          </a:prstGeom>
          <a:noFill/>
          <a:ln w="28575" cap="flat" cmpd="sng">
            <a:solidFill>
              <a:schemeClr val="dk1"/>
            </a:solidFill>
            <a:prstDash val="dash"/>
            <a:miter lim="800000"/>
            <a:headEnd type="none" w="sm" len="sm"/>
            <a:tailEnd type="none" w="sm" len="sm"/>
          </a:ln>
        </p:spPr>
      </p:cxnSp>
      <p:sp>
        <p:nvSpPr>
          <p:cNvPr id="211" name="Google Shape;211;p27"/>
          <p:cNvSpPr txBox="1"/>
          <p:nvPr/>
        </p:nvSpPr>
        <p:spPr>
          <a:xfrm>
            <a:off x="7388225" y="5500687"/>
            <a:ext cx="441300" cy="519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D</a:t>
            </a:r>
            <a:endParaRPr/>
          </a:p>
        </p:txBody>
      </p:sp>
      <p:sp>
        <p:nvSpPr>
          <p:cNvPr id="212" name="Google Shape;212;p27"/>
          <p:cNvSpPr txBox="1"/>
          <p:nvPr/>
        </p:nvSpPr>
        <p:spPr>
          <a:xfrm>
            <a:off x="5711825" y="1919287"/>
            <a:ext cx="420600" cy="519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a:t>
            </a:r>
            <a:endParaRPr/>
          </a:p>
        </p:txBody>
      </p:sp>
      <p:sp>
        <p:nvSpPr>
          <p:cNvPr id="213" name="Google Shape;213;p27"/>
          <p:cNvSpPr txBox="1"/>
          <p:nvPr/>
        </p:nvSpPr>
        <p:spPr>
          <a:xfrm>
            <a:off x="4035425" y="5043487"/>
            <a:ext cx="1600200" cy="860400"/>
          </a:xfrm>
          <a:prstGeom prst="rect">
            <a:avLst/>
          </a:prstGeom>
          <a:solidFill>
            <a:schemeClr val="lt1"/>
          </a:solidFill>
          <a:ln>
            <a:noFill/>
          </a:ln>
        </p:spPr>
        <p:txBody>
          <a:bodyPr spcFirstLastPara="1" wrap="square" lIns="92075" tIns="46025" rIns="92075" bIns="46025" anchor="t" anchorCtr="0">
            <a:noAutofit/>
          </a:bodyPr>
          <a:lstStyle/>
          <a:p>
            <a:pPr marL="0" marR="0" lvl="0" indent="0" algn="ctr" rtl="0">
              <a:lnSpc>
                <a:spcPct val="90000"/>
              </a:lnSpc>
              <a:spcBef>
                <a:spcPts val="0"/>
              </a:spcBef>
              <a:spcAft>
                <a:spcPts val="0"/>
              </a:spcAft>
              <a:buClr>
                <a:srgbClr val="990000"/>
              </a:buClr>
              <a:buSzPts val="2800"/>
              <a:buFont typeface="Times New Roman"/>
              <a:buNone/>
            </a:pPr>
            <a:r>
              <a:rPr lang="en-US" sz="2800" b="1" i="0" u="none">
                <a:solidFill>
                  <a:srgbClr val="990000"/>
                </a:solidFill>
                <a:latin typeface="Times New Roman"/>
                <a:ea typeface="Times New Roman"/>
                <a:cs typeface="Times New Roman"/>
                <a:sym typeface="Times New Roman"/>
              </a:rPr>
              <a:t>Shortage</a:t>
            </a:r>
            <a:endParaRPr/>
          </a:p>
          <a:p>
            <a:pPr marL="0" marR="0" lvl="0" indent="0" algn="ctr" rtl="0">
              <a:lnSpc>
                <a:spcPct val="90000"/>
              </a:lnSpc>
              <a:spcBef>
                <a:spcPts val="0"/>
              </a:spcBef>
              <a:spcAft>
                <a:spcPts val="0"/>
              </a:spcAft>
              <a:buClr>
                <a:srgbClr val="990000"/>
              </a:buClr>
              <a:buSzPts val="2800"/>
              <a:buFont typeface="Times New Roman"/>
              <a:buNone/>
            </a:pPr>
            <a:r>
              <a:rPr lang="en-US" sz="2800" b="1" i="0" u="none">
                <a:solidFill>
                  <a:srgbClr val="990000"/>
                </a:solidFill>
                <a:latin typeface="Times New Roman"/>
                <a:ea typeface="Times New Roman"/>
                <a:cs typeface="Times New Roman"/>
                <a:sym typeface="Times New Roman"/>
              </a:rPr>
              <a:t>(Qd&gt;Qs)</a:t>
            </a:r>
            <a:endParaRPr/>
          </a:p>
        </p:txBody>
      </p:sp>
      <p:sp>
        <p:nvSpPr>
          <p:cNvPr id="214" name="Google Shape;214;p27"/>
          <p:cNvSpPr txBox="1"/>
          <p:nvPr/>
        </p:nvSpPr>
        <p:spPr>
          <a:xfrm>
            <a:off x="0" y="685800"/>
            <a:ext cx="9144000" cy="860400"/>
          </a:xfrm>
          <a:prstGeom prst="rect">
            <a:avLst/>
          </a:prstGeom>
          <a:noFill/>
          <a:ln>
            <a:noFill/>
          </a:ln>
        </p:spPr>
        <p:txBody>
          <a:bodyPr spcFirstLastPara="1" wrap="square" lIns="92075" tIns="46025" rIns="92075" bIns="46025" anchor="ctr" anchorCtr="0">
            <a:noAutofit/>
          </a:bodyPr>
          <a:lstStyle/>
          <a:p>
            <a:pPr marL="0" marR="0" lvl="0" indent="0" algn="ctr" rtl="0">
              <a:lnSpc>
                <a:spcPct val="90000"/>
              </a:lnSpc>
              <a:spcBef>
                <a:spcPts val="0"/>
              </a:spcBef>
              <a:spcAft>
                <a:spcPts val="0"/>
              </a:spcAft>
              <a:buClr>
                <a:srgbClr val="000099"/>
              </a:buClr>
              <a:buSzPts val="2800"/>
              <a:buFont typeface="Times New Roman"/>
              <a:buNone/>
            </a:pPr>
            <a:r>
              <a:rPr lang="en-US" sz="2800" b="1" i="0" u="none">
                <a:solidFill>
                  <a:srgbClr val="000099"/>
                </a:solidFill>
                <a:latin typeface="Times New Roman"/>
                <a:ea typeface="Times New Roman"/>
                <a:cs typeface="Times New Roman"/>
                <a:sym typeface="Times New Roman"/>
              </a:rPr>
              <a:t>Maximum legal price a seller can charge for a product.</a:t>
            </a:r>
            <a:endParaRPr sz="2400" b="1" i="0" u="none">
              <a:solidFill>
                <a:srgbClr val="000099"/>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99"/>
              </a:buClr>
              <a:buSzPts val="2800"/>
              <a:buFont typeface="Times New Roman"/>
              <a:buNone/>
            </a:pPr>
            <a:r>
              <a:rPr lang="en-US" sz="2800" b="1" i="0" u="none">
                <a:solidFill>
                  <a:srgbClr val="000099"/>
                </a:solidFill>
                <a:latin typeface="Times New Roman"/>
                <a:ea typeface="Times New Roman"/>
                <a:cs typeface="Times New Roman"/>
                <a:sym typeface="Times New Roman"/>
              </a:rPr>
              <a:t>Goal: Make affordable by keeping price from reaching Eq.</a:t>
            </a:r>
            <a:endParaRPr/>
          </a:p>
        </p:txBody>
      </p:sp>
      <p:sp>
        <p:nvSpPr>
          <p:cNvPr id="215" name="Google Shape;215;p27"/>
          <p:cNvSpPr txBox="1"/>
          <p:nvPr/>
        </p:nvSpPr>
        <p:spPr>
          <a:xfrm>
            <a:off x="2971800" y="1600200"/>
            <a:ext cx="3276600" cy="57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3200" b="1" i="0" u="none">
                <a:solidFill>
                  <a:schemeClr val="dk1"/>
                </a:solidFill>
                <a:latin typeface="Times New Roman"/>
                <a:ea typeface="Times New Roman"/>
                <a:cs typeface="Times New Roman"/>
                <a:sym typeface="Times New Roman"/>
              </a:rPr>
              <a:t>Gasoline</a:t>
            </a:r>
            <a:endParaRPr/>
          </a:p>
        </p:txBody>
      </p:sp>
      <p:sp>
        <p:nvSpPr>
          <p:cNvPr id="216" name="Google Shape;216;p27"/>
          <p:cNvSpPr txBox="1"/>
          <p:nvPr/>
        </p:nvSpPr>
        <p:spPr>
          <a:xfrm>
            <a:off x="152400" y="2438400"/>
            <a:ext cx="2438400" cy="265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Does this policy help consumers?</a:t>
            </a:r>
            <a:endParaRPr/>
          </a:p>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Result: BLACK MARKETS</a:t>
            </a:r>
            <a:endParaRPr/>
          </a:p>
        </p:txBody>
      </p:sp>
      <p:sp>
        <p:nvSpPr>
          <p:cNvPr id="217" name="Google Shape;217;p27"/>
          <p:cNvSpPr txBox="1"/>
          <p:nvPr/>
        </p:nvSpPr>
        <p:spPr>
          <a:xfrm>
            <a:off x="7086600" y="4343400"/>
            <a:ext cx="1371600" cy="82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Price Ceiling</a:t>
            </a:r>
            <a:endParaRPr/>
          </a:p>
        </p:txBody>
      </p:sp>
      <p:sp>
        <p:nvSpPr>
          <p:cNvPr id="218" name="Google Shape;218;p27"/>
          <p:cNvSpPr txBox="1"/>
          <p:nvPr/>
        </p:nvSpPr>
        <p:spPr>
          <a:xfrm>
            <a:off x="0" y="0"/>
            <a:ext cx="9144000" cy="7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Times New Roman"/>
              <a:buNone/>
            </a:pPr>
            <a:r>
              <a:rPr lang="en-US" sz="4400" b="1" i="0" u="sng">
                <a:solidFill>
                  <a:schemeClr val="dk1"/>
                </a:solidFill>
                <a:latin typeface="Times New Roman"/>
                <a:ea typeface="Times New Roman"/>
                <a:cs typeface="Times New Roman"/>
                <a:sym typeface="Times New Roman"/>
              </a:rPr>
              <a:t>Price Ceiling</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Effect transition="in" filter="fade">
                                      <p:cBhvr>
                                        <p:cTn id="7" dur="500"/>
                                        <p:tgtEl>
                                          <p:spTgt spid="2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
                                            <p:txEl>
                                              <p:pRg st="1" end="1"/>
                                            </p:txEl>
                                          </p:spTgt>
                                        </p:tgtEl>
                                        <p:attrNameLst>
                                          <p:attrName>style.visibility</p:attrName>
                                        </p:attrNameLst>
                                      </p:cBhvr>
                                      <p:to>
                                        <p:strVal val="visible"/>
                                      </p:to>
                                    </p:set>
                                    <p:animEffect transition="in" filter="fade">
                                      <p:cBhvr>
                                        <p:cTn id="12" dur="500"/>
                                        <p:tgtEl>
                                          <p:spTgt spid="2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500"/>
                                        <p:tgtEl>
                                          <p:spTgt spid="187"/>
                                        </p:tgtEl>
                                      </p:cBhvr>
                                    </p:animEffect>
                                  </p:childTnLst>
                                </p:cTn>
                              </p:par>
                              <p:par>
                                <p:cTn id="18" presetID="10" presetClass="entr" presetSubtype="0" fill="hold" nodeType="withEffect">
                                  <p:stCondLst>
                                    <p:cond delay="0"/>
                                  </p:stCondLst>
                                  <p:childTnLst>
                                    <p:set>
                                      <p:cBhvr>
                                        <p:cTn id="19" dur="1" fill="hold">
                                          <p:stCondLst>
                                            <p:cond delay="0"/>
                                          </p:stCondLst>
                                        </p:cTn>
                                        <p:tgtEl>
                                          <p:spTgt spid="188"/>
                                        </p:tgtEl>
                                        <p:attrNameLst>
                                          <p:attrName>style.visibility</p:attrName>
                                        </p:attrNameLst>
                                      </p:cBhvr>
                                      <p:to>
                                        <p:strVal val="visible"/>
                                      </p:to>
                                    </p:set>
                                    <p:animEffect transition="in" filter="fade">
                                      <p:cBhvr>
                                        <p:cTn id="20" dur="500"/>
                                        <p:tgtEl>
                                          <p:spTgt spid="188"/>
                                        </p:tgtEl>
                                      </p:cBhvr>
                                    </p:animEffect>
                                  </p:childTnLst>
                                </p:cTn>
                              </p:par>
                              <p:par>
                                <p:cTn id="21" presetID="10" presetClass="entr" presetSubtype="0" fill="hold" nodeType="withEffect">
                                  <p:stCondLst>
                                    <p:cond delay="0"/>
                                  </p:stCondLst>
                                  <p:childTnLst>
                                    <p:set>
                                      <p:cBhvr>
                                        <p:cTn id="22" dur="1" fill="hold">
                                          <p:stCondLst>
                                            <p:cond delay="0"/>
                                          </p:stCondLst>
                                        </p:cTn>
                                        <p:tgtEl>
                                          <p:spTgt spid="189"/>
                                        </p:tgtEl>
                                        <p:attrNameLst>
                                          <p:attrName>style.visibility</p:attrName>
                                        </p:attrNameLst>
                                      </p:cBhvr>
                                      <p:to>
                                        <p:strVal val="visible"/>
                                      </p:to>
                                    </p:set>
                                    <p:animEffect transition="in" filter="fade">
                                      <p:cBhvr>
                                        <p:cTn id="23" dur="500"/>
                                        <p:tgtEl>
                                          <p:spTgt spid="18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7"/>
                                        </p:tgtEl>
                                        <p:attrNameLst>
                                          <p:attrName>style.visibility</p:attrName>
                                        </p:attrNameLst>
                                      </p:cBhvr>
                                      <p:to>
                                        <p:strVal val="visible"/>
                                      </p:to>
                                    </p:set>
                                    <p:animEffect transition="in" filter="fade">
                                      <p:cBhvr>
                                        <p:cTn id="28" dur="500"/>
                                        <p:tgtEl>
                                          <p:spTgt spid="2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3"/>
                                        </p:tgtEl>
                                        <p:attrNameLst>
                                          <p:attrName>style.visibility</p:attrName>
                                        </p:attrNameLst>
                                      </p:cBhvr>
                                      <p:to>
                                        <p:strVal val="visible"/>
                                      </p:to>
                                    </p:set>
                                    <p:animEffect transition="in" filter="fade">
                                      <p:cBhvr>
                                        <p:cTn id="33" dur="500"/>
                                        <p:tgtEl>
                                          <p:spTgt spid="2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6">
                                            <p:txEl>
                                              <p:pRg st="0" end="0"/>
                                            </p:txEl>
                                          </p:spTgt>
                                        </p:tgtEl>
                                        <p:attrNameLst>
                                          <p:attrName>style.visibility</p:attrName>
                                        </p:attrNameLst>
                                      </p:cBhvr>
                                      <p:to>
                                        <p:strVal val="visible"/>
                                      </p:to>
                                    </p:set>
                                    <p:animEffect transition="in" filter="fade">
                                      <p:cBhvr>
                                        <p:cTn id="38" dur="500"/>
                                        <p:tgtEl>
                                          <p:spTgt spid="21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6">
                                            <p:txEl>
                                              <p:pRg st="1" end="1"/>
                                            </p:txEl>
                                          </p:spTgt>
                                        </p:tgtEl>
                                        <p:attrNameLst>
                                          <p:attrName>style.visibility</p:attrName>
                                        </p:attrNameLst>
                                      </p:cBhvr>
                                      <p:to>
                                        <p:strVal val="visible"/>
                                      </p:to>
                                    </p:set>
                                    <p:animEffect transition="in" filter="fade">
                                      <p:cBhvr>
                                        <p:cTn id="43" dur="500"/>
                                        <p:tgtEl>
                                          <p:spTgt spid="2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cxnSp>
        <p:nvCxnSpPr>
          <p:cNvPr id="234" name="Google Shape;234;p29"/>
          <p:cNvCxnSpPr/>
          <p:nvPr/>
        </p:nvCxnSpPr>
        <p:spPr>
          <a:xfrm>
            <a:off x="2971800" y="3124200"/>
            <a:ext cx="3962400" cy="0"/>
          </a:xfrm>
          <a:prstGeom prst="straightConnector1">
            <a:avLst/>
          </a:prstGeom>
          <a:noFill/>
          <a:ln w="57150" cap="flat" cmpd="sng">
            <a:solidFill>
              <a:schemeClr val="dk1"/>
            </a:solidFill>
            <a:prstDash val="solid"/>
            <a:miter lim="800000"/>
            <a:headEnd type="none" w="sm" len="sm"/>
            <a:tailEnd type="none" w="sm" len="sm"/>
          </a:ln>
        </p:spPr>
      </p:cxnSp>
      <p:cxnSp>
        <p:nvCxnSpPr>
          <p:cNvPr id="235" name="Google Shape;235;p29"/>
          <p:cNvCxnSpPr/>
          <p:nvPr/>
        </p:nvCxnSpPr>
        <p:spPr>
          <a:xfrm flipH="1">
            <a:off x="3886075" y="3200400"/>
            <a:ext cx="3300" cy="3138600"/>
          </a:xfrm>
          <a:prstGeom prst="straightConnector1">
            <a:avLst/>
          </a:prstGeom>
          <a:noFill/>
          <a:ln w="28575" cap="flat" cmpd="sng">
            <a:solidFill>
              <a:schemeClr val="dk1"/>
            </a:solidFill>
            <a:prstDash val="dash"/>
            <a:miter lim="800000"/>
            <a:headEnd type="none" w="sm" len="sm"/>
            <a:tailEnd type="none" w="sm" len="sm"/>
          </a:ln>
        </p:spPr>
      </p:cxnSp>
      <p:cxnSp>
        <p:nvCxnSpPr>
          <p:cNvPr id="236" name="Google Shape;236;p29"/>
          <p:cNvCxnSpPr/>
          <p:nvPr/>
        </p:nvCxnSpPr>
        <p:spPr>
          <a:xfrm>
            <a:off x="5105400" y="3124200"/>
            <a:ext cx="0" cy="3276600"/>
          </a:xfrm>
          <a:prstGeom prst="straightConnector1">
            <a:avLst/>
          </a:prstGeom>
          <a:noFill/>
          <a:ln w="28575" cap="flat" cmpd="sng">
            <a:solidFill>
              <a:schemeClr val="dk1"/>
            </a:solidFill>
            <a:prstDash val="dash"/>
            <a:miter lim="800000"/>
            <a:headEnd type="none" w="sm" len="sm"/>
            <a:tailEnd type="none" w="sm" len="sm"/>
          </a:ln>
        </p:spPr>
      </p:cxnSp>
      <p:grpSp>
        <p:nvGrpSpPr>
          <p:cNvPr id="237" name="Google Shape;237;p29"/>
          <p:cNvGrpSpPr/>
          <p:nvPr/>
        </p:nvGrpSpPr>
        <p:grpSpPr>
          <a:xfrm>
            <a:off x="2932047" y="2152676"/>
            <a:ext cx="4608441" cy="4262364"/>
            <a:chOff x="2338387" y="1504950"/>
            <a:chExt cx="4745100" cy="4324200"/>
          </a:xfrm>
        </p:grpSpPr>
        <p:cxnSp>
          <p:nvCxnSpPr>
            <p:cNvPr id="238" name="Google Shape;238;p29"/>
            <p:cNvCxnSpPr/>
            <p:nvPr/>
          </p:nvCxnSpPr>
          <p:spPr>
            <a:xfrm>
              <a:off x="2363787" y="1504950"/>
              <a:ext cx="0" cy="4324200"/>
            </a:xfrm>
            <a:prstGeom prst="straightConnector1">
              <a:avLst/>
            </a:prstGeom>
            <a:noFill/>
            <a:ln w="50800" cap="flat" cmpd="sng">
              <a:solidFill>
                <a:schemeClr val="dk1"/>
              </a:solidFill>
              <a:prstDash val="solid"/>
              <a:miter lim="800000"/>
              <a:headEnd type="none" w="sm" len="sm"/>
              <a:tailEnd type="none" w="sm" len="sm"/>
            </a:ln>
          </p:spPr>
        </p:cxnSp>
        <p:cxnSp>
          <p:nvCxnSpPr>
            <p:cNvPr id="239" name="Google Shape;239;p29"/>
            <p:cNvCxnSpPr/>
            <p:nvPr/>
          </p:nvCxnSpPr>
          <p:spPr>
            <a:xfrm>
              <a:off x="2338387" y="5802312"/>
              <a:ext cx="4745100" cy="0"/>
            </a:xfrm>
            <a:prstGeom prst="straightConnector1">
              <a:avLst/>
            </a:prstGeom>
            <a:noFill/>
            <a:ln w="50800" cap="flat" cmpd="sng">
              <a:solidFill>
                <a:schemeClr val="dk1"/>
              </a:solidFill>
              <a:prstDash val="solid"/>
              <a:miter lim="800000"/>
              <a:headEnd type="none" w="sm" len="sm"/>
              <a:tailEnd type="none" w="sm" len="sm"/>
            </a:ln>
          </p:spPr>
        </p:cxnSp>
      </p:grpSp>
      <p:sp>
        <p:nvSpPr>
          <p:cNvPr id="240" name="Google Shape;240;p29"/>
          <p:cNvSpPr txBox="1"/>
          <p:nvPr/>
        </p:nvSpPr>
        <p:spPr>
          <a:xfrm>
            <a:off x="7540625" y="6338887"/>
            <a:ext cx="460500" cy="519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Q</a:t>
            </a:r>
            <a:endParaRPr/>
          </a:p>
        </p:txBody>
      </p:sp>
      <p:sp>
        <p:nvSpPr>
          <p:cNvPr id="241" name="Google Shape;241;p29"/>
          <p:cNvSpPr txBox="1"/>
          <p:nvPr/>
        </p:nvSpPr>
        <p:spPr>
          <a:xfrm>
            <a:off x="2644775" y="2143125"/>
            <a:ext cx="311100" cy="36624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a:t>
            </a:r>
            <a:endParaRPr/>
          </a:p>
          <a:p>
            <a:pPr marL="0" marR="0" lvl="0" indent="0" algn="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4</a:t>
            </a:r>
            <a:endParaRPr/>
          </a:p>
          <a:p>
            <a:pPr marL="0" marR="0" lvl="0" indent="0" algn="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3</a:t>
            </a:r>
            <a:endParaRPr/>
          </a:p>
          <a:p>
            <a:pPr marL="0" marR="0" lvl="0" indent="0" algn="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2</a:t>
            </a:r>
            <a:endParaRPr/>
          </a:p>
          <a:p>
            <a:pPr marL="0" marR="0" lvl="0" indent="0" algn="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Times New Roman"/>
              <a:buNone/>
            </a:pPr>
            <a:endParaRPr sz="1800" b="1" i="0" u="none">
              <a:solidFill>
                <a:schemeClr val="dk1"/>
              </a:solidFill>
              <a:latin typeface="Arial"/>
              <a:ea typeface="Arial"/>
              <a:cs typeface="Arial"/>
              <a:sym typeface="Arial"/>
            </a:endParaRPr>
          </a:p>
          <a:p>
            <a:pPr marL="0" marR="0" lvl="0" indent="0" algn="r"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1</a:t>
            </a:r>
            <a:endParaRPr/>
          </a:p>
        </p:txBody>
      </p:sp>
      <p:sp>
        <p:nvSpPr>
          <p:cNvPr id="242" name="Google Shape;242;p29"/>
          <p:cNvSpPr txBox="1"/>
          <p:nvPr/>
        </p:nvSpPr>
        <p:spPr>
          <a:xfrm>
            <a:off x="2435225" y="1538287"/>
            <a:ext cx="420600" cy="519000"/>
          </a:xfrm>
          <a:prstGeom prst="rect">
            <a:avLst/>
          </a:prstGeom>
          <a:noFill/>
          <a:ln>
            <a:noFill/>
          </a:ln>
        </p:spPr>
        <p:txBody>
          <a:bodyPr spcFirstLastPara="1" wrap="square" lIns="92075" tIns="46025" rIns="92075" bIns="46025" anchor="ctr"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P</a:t>
            </a:r>
            <a:endParaRPr/>
          </a:p>
        </p:txBody>
      </p:sp>
      <p:sp>
        <p:nvSpPr>
          <p:cNvPr id="243" name="Google Shape;243;p29"/>
          <p:cNvSpPr txBox="1"/>
          <p:nvPr/>
        </p:nvSpPr>
        <p:spPr>
          <a:xfrm>
            <a:off x="3163887" y="6375400"/>
            <a:ext cx="4529100" cy="36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10     20     30     40     50     60     70     80</a:t>
            </a:r>
            <a:endParaRPr/>
          </a:p>
        </p:txBody>
      </p:sp>
      <p:sp>
        <p:nvSpPr>
          <p:cNvPr id="244" name="Google Shape;244;p29"/>
          <p:cNvSpPr txBox="1"/>
          <p:nvPr/>
        </p:nvSpPr>
        <p:spPr>
          <a:xfrm>
            <a:off x="7239000" y="6400800"/>
            <a:ext cx="19050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Times New Roman"/>
              <a:buNone/>
            </a:pPr>
            <a:fld id="{00000000-1234-1234-1234-123412341234}" type="slidenum">
              <a:rPr lang="en-US" sz="1400" b="0" i="0" u="none">
                <a:solidFill>
                  <a:schemeClr val="dk1"/>
                </a:solidFill>
                <a:latin typeface="Times New Roman"/>
                <a:ea typeface="Times New Roman"/>
                <a:cs typeface="Times New Roman"/>
                <a:sym typeface="Times New Roman"/>
              </a:rPr>
              <a:t>5</a:t>
            </a:fld>
            <a:endParaRPr/>
          </a:p>
        </p:txBody>
      </p:sp>
      <p:sp>
        <p:nvSpPr>
          <p:cNvPr id="245" name="Google Shape;245;p29"/>
          <p:cNvSpPr/>
          <p:nvPr/>
        </p:nvSpPr>
        <p:spPr>
          <a:xfrm rot="-360084">
            <a:off x="3494037" y="2158969"/>
            <a:ext cx="3428893" cy="3505192"/>
          </a:xfrm>
          <a:custGeom>
            <a:avLst/>
            <a:gdLst/>
            <a:ahLst/>
            <a:cxnLst/>
            <a:rect l="0" t="0" r="0" b="0"/>
            <a:pathLst>
              <a:path w="120000" h="120000" extrusionOk="0">
                <a:moveTo>
                  <a:pt x="0" y="0"/>
                </a:moveTo>
                <a:lnTo>
                  <a:pt x="5224" y="9680"/>
                </a:lnTo>
                <a:lnTo>
                  <a:pt x="10859" y="19165"/>
                </a:lnTo>
                <a:lnTo>
                  <a:pt x="16822" y="28370"/>
                </a:lnTo>
                <a:lnTo>
                  <a:pt x="23141" y="37351"/>
                </a:lnTo>
                <a:lnTo>
                  <a:pt x="29651" y="45968"/>
                </a:lnTo>
                <a:lnTo>
                  <a:pt x="36571" y="54334"/>
                </a:lnTo>
                <a:lnTo>
                  <a:pt x="43738" y="62392"/>
                </a:lnTo>
                <a:lnTo>
                  <a:pt x="51233" y="70198"/>
                </a:lnTo>
                <a:lnTo>
                  <a:pt x="58946" y="77584"/>
                </a:lnTo>
                <a:lnTo>
                  <a:pt x="66934" y="84719"/>
                </a:lnTo>
                <a:lnTo>
                  <a:pt x="75167" y="91461"/>
                </a:lnTo>
                <a:lnTo>
                  <a:pt x="83674" y="97896"/>
                </a:lnTo>
                <a:lnTo>
                  <a:pt x="92400" y="103940"/>
                </a:lnTo>
                <a:lnTo>
                  <a:pt x="101372" y="109647"/>
                </a:lnTo>
                <a:lnTo>
                  <a:pt x="110590" y="114991"/>
                </a:lnTo>
                <a:lnTo>
                  <a:pt x="120000" y="12000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6" name="Google Shape;246;p29"/>
          <p:cNvSpPr/>
          <p:nvPr/>
        </p:nvSpPr>
        <p:spPr>
          <a:xfrm>
            <a:off x="3273425" y="22240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7" name="Google Shape;247;p29"/>
          <p:cNvSpPr/>
          <p:nvPr/>
        </p:nvSpPr>
        <p:spPr>
          <a:xfrm>
            <a:off x="3806825" y="30622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8" name="Google Shape;248;p29"/>
          <p:cNvSpPr/>
          <p:nvPr/>
        </p:nvSpPr>
        <p:spPr>
          <a:xfrm>
            <a:off x="5635625" y="47386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49" name="Google Shape;249;p29"/>
          <p:cNvSpPr/>
          <p:nvPr/>
        </p:nvSpPr>
        <p:spPr>
          <a:xfrm>
            <a:off x="7083425" y="54244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50" name="Google Shape;250;p29"/>
          <p:cNvSpPr/>
          <p:nvPr/>
        </p:nvSpPr>
        <p:spPr>
          <a:xfrm rot="-239880">
            <a:off x="3276644" y="2378111"/>
            <a:ext cx="2362249" cy="3047931"/>
          </a:xfrm>
          <a:custGeom>
            <a:avLst/>
            <a:gdLst/>
            <a:ahLst/>
            <a:cxnLst/>
            <a:rect l="0" t="0" r="0" b="0"/>
            <a:pathLst>
              <a:path w="120000" h="120000" extrusionOk="0">
                <a:moveTo>
                  <a:pt x="0" y="120000"/>
                </a:moveTo>
                <a:lnTo>
                  <a:pt x="17300" y="106676"/>
                </a:lnTo>
                <a:lnTo>
                  <a:pt x="33969" y="92830"/>
                </a:lnTo>
                <a:lnTo>
                  <a:pt x="49967" y="78490"/>
                </a:lnTo>
                <a:lnTo>
                  <a:pt x="65371" y="63686"/>
                </a:lnTo>
                <a:lnTo>
                  <a:pt x="80026" y="48417"/>
                </a:lnTo>
                <a:lnTo>
                  <a:pt x="94088" y="32743"/>
                </a:lnTo>
                <a:lnTo>
                  <a:pt x="107360" y="16603"/>
                </a:lnTo>
                <a:lnTo>
                  <a:pt x="120000" y="0"/>
                </a:lnTo>
              </a:path>
            </a:pathLst>
          </a:custGeom>
          <a:noFill/>
          <a:ln w="57150" cap="flat" cmpd="sng">
            <a:solidFill>
              <a:srgbClr val="00009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51" name="Google Shape;251;p29"/>
          <p:cNvSpPr/>
          <p:nvPr/>
        </p:nvSpPr>
        <p:spPr>
          <a:xfrm>
            <a:off x="3271837" y="54229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52" name="Google Shape;252;p29"/>
          <p:cNvSpPr/>
          <p:nvPr/>
        </p:nvSpPr>
        <p:spPr>
          <a:xfrm>
            <a:off x="3881437" y="4737100"/>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53" name="Google Shape;253;p29"/>
          <p:cNvSpPr/>
          <p:nvPr/>
        </p:nvSpPr>
        <p:spPr>
          <a:xfrm>
            <a:off x="5026025" y="30622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54" name="Google Shape;254;p29"/>
          <p:cNvSpPr/>
          <p:nvPr/>
        </p:nvSpPr>
        <p:spPr>
          <a:xfrm>
            <a:off x="5483225" y="22240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255" name="Google Shape;255;p29"/>
          <p:cNvSpPr/>
          <p:nvPr/>
        </p:nvSpPr>
        <p:spPr>
          <a:xfrm>
            <a:off x="4568825" y="3824287"/>
            <a:ext cx="152400" cy="152400"/>
          </a:xfrm>
          <a:prstGeom prst="ellipse">
            <a:avLst/>
          </a:prstGeom>
          <a:solidFill>
            <a:srgbClr val="FFFF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256" name="Google Shape;256;p29"/>
          <p:cNvCxnSpPr/>
          <p:nvPr/>
        </p:nvCxnSpPr>
        <p:spPr>
          <a:xfrm rot="10800000">
            <a:off x="2968625" y="3900487"/>
            <a:ext cx="1600200" cy="0"/>
          </a:xfrm>
          <a:prstGeom prst="straightConnector1">
            <a:avLst/>
          </a:prstGeom>
          <a:noFill/>
          <a:ln w="28575" cap="flat" cmpd="sng">
            <a:solidFill>
              <a:schemeClr val="dk1"/>
            </a:solidFill>
            <a:prstDash val="dash"/>
            <a:miter lim="800000"/>
            <a:headEnd type="none" w="sm" len="sm"/>
            <a:tailEnd type="none" w="sm" len="sm"/>
          </a:ln>
        </p:spPr>
      </p:cxnSp>
      <p:cxnSp>
        <p:nvCxnSpPr>
          <p:cNvPr id="257" name="Google Shape;257;p29"/>
          <p:cNvCxnSpPr/>
          <p:nvPr/>
        </p:nvCxnSpPr>
        <p:spPr>
          <a:xfrm>
            <a:off x="4645025" y="3976687"/>
            <a:ext cx="0" cy="2362200"/>
          </a:xfrm>
          <a:prstGeom prst="straightConnector1">
            <a:avLst/>
          </a:prstGeom>
          <a:noFill/>
          <a:ln w="28575" cap="flat" cmpd="sng">
            <a:solidFill>
              <a:schemeClr val="dk1"/>
            </a:solidFill>
            <a:prstDash val="dash"/>
            <a:miter lim="800000"/>
            <a:headEnd type="none" w="sm" len="sm"/>
            <a:tailEnd type="none" w="sm" len="sm"/>
          </a:ln>
        </p:spPr>
      </p:cxnSp>
      <p:sp>
        <p:nvSpPr>
          <p:cNvPr id="258" name="Google Shape;258;p29"/>
          <p:cNvSpPr txBox="1"/>
          <p:nvPr/>
        </p:nvSpPr>
        <p:spPr>
          <a:xfrm>
            <a:off x="7388225" y="5500687"/>
            <a:ext cx="441300" cy="519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D</a:t>
            </a:r>
            <a:endParaRPr/>
          </a:p>
        </p:txBody>
      </p:sp>
      <p:sp>
        <p:nvSpPr>
          <p:cNvPr id="259" name="Google Shape;259;p29"/>
          <p:cNvSpPr txBox="1"/>
          <p:nvPr/>
        </p:nvSpPr>
        <p:spPr>
          <a:xfrm>
            <a:off x="5711825" y="1919287"/>
            <a:ext cx="420600" cy="5190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a:t>
            </a:r>
            <a:endParaRPr/>
          </a:p>
        </p:txBody>
      </p:sp>
      <p:sp>
        <p:nvSpPr>
          <p:cNvPr id="260" name="Google Shape;260;p29"/>
          <p:cNvSpPr txBox="1"/>
          <p:nvPr/>
        </p:nvSpPr>
        <p:spPr>
          <a:xfrm>
            <a:off x="3657600" y="2209800"/>
            <a:ext cx="1600200" cy="860400"/>
          </a:xfrm>
          <a:prstGeom prst="rect">
            <a:avLst/>
          </a:prstGeom>
          <a:noFill/>
          <a:ln>
            <a:noFill/>
          </a:ln>
        </p:spPr>
        <p:txBody>
          <a:bodyPr spcFirstLastPara="1" wrap="square" lIns="92075" tIns="46025" rIns="92075" bIns="46025" anchor="t" anchorCtr="0">
            <a:noAutofit/>
          </a:bodyPr>
          <a:lstStyle/>
          <a:p>
            <a:pPr marL="0" marR="0" lvl="0" indent="0" algn="ctr" rtl="0">
              <a:lnSpc>
                <a:spcPct val="90000"/>
              </a:lnSpc>
              <a:spcBef>
                <a:spcPts val="0"/>
              </a:spcBef>
              <a:spcAft>
                <a:spcPts val="0"/>
              </a:spcAft>
              <a:buClr>
                <a:srgbClr val="990000"/>
              </a:buClr>
              <a:buSzPts val="2800"/>
              <a:buFont typeface="Times New Roman"/>
              <a:buNone/>
            </a:pPr>
            <a:r>
              <a:rPr lang="en-US" sz="2800" b="1" i="0" u="none">
                <a:solidFill>
                  <a:srgbClr val="990000"/>
                </a:solidFill>
                <a:latin typeface="Times New Roman"/>
                <a:ea typeface="Times New Roman"/>
                <a:cs typeface="Times New Roman"/>
                <a:sym typeface="Times New Roman"/>
              </a:rPr>
              <a:t>Surplus</a:t>
            </a:r>
            <a:endParaRPr/>
          </a:p>
          <a:p>
            <a:pPr marL="0" marR="0" lvl="0" indent="0" algn="ctr" rtl="0">
              <a:lnSpc>
                <a:spcPct val="90000"/>
              </a:lnSpc>
              <a:spcBef>
                <a:spcPts val="0"/>
              </a:spcBef>
              <a:spcAft>
                <a:spcPts val="0"/>
              </a:spcAft>
              <a:buClr>
                <a:srgbClr val="990000"/>
              </a:buClr>
              <a:buSzPts val="2800"/>
              <a:buFont typeface="Times New Roman"/>
              <a:buNone/>
            </a:pPr>
            <a:r>
              <a:rPr lang="en-US" sz="2800" b="1" i="0" u="none">
                <a:solidFill>
                  <a:srgbClr val="990000"/>
                </a:solidFill>
                <a:latin typeface="Times New Roman"/>
                <a:ea typeface="Times New Roman"/>
                <a:cs typeface="Times New Roman"/>
                <a:sym typeface="Times New Roman"/>
              </a:rPr>
              <a:t>(Qd&lt;Qs)</a:t>
            </a:r>
            <a:endParaRPr/>
          </a:p>
        </p:txBody>
      </p:sp>
      <p:sp>
        <p:nvSpPr>
          <p:cNvPr id="261" name="Google Shape;261;p29"/>
          <p:cNvSpPr txBox="1"/>
          <p:nvPr/>
        </p:nvSpPr>
        <p:spPr>
          <a:xfrm>
            <a:off x="0" y="642937"/>
            <a:ext cx="9144000" cy="946200"/>
          </a:xfrm>
          <a:prstGeom prst="rect">
            <a:avLst/>
          </a:prstGeom>
          <a:noFill/>
          <a:ln>
            <a:noFill/>
          </a:ln>
        </p:spPr>
        <p:txBody>
          <a:bodyPr spcFirstLastPara="1" wrap="square" lIns="92075" tIns="46025" rIns="92075" bIns="46025" anchor="ctr" anchorCtr="0">
            <a:noAutofit/>
          </a:bodyPr>
          <a:lstStyle/>
          <a:p>
            <a:pPr marL="0" marR="0" lvl="0" indent="0" algn="ctr" rtl="0">
              <a:lnSpc>
                <a:spcPct val="100000"/>
              </a:lnSpc>
              <a:spcBef>
                <a:spcPts val="0"/>
              </a:spcBef>
              <a:spcAft>
                <a:spcPts val="0"/>
              </a:spcAft>
              <a:buClr>
                <a:srgbClr val="000099"/>
              </a:buClr>
              <a:buSzPts val="2800"/>
              <a:buFont typeface="Times New Roman"/>
              <a:buNone/>
            </a:pPr>
            <a:r>
              <a:rPr lang="en-US" sz="2800" b="1" i="0" u="none">
                <a:solidFill>
                  <a:srgbClr val="000099"/>
                </a:solidFill>
                <a:latin typeface="Times New Roman"/>
                <a:ea typeface="Times New Roman"/>
                <a:cs typeface="Times New Roman"/>
                <a:sym typeface="Times New Roman"/>
              </a:rPr>
              <a:t>Minimum legal price a seller can sell a product.</a:t>
            </a:r>
            <a:endParaRPr/>
          </a:p>
          <a:p>
            <a:pPr marL="0" marR="0" lvl="0" indent="0" algn="ctr" rtl="0">
              <a:lnSpc>
                <a:spcPct val="100000"/>
              </a:lnSpc>
              <a:spcBef>
                <a:spcPts val="0"/>
              </a:spcBef>
              <a:spcAft>
                <a:spcPts val="0"/>
              </a:spcAft>
              <a:buClr>
                <a:srgbClr val="000099"/>
              </a:buClr>
              <a:buSzPts val="2800"/>
              <a:buFont typeface="Times New Roman"/>
              <a:buNone/>
            </a:pPr>
            <a:r>
              <a:rPr lang="en-US" sz="2800" b="1" i="0" u="none">
                <a:solidFill>
                  <a:srgbClr val="000099"/>
                </a:solidFill>
                <a:latin typeface="Times New Roman"/>
                <a:ea typeface="Times New Roman"/>
                <a:cs typeface="Times New Roman"/>
                <a:sym typeface="Times New Roman"/>
              </a:rPr>
              <a:t>Goal: Keep price high by keeping price from falling to Eq.</a:t>
            </a:r>
            <a:endParaRPr/>
          </a:p>
        </p:txBody>
      </p:sp>
      <p:sp>
        <p:nvSpPr>
          <p:cNvPr id="262" name="Google Shape;262;p29"/>
          <p:cNvSpPr txBox="1"/>
          <p:nvPr/>
        </p:nvSpPr>
        <p:spPr>
          <a:xfrm>
            <a:off x="2971800" y="1600200"/>
            <a:ext cx="3276600" cy="57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3200" b="1" i="0" u="none">
                <a:solidFill>
                  <a:schemeClr val="dk1"/>
                </a:solidFill>
                <a:latin typeface="Times New Roman"/>
                <a:ea typeface="Times New Roman"/>
                <a:cs typeface="Times New Roman"/>
                <a:sym typeface="Times New Roman"/>
              </a:rPr>
              <a:t>Corn</a:t>
            </a:r>
            <a:endParaRPr/>
          </a:p>
        </p:txBody>
      </p:sp>
      <p:sp>
        <p:nvSpPr>
          <p:cNvPr id="263" name="Google Shape;263;p29"/>
          <p:cNvSpPr txBox="1"/>
          <p:nvPr/>
        </p:nvSpPr>
        <p:spPr>
          <a:xfrm>
            <a:off x="152400" y="4267200"/>
            <a:ext cx="2438400" cy="18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Does this policy help corn producers?</a:t>
            </a:r>
            <a:endParaRPr/>
          </a:p>
        </p:txBody>
      </p:sp>
      <p:sp>
        <p:nvSpPr>
          <p:cNvPr id="264" name="Google Shape;264;p29"/>
          <p:cNvSpPr txBox="1"/>
          <p:nvPr/>
        </p:nvSpPr>
        <p:spPr>
          <a:xfrm>
            <a:off x="7010400" y="2895600"/>
            <a:ext cx="19812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1" i="0" u="none">
                <a:solidFill>
                  <a:schemeClr val="dk1"/>
                </a:solidFill>
                <a:latin typeface="Times New Roman"/>
                <a:ea typeface="Times New Roman"/>
                <a:cs typeface="Times New Roman"/>
                <a:sym typeface="Times New Roman"/>
              </a:rPr>
              <a:t>Price Floor</a:t>
            </a:r>
            <a:endParaRPr/>
          </a:p>
        </p:txBody>
      </p:sp>
      <p:sp>
        <p:nvSpPr>
          <p:cNvPr id="265" name="Google Shape;265;p29"/>
          <p:cNvSpPr txBox="1"/>
          <p:nvPr/>
        </p:nvSpPr>
        <p:spPr>
          <a:xfrm>
            <a:off x="0" y="0"/>
            <a:ext cx="9144000" cy="7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Times New Roman"/>
              <a:buNone/>
            </a:pPr>
            <a:r>
              <a:rPr lang="en-US" sz="4400" b="1" i="0" u="sng">
                <a:solidFill>
                  <a:schemeClr val="dk1"/>
                </a:solidFill>
                <a:latin typeface="Times New Roman"/>
                <a:ea typeface="Times New Roman"/>
                <a:cs typeface="Times New Roman"/>
                <a:sym typeface="Times New Roman"/>
              </a:rPr>
              <a:t>Price Floor</a:t>
            </a:r>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animEffect transition="in" filter="fade">
                                      <p:cBhvr>
                                        <p:cTn id="7" dur="500"/>
                                        <p:tgtEl>
                                          <p:spTgt spid="2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xEl>
                                              <p:pRg st="1" end="1"/>
                                            </p:txEl>
                                          </p:spTgt>
                                        </p:tgtEl>
                                        <p:attrNameLst>
                                          <p:attrName>style.visibility</p:attrName>
                                        </p:attrNameLst>
                                      </p:cBhvr>
                                      <p:to>
                                        <p:strVal val="visible"/>
                                      </p:to>
                                    </p:set>
                                    <p:animEffect transition="in" filter="fade">
                                      <p:cBhvr>
                                        <p:cTn id="12" dur="500"/>
                                        <p:tgtEl>
                                          <p:spTgt spid="2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fade">
                                      <p:cBhvr>
                                        <p:cTn id="17" dur="500"/>
                                        <p:tgtEl>
                                          <p:spTgt spid="234"/>
                                        </p:tgtEl>
                                      </p:cBhvr>
                                    </p:animEffect>
                                  </p:childTnLst>
                                </p:cTn>
                              </p:par>
                              <p:par>
                                <p:cTn id="18" presetID="10" presetClass="entr" presetSubtype="0" fill="hold" nodeType="withEffect">
                                  <p:stCondLst>
                                    <p:cond delay="0"/>
                                  </p:stCondLst>
                                  <p:childTnLst>
                                    <p:set>
                                      <p:cBhvr>
                                        <p:cTn id="19" dur="1" fill="hold">
                                          <p:stCondLst>
                                            <p:cond delay="0"/>
                                          </p:stCondLst>
                                        </p:cTn>
                                        <p:tgtEl>
                                          <p:spTgt spid="235"/>
                                        </p:tgtEl>
                                        <p:attrNameLst>
                                          <p:attrName>style.visibility</p:attrName>
                                        </p:attrNameLst>
                                      </p:cBhvr>
                                      <p:to>
                                        <p:strVal val="visible"/>
                                      </p:to>
                                    </p:set>
                                    <p:animEffect transition="in" filter="fade">
                                      <p:cBhvr>
                                        <p:cTn id="20" dur="500"/>
                                        <p:tgtEl>
                                          <p:spTgt spid="235"/>
                                        </p:tgtEl>
                                      </p:cBhvr>
                                    </p:animEffect>
                                  </p:childTnLst>
                                </p:cTn>
                              </p:par>
                              <p:par>
                                <p:cTn id="21" presetID="10" presetClass="entr" presetSubtype="0" fill="hold" nodeType="withEffect">
                                  <p:stCondLst>
                                    <p:cond delay="0"/>
                                  </p:stCondLst>
                                  <p:childTnLst>
                                    <p:set>
                                      <p:cBhvr>
                                        <p:cTn id="22" dur="1" fill="hold">
                                          <p:stCondLst>
                                            <p:cond delay="0"/>
                                          </p:stCondLst>
                                        </p:cTn>
                                        <p:tgtEl>
                                          <p:spTgt spid="236"/>
                                        </p:tgtEl>
                                        <p:attrNameLst>
                                          <p:attrName>style.visibility</p:attrName>
                                        </p:attrNameLst>
                                      </p:cBhvr>
                                      <p:to>
                                        <p:strVal val="visible"/>
                                      </p:to>
                                    </p:set>
                                    <p:animEffect transition="in" filter="fade">
                                      <p:cBhvr>
                                        <p:cTn id="23" dur="500"/>
                                        <p:tgtEl>
                                          <p:spTgt spid="2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4"/>
                                        </p:tgtEl>
                                        <p:attrNameLst>
                                          <p:attrName>style.visibility</p:attrName>
                                        </p:attrNameLst>
                                      </p:cBhvr>
                                      <p:to>
                                        <p:strVal val="visible"/>
                                      </p:to>
                                    </p:set>
                                    <p:animEffect transition="in" filter="fade">
                                      <p:cBhvr>
                                        <p:cTn id="28" dur="500"/>
                                        <p:tgtEl>
                                          <p:spTgt spid="26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0"/>
                                        </p:tgtEl>
                                        <p:attrNameLst>
                                          <p:attrName>style.visibility</p:attrName>
                                        </p:attrNameLst>
                                      </p:cBhvr>
                                      <p:to>
                                        <p:strVal val="visible"/>
                                      </p:to>
                                    </p:set>
                                    <p:animEffect transition="in" filter="fade">
                                      <p:cBhvr>
                                        <p:cTn id="33" dur="500"/>
                                        <p:tgtEl>
                                          <p:spTgt spid="26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9"/>
          <p:cNvSpPr txBox="1">
            <a:spLocks noGrp="1"/>
          </p:cNvSpPr>
          <p:nvPr>
            <p:ph type="sldNum" idx="12"/>
          </p:nvPr>
        </p:nvSpPr>
        <p:spPr>
          <a:xfrm>
            <a:off x="6553200" y="6248400"/>
            <a:ext cx="1905000" cy="457200"/>
          </a:xfrm>
          <a:prstGeom prst="rect">
            <a:avLst/>
          </a:prstGeom>
        </p:spPr>
        <p:txBody>
          <a:bodyPr spcFirstLastPara="1" wrap="square" lIns="91425" tIns="45700" rIns="91425" bIns="45700" anchor="t" anchorCtr="0">
            <a:noAutofit/>
          </a:bodyPr>
          <a:lstStyle/>
          <a:p>
            <a:pPr marL="0" lvl="0" indent="0">
              <a:spcBef>
                <a:spcPts val="0"/>
              </a:spcBef>
              <a:spcAft>
                <a:spcPts val="0"/>
              </a:spcAft>
              <a:buClr>
                <a:schemeClr val="dk1"/>
              </a:buClr>
              <a:buSzPts val="1400"/>
              <a:buFont typeface="Times New Roman"/>
              <a:buNone/>
            </a:pPr>
            <a:fld id="{00000000-1234-1234-1234-123412341234}" type="slidenum">
              <a:rPr lang="en-US"/>
              <a:t>6</a:t>
            </a:fld>
            <a:endParaRPr/>
          </a:p>
        </p:txBody>
      </p:sp>
      <p:pic>
        <p:nvPicPr>
          <p:cNvPr id="528" name="Google Shape;528;p49" descr="http://www.youtube.com/yt/brand/media/image/YouTube-icon-full_color.png">
            <a:hlinkClick r:id="rId3"/>
          </p:cNvPr>
          <p:cNvPicPr preferRelativeResize="0"/>
          <p:nvPr/>
        </p:nvPicPr>
        <p:blipFill rotWithShape="1">
          <a:blip r:embed="rId4">
            <a:alphaModFix/>
          </a:blip>
          <a:srcRect/>
          <a:stretch/>
        </p:blipFill>
        <p:spPr>
          <a:xfrm>
            <a:off x="7968662" y="6103862"/>
            <a:ext cx="820737" cy="577850"/>
          </a:xfrm>
          <a:prstGeom prst="rect">
            <a:avLst/>
          </a:prstGeom>
          <a:noFill/>
          <a:ln>
            <a:noFill/>
          </a:ln>
        </p:spPr>
      </p:pic>
      <p:pic>
        <p:nvPicPr>
          <p:cNvPr id="529" name="Google Shape;529;p49"/>
          <p:cNvPicPr preferRelativeResize="0"/>
          <p:nvPr/>
        </p:nvPicPr>
        <p:blipFill rotWithShape="1">
          <a:blip r:embed="rId5">
            <a:alphaModFix/>
          </a:blip>
          <a:srcRect l="2152" t="2629"/>
          <a:stretch/>
        </p:blipFill>
        <p:spPr>
          <a:xfrm>
            <a:off x="0" y="0"/>
            <a:ext cx="979349" cy="996204"/>
          </a:xfrm>
          <a:prstGeom prst="rect">
            <a:avLst/>
          </a:prstGeom>
          <a:noFill/>
          <a:ln>
            <a:noFill/>
          </a:ln>
        </p:spPr>
      </p:pic>
      <p:pic>
        <p:nvPicPr>
          <p:cNvPr id="530" name="Google Shape;530;p49"/>
          <p:cNvPicPr preferRelativeResize="0"/>
          <p:nvPr/>
        </p:nvPicPr>
        <p:blipFill>
          <a:blip r:embed="rId6">
            <a:alphaModFix/>
          </a:blip>
          <a:stretch>
            <a:fillRect/>
          </a:stretch>
        </p:blipFill>
        <p:spPr>
          <a:xfrm>
            <a:off x="353526" y="1177138"/>
            <a:ext cx="8436936" cy="4745763"/>
          </a:xfrm>
          <a:prstGeom prst="rect">
            <a:avLst/>
          </a:prstGeom>
          <a:noFill/>
          <a:ln>
            <a:noFill/>
          </a:ln>
        </p:spPr>
      </p:pic>
    </p:spTree>
  </p:cSld>
  <p:clrMapOvr>
    <a:masterClrMapping/>
  </p:clrMapOvr>
</p:sld>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327</Words>
  <Application>Microsoft Office PowerPoint</Application>
  <PresentationFormat>On-screen Show (4:3)</PresentationFormat>
  <Paragraphs>71</Paragraphs>
  <Slides>6</Slides>
  <Notes>6</Notes>
  <HiddenSlides>1</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6</vt:i4>
      </vt:variant>
    </vt:vector>
  </HeadingPairs>
  <TitlesOfParts>
    <vt:vector size="10" baseType="lpstr">
      <vt:lpstr>Arial</vt:lpstr>
      <vt:lpstr>Times New Roman</vt:lpstr>
      <vt:lpstr>1_Default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Rose</dc:creator>
  <cp:lastModifiedBy>Timothy Rose</cp:lastModifiedBy>
  <cp:revision>3</cp:revision>
  <dcterms:modified xsi:type="dcterms:W3CDTF">2019-09-13T14:36:45Z</dcterms:modified>
</cp:coreProperties>
</file>