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3" r:id="rId2"/>
    <p:sldId id="274" r:id="rId3"/>
    <p:sldId id="275" r:id="rId4"/>
    <p:sldId id="276" r:id="rId5"/>
    <p:sldId id="314" r:id="rId6"/>
    <p:sldId id="277" r:id="rId7"/>
    <p:sldId id="278" r:id="rId8"/>
    <p:sldId id="279" r:id="rId9"/>
    <p:sldId id="304" r:id="rId10"/>
    <p:sldId id="315" r:id="rId11"/>
    <p:sldId id="280" r:id="rId12"/>
    <p:sldId id="316" r:id="rId13"/>
    <p:sldId id="302" r:id="rId14"/>
    <p:sldId id="303" r:id="rId15"/>
    <p:sldId id="300" r:id="rId16"/>
    <p:sldId id="317" r:id="rId17"/>
    <p:sldId id="281" r:id="rId18"/>
    <p:sldId id="318" r:id="rId19"/>
    <p:sldId id="282" r:id="rId20"/>
    <p:sldId id="301" r:id="rId21"/>
    <p:sldId id="283" r:id="rId22"/>
    <p:sldId id="284" r:id="rId23"/>
    <p:sldId id="285" r:id="rId24"/>
    <p:sldId id="286" r:id="rId25"/>
    <p:sldId id="287" r:id="rId26"/>
    <p:sldId id="289" r:id="rId27"/>
    <p:sldId id="319" r:id="rId28"/>
    <p:sldId id="290" r:id="rId29"/>
    <p:sldId id="292" r:id="rId30"/>
    <p:sldId id="293" r:id="rId31"/>
    <p:sldId id="294" r:id="rId32"/>
    <p:sldId id="306" r:id="rId33"/>
    <p:sldId id="321" r:id="rId34"/>
    <p:sldId id="320" r:id="rId35"/>
    <p:sldId id="322" r:id="rId36"/>
    <p:sldId id="30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4660"/>
  </p:normalViewPr>
  <p:slideViewPr>
    <p:cSldViewPr>
      <p:cViewPr varScale="1">
        <p:scale>
          <a:sx n="65" d="100"/>
          <a:sy n="65" d="100"/>
        </p:scale>
        <p:origin x="58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02D2BF6-CB1B-489E-A38D-60C116DF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80B3582-4AD2-4AA7-AD1C-A5E6BF2E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3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4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F6445-0FC3-4F0C-92B7-524F3A9271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966FA-B575-49B2-94E1-EDC3F26AB501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E4176-42F4-46D2-AF91-6C8F8C0918DC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DBDC1-D59B-4414-8EC8-67A9527AF48C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C9D66-A39F-4840-A880-EC9A89C12F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66A35-1DE2-4B5B-8A5E-FF70D0FCBF5C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7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0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F483A-6DC7-4F62-8EBB-ED08B72FE689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5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4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69716-6B71-46C7-8881-3E973366F04B}" type="slidenum">
              <a:rPr lang="en-US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0E903B-F3AB-4404-960D-033861810F35}" type="slidenum">
              <a:rPr lang="en-US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9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0B3582-4AD2-4AA7-AD1C-A5E6BF2EF2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2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7EEE4-6081-4266-AC79-75BB04F7748F}" type="slidenum">
              <a:rPr lang="en-US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07A89-10E2-4615-BA25-B92CE2FEB39D}" type="slidenum">
              <a:rPr lang="en-US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1A03-C423-424A-8540-133F3A8D4E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6EFC1-336C-4BAB-87F3-C054890321E1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CB0A-B08E-419C-8E73-8ABBDD9D1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8E8B-39B8-4C75-9648-9EB6BD4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2C43-E370-41F3-8C43-E82EBDDF7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42C7-405C-42ED-9F99-C4F45381C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0730-5C39-4257-ADD6-9F681E4D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6641-1EC8-4059-953D-F922AEB2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8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0ABD-2256-4D7A-A02A-54BD4BEE4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3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FB2B-7581-4C53-BD5A-A743736A8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56961-8095-4C98-8F90-1D5F80164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4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5409-4A41-48FE-8D44-2C4280F0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7C52-622B-4374-9231-BA4747E6A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B206-E99B-4216-8C0C-72719906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6CFB4-415F-42F4-98C5-2B89147F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1321-340E-485D-8C0A-90566B90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E95E-9AA2-4460-A503-5F654882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9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BC1E90-53A5-4FC2-8B47-29854F9BF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-EPqobSsD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NJlMBCIg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8aukC8GBEs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Sm68TxRBR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eaLnBrk="1" hangingPunct="1"/>
            <a:r>
              <a:rPr lang="en-US" altLang="en-US" sz="8800" dirty="0"/>
              <a:t>Mesopotamia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“Land Between the Rivers”</a:t>
            </a:r>
          </a:p>
          <a:p>
            <a:pPr eaLnBrk="1" hangingPunct="1"/>
            <a:r>
              <a:rPr lang="en-US" altLang="en-US" dirty="0">
                <a:hlinkClick r:id="rId3"/>
              </a:rPr>
              <a:t>VIDEO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the oldest written language?</a:t>
            </a:r>
          </a:p>
          <a:p>
            <a:endParaRPr lang="en-US" altLang="en-US" dirty="0"/>
          </a:p>
          <a:p>
            <a:r>
              <a:rPr lang="en-US" altLang="en-US" dirty="0"/>
              <a:t>Cuneiform</a:t>
            </a:r>
          </a:p>
          <a:p>
            <a:endParaRPr lang="en-US" altLang="en-US" dirty="0"/>
          </a:p>
          <a:p>
            <a:r>
              <a:rPr lang="en-US" altLang="en-US" dirty="0"/>
              <a:t>What civilization invented it?</a:t>
            </a:r>
          </a:p>
          <a:p>
            <a:endParaRPr lang="en-US" altLang="en-US" dirty="0"/>
          </a:p>
          <a:p>
            <a:r>
              <a:rPr lang="en-US" altLang="en-US" dirty="0"/>
              <a:t>Sumerians</a:t>
            </a:r>
          </a:p>
        </p:txBody>
      </p:sp>
      <p:pic>
        <p:nvPicPr>
          <p:cNvPr id="4" name="Picture 3" descr="a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06" y="2667000"/>
            <a:ext cx="6858000" cy="25796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THE BIRTH OF EMPIRE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Sargon of Akkad ca. 2350 B.C.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Created world’s first </a:t>
            </a:r>
            <a:r>
              <a:rPr lang="en-US" altLang="en-US" b="1" dirty="0"/>
              <a:t>empire </a:t>
            </a:r>
            <a:r>
              <a:rPr lang="en-US" altLang="en-US" dirty="0"/>
              <a:t>by controlling northern and southern Mesopotamia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Spread Sumerian culture beyond Tigris-Euphrates Valley</a:t>
            </a:r>
            <a:endParaRPr lang="en-US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43525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do we call it when ideas are spread from one place to another?</a:t>
            </a:r>
          </a:p>
          <a:p>
            <a:endParaRPr lang="en-US" altLang="en-US" dirty="0"/>
          </a:p>
          <a:p>
            <a:r>
              <a:rPr lang="en-US" altLang="en-US" dirty="0"/>
              <a:t>Cultural Diffusion</a:t>
            </a:r>
          </a:p>
        </p:txBody>
      </p:sp>
      <p:pic>
        <p:nvPicPr>
          <p:cNvPr id="4" name="Picture 3" descr="a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06" y="2667000"/>
            <a:ext cx="6858000" cy="25796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6" descr="Sargon's Conque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7924800" cy="5029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prstTxWarp prst="textStop">
              <a:avLst/>
            </a:prstTxWarp>
          </a:bodyPr>
          <a:lstStyle/>
          <a:p>
            <a:pPr eaLnBrk="1" hangingPunct="1"/>
            <a:r>
              <a:rPr lang="en-US" altLang="en-US" dirty="0"/>
              <a:t>Ishtar</a:t>
            </a:r>
          </a:p>
        </p:txBody>
      </p:sp>
      <p:pic>
        <p:nvPicPr>
          <p:cNvPr id="16387" name="Picture 6" descr="Ishta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838" y="1447800"/>
            <a:ext cx="2449512" cy="5410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naramsinstel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04800"/>
            <a:ext cx="4114800" cy="6248400"/>
          </a:xfrm>
        </p:spPr>
      </p:pic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story of Mesopotamia is the story of the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                  &amp;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                         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                        of Empires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2814" y="1676400"/>
            <a:ext cx="2334586" cy="1107996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sp3d>
            <a:bevelT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336" y="4114800"/>
            <a:ext cx="2532745" cy="1107996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>
            <a:bevelT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8" y="1323384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0070"/>
            <a:ext cx="7772400" cy="1143000"/>
          </a:xfrm>
        </p:spPr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Babylonian Empire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Ca. 2000 BCE Amorites invade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Establish capital at Babylon, on the Euphrates River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891570"/>
            <a:ext cx="1701107" cy="156966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96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BABYLONIAN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Assyrians conquered the </a:t>
            </a:r>
            <a:r>
              <a:rPr lang="en-US" altLang="en-US" dirty="0">
                <a:solidFill>
                  <a:schemeClr val="accent2"/>
                </a:solidFill>
              </a:rPr>
              <a:t>1</a:t>
            </a:r>
            <a:r>
              <a:rPr lang="en-US" altLang="en-US" baseline="30000" dirty="0">
                <a:solidFill>
                  <a:schemeClr val="accent2"/>
                </a:solidFill>
              </a:rPr>
              <a:t>st</a:t>
            </a:r>
            <a:r>
              <a:rPr lang="en-US" altLang="en-US" dirty="0">
                <a:solidFill>
                  <a:schemeClr val="accent2"/>
                </a:solidFill>
              </a:rPr>
              <a:t> Babylonian Empire</a:t>
            </a:r>
            <a:r>
              <a:rPr lang="en-US" altLang="en-US" dirty="0"/>
              <a:t>, ca. 1700-612 BCE</a:t>
            </a:r>
          </a:p>
          <a:p>
            <a:pPr eaLnBrk="1" hangingPunct="1">
              <a:defRPr/>
            </a:pPr>
            <a:r>
              <a:rPr lang="en-US" altLang="en-US" dirty="0"/>
              <a:t>The Chaldeans conquered the Assyrians, ca. 612-539 BCE</a:t>
            </a:r>
          </a:p>
          <a:p>
            <a:pPr eaLnBrk="1" hangingPunct="1">
              <a:defRPr/>
            </a:pPr>
            <a:r>
              <a:rPr lang="en-US" altLang="en-US" dirty="0"/>
              <a:t>They became the Neo-Babylonians, or the </a:t>
            </a:r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baseline="30000" dirty="0">
                <a:solidFill>
                  <a:srgbClr val="FF0000"/>
                </a:solidFill>
              </a:rPr>
              <a:t>nd</a:t>
            </a:r>
            <a:r>
              <a:rPr lang="en-US" altLang="en-US" dirty="0">
                <a:solidFill>
                  <a:srgbClr val="FF0000"/>
                </a:solidFill>
              </a:rPr>
              <a:t> Babylonian Empire</a:t>
            </a:r>
          </a:p>
          <a:p>
            <a:pPr eaLnBrk="1" hangingPunct="1">
              <a:defRPr/>
            </a:pPr>
            <a:r>
              <a:rPr lang="en-US" altLang="en-US" dirty="0"/>
              <a:t>The PERSIANS conquered them, 539 BCE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488" y="190500"/>
            <a:ext cx="7772400" cy="1143000"/>
          </a:xfrm>
        </p:spPr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sz="5300" b="1" dirty="0"/>
              <a:t>BABYLONIANS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114800" cy="4876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sz="3300" b="1" dirty="0"/>
              <a:t>First Written Laws: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3300" b="1" dirty="0"/>
              <a:t>HAMMURABI’S     CODE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3300" b="1" dirty="0"/>
              <a:t>- Tower of Babylon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sz="3300" b="1" dirty="0"/>
              <a:t>--Hanging Gardens</a:t>
            </a:r>
          </a:p>
          <a:p>
            <a:pPr lvl="1" eaLnBrk="1" hangingPunct="1">
              <a:buFontTx/>
              <a:buNone/>
              <a:defRPr/>
            </a:pPr>
            <a:endParaRPr lang="en-US" altLang="en-US" sz="3300" b="1" dirty="0"/>
          </a:p>
          <a:p>
            <a:pPr lvl="1" eaLnBrk="1" hangingPunct="1">
              <a:buFontTx/>
              <a:buNone/>
              <a:defRPr/>
            </a:pPr>
            <a:endParaRPr lang="en-US" altLang="en-US" sz="3300" b="1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981200"/>
            <a:ext cx="38020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1510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1</a:t>
            </a:r>
            <a:r>
              <a:rPr lang="en-US" altLang="en-US" b="1" baseline="30000" dirty="0">
                <a:solidFill>
                  <a:schemeClr val="accent2"/>
                </a:solidFill>
              </a:rPr>
              <a:t>st</a:t>
            </a:r>
            <a:r>
              <a:rPr lang="en-US" altLang="en-US" b="1" dirty="0">
                <a:solidFill>
                  <a:schemeClr val="accent2"/>
                </a:solidFill>
              </a:rPr>
              <a:t> Empire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66800" y="1223963"/>
            <a:ext cx="1295400" cy="1900237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1143000" y="5943600"/>
            <a:ext cx="1631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</a:rPr>
              <a:t>nd</a:t>
            </a:r>
            <a:r>
              <a:rPr lang="en-US" altLang="en-US" b="1" dirty="0">
                <a:solidFill>
                  <a:srgbClr val="FF0000"/>
                </a:solidFill>
              </a:rPr>
              <a:t> Empire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33500" y="5334000"/>
            <a:ext cx="381000" cy="609600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290595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85925"/>
            <a:ext cx="4705350" cy="4171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" y="1293770"/>
            <a:ext cx="8762576" cy="46458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215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19100"/>
            <a:ext cx="8255000" cy="6019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8" descr="picture_of_code_of_Hammura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81000"/>
            <a:ext cx="2590800" cy="647700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7" y="285184"/>
            <a:ext cx="4643230" cy="63442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sz="10600" dirty="0"/>
              <a:t>Phoenicians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hlinkClick r:id="rId3"/>
              </a:rPr>
              <a:t>VIDEO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Traders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Collection of city-states</a:t>
            </a:r>
          </a:p>
          <a:p>
            <a:pPr eaLnBrk="1" hangingPunct="1"/>
            <a:r>
              <a:rPr lang="en-US" altLang="en-US"/>
              <a:t>About 1100 B.C. dominated Mediterranean trade</a:t>
            </a:r>
          </a:p>
          <a:p>
            <a:pPr eaLnBrk="1" hangingPunct="1"/>
            <a:r>
              <a:rPr lang="en-US" altLang="en-US"/>
              <a:t>Shipbuilders and seafarers</a:t>
            </a:r>
          </a:p>
          <a:p>
            <a:pPr eaLnBrk="1" hangingPunct="1"/>
            <a:r>
              <a:rPr lang="en-US" altLang="en-US"/>
              <a:t>First Mediterranean people to voyage beyond the Strait of Gibraltar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762000"/>
            <a:ext cx="8867776" cy="5334000"/>
          </a:xfrm>
        </p:spPr>
      </p:pic>
    </p:spTree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pPr eaLnBrk="1" hangingPunct="1"/>
            <a:r>
              <a:rPr lang="en-US" altLang="en-US" dirty="0"/>
              <a:t>Merchandise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Red-purple dye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  - Made from rotten snails</a:t>
            </a:r>
          </a:p>
          <a:p>
            <a:pPr eaLnBrk="1" hangingPunct="1"/>
            <a:r>
              <a:rPr lang="en-US" altLang="en-US" sz="2800"/>
              <a:t>Papyrus</a:t>
            </a:r>
          </a:p>
          <a:p>
            <a:pPr eaLnBrk="1" hangingPunct="1"/>
            <a:r>
              <a:rPr lang="en-US" altLang="en-US" sz="2800"/>
              <a:t>Wine</a:t>
            </a:r>
          </a:p>
          <a:p>
            <a:pPr eaLnBrk="1" hangingPunct="1"/>
            <a:r>
              <a:rPr lang="en-US" altLang="en-US" sz="2800"/>
              <a:t>Weapons</a:t>
            </a:r>
          </a:p>
          <a:p>
            <a:pPr eaLnBrk="1" hangingPunct="1"/>
            <a:r>
              <a:rPr lang="en-US" altLang="en-US" sz="2800"/>
              <a:t>Precious metals</a:t>
            </a:r>
          </a:p>
          <a:p>
            <a:pPr eaLnBrk="1" hangingPunct="1"/>
            <a:r>
              <a:rPr lang="en-US" altLang="en-US" sz="2800"/>
              <a:t>Ivory</a:t>
            </a:r>
          </a:p>
          <a:p>
            <a:pPr eaLnBrk="1" hangingPunct="1"/>
            <a:r>
              <a:rPr lang="en-US" altLang="en-US" sz="2800"/>
              <a:t>Slaves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21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Alphabet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 to record transactions</a:t>
            </a: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a phonetic alphabet</a:t>
            </a: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letters</a:t>
            </a: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phonetically as the Hebrew</a:t>
            </a:r>
          </a:p>
          <a:p>
            <a:pPr eaLnBrk="1" hangingPunct="1">
              <a:defRPr/>
            </a:pPr>
            <a:r>
              <a:rPr lang="en-US" alt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two letters: aleph, </a:t>
            </a:r>
            <a:r>
              <a:rPr lang="en-US" alt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</a:t>
            </a:r>
            <a:endParaRPr lang="en-US" alt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eaLnBrk="1" hangingPunct="1"/>
            <a:r>
              <a:rPr lang="en-US" altLang="en-US" dirty="0"/>
              <a:t>Phoenician Alphabet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766711"/>
            <a:ext cx="7149737" cy="46340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 we call the Phoenician writing system?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Phoenician Alphabet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3" descr="ab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78313"/>
            <a:ext cx="6858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eaLnBrk="1" hangingPunct="1"/>
            <a:r>
              <a:rPr lang="en-US" altLang="en-US" sz="11700" dirty="0"/>
              <a:t>Hebrews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Canaan “the Promised-Land:” faced drought, famine, starvation</a:t>
            </a:r>
          </a:p>
          <a:p>
            <a:pPr eaLnBrk="1" hangingPunct="1">
              <a:defRPr/>
            </a:pPr>
            <a:r>
              <a:rPr lang="en-US" altLang="en-US" dirty="0"/>
              <a:t>Abraham’s Covenant with God: </a:t>
            </a:r>
          </a:p>
          <a:p>
            <a:pPr lvl="1" eaLnBrk="1" hangingPunct="1">
              <a:defRPr/>
            </a:pPr>
            <a:r>
              <a:rPr lang="en-US" altLang="en-US" sz="3200" dirty="0"/>
              <a:t>A nation out of one</a:t>
            </a:r>
          </a:p>
          <a:p>
            <a:pPr lvl="1" eaLnBrk="1" hangingPunct="1">
              <a:defRPr/>
            </a:pPr>
            <a:r>
              <a:rPr lang="en-US" altLang="en-US" sz="3200" dirty="0"/>
              <a:t>Father of all three major world religions</a:t>
            </a:r>
          </a:p>
          <a:p>
            <a:pPr lvl="1" eaLnBrk="1" hangingPunct="1">
              <a:defRPr/>
            </a:pPr>
            <a:r>
              <a:rPr lang="en-US" altLang="en-US" sz="3200" dirty="0"/>
              <a:t>Isaac and Ishmael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3200" dirty="0"/>
              <a:t> </a:t>
            </a:r>
          </a:p>
          <a:p>
            <a:pPr lvl="1" eaLnBrk="1" hangingPunct="1">
              <a:defRPr/>
            </a:pPr>
            <a:r>
              <a:rPr lang="en-US" altLang="en-US" sz="3200" dirty="0"/>
              <a:t>Judaism and  Islam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05000" y="4419600"/>
            <a:ext cx="0" cy="762000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33800" y="4419600"/>
            <a:ext cx="457200" cy="762000"/>
          </a:xfrm>
          <a:prstGeom prst="straightConnector1">
            <a:avLst/>
          </a:prstGeom>
          <a:ln w="76200"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ukhot_Habr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2400"/>
            <a:ext cx="31257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sz="5500" b="1" dirty="0"/>
              <a:t>FERTILE CRESENT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b="1" dirty="0"/>
              <a:t>Mesopotamia</a:t>
            </a:r>
          </a:p>
          <a:p>
            <a:pPr eaLnBrk="1" hangingPunct="1"/>
            <a:r>
              <a:rPr lang="en-US" altLang="en-US" sz="4400" b="1" dirty="0"/>
              <a:t>Fertile land between the Tigris and Euphrates Rivers</a:t>
            </a:r>
          </a:p>
          <a:p>
            <a:pPr eaLnBrk="1" hangingPunct="1"/>
            <a:r>
              <a:rPr lang="en-US" altLang="en-US" sz="4400" b="1" dirty="0"/>
              <a:t>20 to 150 miles wide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4800"/>
            <a:ext cx="8610600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/>
              <a:t>Enslaved in Egypt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4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/>
              <a:t>Led by Moses out of Egypt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4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/>
              <a:t>40 years wandering in the desert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000" dirty="0"/>
              <a:t>       -10 Commandments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000" dirty="0"/>
              <a:t>       -The Torah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4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/>
              <a:t>Back in Canaan (Israel), war over land with Philistines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54" y="1"/>
            <a:ext cx="432504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 AND FINALLY, THE PERSIANS…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dirty="0"/>
              <a:t>Came from present-day Iran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dirty="0"/>
              <a:t>Cyrus the Great seized Babylon.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600" dirty="0"/>
              <a:t>        - Freed the Jewish people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600" dirty="0"/>
              <a:t>        - Allowed them to return to Israel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600" dirty="0"/>
              <a:t>        - Allowed them to rebuild the     Temple of Solomon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0"/>
            <a:ext cx="866775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Tolerant rulers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Darius the Great built the city of Persepolis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Zoroastrianism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       - Monotheistic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       - Good vs. Evil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dirty="0"/>
              <a:t>       - Afterlife=a good place &amp; a bad place!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 monotheistic Persian religion that believes in a struggle between good and evil?</a:t>
            </a:r>
          </a:p>
          <a:p>
            <a:endParaRPr lang="en-US" altLang="en-US"/>
          </a:p>
          <a:p>
            <a:r>
              <a:rPr lang="en-US" altLang="en-US"/>
              <a:t>Zoroastrianism </a:t>
            </a:r>
          </a:p>
        </p:txBody>
      </p:sp>
      <p:pic>
        <p:nvPicPr>
          <p:cNvPr id="37892" name="Picture 3" descr="Babyloni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00425"/>
            <a:ext cx="762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(1) Zoroastrianism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8502650" cy="5524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dirty="0"/>
              <a:t>Fertile Crescent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Sumerians</a:t>
            </a:r>
          </a:p>
          <a:p>
            <a:pPr eaLnBrk="1" hangingPunct="1"/>
            <a:r>
              <a:rPr lang="en-US" altLang="en-US" sz="2800"/>
              <a:t>Akkadians</a:t>
            </a:r>
          </a:p>
          <a:p>
            <a:pPr eaLnBrk="1" hangingPunct="1"/>
            <a:r>
              <a:rPr lang="en-US" altLang="en-US" sz="2800"/>
              <a:t>Amorites (</a:t>
            </a:r>
            <a:r>
              <a:rPr lang="en-US" altLang="en-US" sz="2800">
                <a:solidFill>
                  <a:schemeClr val="accent2"/>
                </a:solidFill>
              </a:rPr>
              <a:t>1</a:t>
            </a:r>
            <a:r>
              <a:rPr lang="en-US" altLang="en-US" sz="2800" baseline="30000">
                <a:solidFill>
                  <a:schemeClr val="accent2"/>
                </a:solidFill>
              </a:rPr>
              <a:t>st</a:t>
            </a:r>
            <a:r>
              <a:rPr lang="en-US" altLang="en-US" sz="2800">
                <a:solidFill>
                  <a:schemeClr val="accent2"/>
                </a:solidFill>
              </a:rPr>
              <a:t> Babylonian Empire</a:t>
            </a:r>
            <a:r>
              <a:rPr lang="en-US" altLang="en-US" sz="2800"/>
              <a:t>)</a:t>
            </a:r>
          </a:p>
          <a:p>
            <a:pPr eaLnBrk="1" hangingPunct="1"/>
            <a:r>
              <a:rPr lang="en-US" altLang="en-US" sz="2800"/>
              <a:t>Hittites (IRON WEAPONS)</a:t>
            </a:r>
          </a:p>
          <a:p>
            <a:pPr eaLnBrk="1" hangingPunct="1"/>
            <a:r>
              <a:rPr lang="en-US" altLang="en-US" sz="2800"/>
              <a:t>Assyrians (IRON WEAPONS, FIERCE ARMY)</a:t>
            </a:r>
          </a:p>
          <a:p>
            <a:pPr eaLnBrk="1" hangingPunct="1"/>
            <a:r>
              <a:rPr lang="en-US" altLang="en-US" sz="2800"/>
              <a:t>Neo-Babylonians (Chaldeans [related to the Amorites]), </a:t>
            </a:r>
            <a:r>
              <a:rPr lang="en-US" altLang="en-US" sz="2800">
                <a:solidFill>
                  <a:srgbClr val="FF0000"/>
                </a:solidFill>
              </a:rPr>
              <a:t>2</a:t>
            </a:r>
            <a:r>
              <a:rPr lang="en-US" altLang="en-US" sz="2800" baseline="30000">
                <a:solidFill>
                  <a:srgbClr val="FF0000"/>
                </a:solidFill>
              </a:rPr>
              <a:t>nd</a:t>
            </a:r>
            <a:r>
              <a:rPr lang="en-US" altLang="en-US" sz="2800">
                <a:solidFill>
                  <a:srgbClr val="FF0000"/>
                </a:solidFill>
              </a:rPr>
              <a:t> Babylonian Empire</a:t>
            </a:r>
          </a:p>
          <a:p>
            <a:pPr eaLnBrk="1" hangingPunct="1"/>
            <a:r>
              <a:rPr lang="en-US" altLang="en-US" sz="2800"/>
              <a:t>Persians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00" y="5486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01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VIDEO 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</a:rPr>
              <a:t>SUMER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First Civilization</a:t>
            </a:r>
          </a:p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Collection of City-States</a:t>
            </a:r>
          </a:p>
          <a:p>
            <a:pPr eaLnBrk="1" hangingPunct="1"/>
            <a:r>
              <a:rPr lang="en-US" altLang="en-US" sz="4400" b="1">
                <a:solidFill>
                  <a:srgbClr val="FF0000"/>
                </a:solidFill>
              </a:rPr>
              <a:t>Each city-state centered around a temple called a Ziggurat </a:t>
            </a:r>
          </a:p>
          <a:p>
            <a:pPr eaLnBrk="1" hangingPunct="1">
              <a:buFontTx/>
              <a:buNone/>
            </a:pPr>
            <a:r>
              <a:rPr lang="en-US" altLang="en-US" sz="4400" b="1"/>
              <a:t>     </a:t>
            </a:r>
          </a:p>
          <a:p>
            <a:pPr eaLnBrk="1" hangingPunct="1">
              <a:buFontTx/>
              <a:buNone/>
            </a:pPr>
            <a:endParaRPr lang="en-US" altLang="en-US" sz="4400" b="1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an independent government made up of a city and its surrounding lands?</a:t>
            </a:r>
          </a:p>
          <a:p>
            <a:endParaRPr lang="en-US" altLang="en-US"/>
          </a:p>
          <a:p>
            <a:r>
              <a:rPr lang="en-US" altLang="en-US"/>
              <a:t>City-State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5063"/>
            <a:ext cx="32766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5500" b="1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09600"/>
            <a:ext cx="7518400" cy="56387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/>
            <a:r>
              <a:rPr lang="en-US" altLang="en-US" b="1" dirty="0"/>
              <a:t>SUMERIAN INVENTIONS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Wheel, sail, plow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Sewer, 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Number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Geometry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Algebra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/>
              <a:t>Cuneiform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pPr eaLnBrk="1" hangingPunct="1"/>
            <a:r>
              <a:rPr lang="en-US" altLang="en-US" sz="5000" b="1" dirty="0"/>
              <a:t>Cuneiform</a:t>
            </a:r>
            <a:br>
              <a:rPr lang="en-US" altLang="en-US" sz="5000" b="1" dirty="0"/>
            </a:br>
            <a:r>
              <a:rPr lang="en-US" altLang="en-US" sz="5000" b="1" dirty="0"/>
              <a:t>Oldest written language</a:t>
            </a:r>
          </a:p>
        </p:txBody>
      </p:sp>
      <p:pic>
        <p:nvPicPr>
          <p:cNvPr id="10243" name="Picture 3" descr="Cun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ron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648200" cy="50292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en-US"/>
              <a:t>From </a:t>
            </a:r>
            <a:r>
              <a:rPr lang="en-US" altLang="en-US" i="1"/>
              <a:t>The Epic of Gilgamesh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.You know the city Shurrupak, it stands on the banks of Euphrates? That city grew old and the gods that were in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were old. There was Anu,-lord of the firmament, their father, and warrior Enlil their counsellor, Ninurta the helper,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Ennugi watcher over canals; and with them also was Ea. In those days the world teemed, the people multiplied, the world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bellowed like a wild bull, and the great god was aroused by the clamour. Enlil heard the clamour and he said to the gods 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council, "The uproar of mankind is intolerable and sleep is no longer possible by reason of the babel." So the gods agreed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to exterminate mankind. Enlil did this, but Ea because of his oath warned me in a dream. He whispered their words to my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house of reeds, "Reed-house, reed-house! Wall, O wall, hearken reed-house, wall reflect; O man of Shurrupak, son of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Ubara-Tutu; tear down your house and build a boat, abandon possessions and look for life, despise worldly goods and save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your soul alive. Tear down your house, I say, and build a boat. These are the measurements of the barque as you shall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build her: let hex beam equal her length, let her deck be roofed like the vault that covers the abyss; then take up into the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boat the seed of all living creatures."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14484</TotalTime>
  <Words>806</Words>
  <Application>Microsoft Office PowerPoint</Application>
  <PresentationFormat>On-screen Show (4:3)</PresentationFormat>
  <Paragraphs>184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Default Design</vt:lpstr>
      <vt:lpstr>Mesopotamia</vt:lpstr>
      <vt:lpstr>PowerPoint Presentation</vt:lpstr>
      <vt:lpstr>FERTILE CRESENT</vt:lpstr>
      <vt:lpstr>SUMER</vt:lpstr>
      <vt:lpstr>Vocabulary</vt:lpstr>
      <vt:lpstr>PowerPoint Presentation</vt:lpstr>
      <vt:lpstr>SUMERIAN INVENTIONS</vt:lpstr>
      <vt:lpstr>Cuneiform Oldest written language</vt:lpstr>
      <vt:lpstr>From The Epic of Gilgamesh</vt:lpstr>
      <vt:lpstr>Vocabulary</vt:lpstr>
      <vt:lpstr>THE BIRTH OF EMPIRE</vt:lpstr>
      <vt:lpstr>Vocabulary</vt:lpstr>
      <vt:lpstr>PowerPoint Presentation</vt:lpstr>
      <vt:lpstr>Ishtar</vt:lpstr>
      <vt:lpstr>PowerPoint Presentation</vt:lpstr>
      <vt:lpstr>PowerPoint Presentation</vt:lpstr>
      <vt:lpstr>Babylonian Empire</vt:lpstr>
      <vt:lpstr>BABYLONIAN EMPIRE</vt:lpstr>
      <vt:lpstr>BABYLONIANS </vt:lpstr>
      <vt:lpstr>PowerPoint Presentation</vt:lpstr>
      <vt:lpstr>Phoenicians</vt:lpstr>
      <vt:lpstr>Traders</vt:lpstr>
      <vt:lpstr>PowerPoint Presentation</vt:lpstr>
      <vt:lpstr>Merchandise</vt:lpstr>
      <vt:lpstr>Alphabet</vt:lpstr>
      <vt:lpstr>Phoenician Alphabet</vt:lpstr>
      <vt:lpstr>Vocabulary</vt:lpstr>
      <vt:lpstr>Hebrews</vt:lpstr>
      <vt:lpstr>PowerPoint Presentation</vt:lpstr>
      <vt:lpstr>PowerPoint Presentation</vt:lpstr>
      <vt:lpstr>PowerPoint Presentation</vt:lpstr>
      <vt:lpstr> AND FINALLY, THE PERSIANS…</vt:lpstr>
      <vt:lpstr>PowerPoint Presentation</vt:lpstr>
      <vt:lpstr>Vocabulary</vt:lpstr>
      <vt:lpstr>PowerPoint Presentation</vt:lpstr>
      <vt:lpstr>Fertile Crescent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Alongi</dc:creator>
  <cp:lastModifiedBy>Timothy Rose</cp:lastModifiedBy>
  <cp:revision>931</cp:revision>
  <dcterms:created xsi:type="dcterms:W3CDTF">1601-01-01T00:00:00Z</dcterms:created>
  <dcterms:modified xsi:type="dcterms:W3CDTF">2019-01-28T00:46:09Z</dcterms:modified>
</cp:coreProperties>
</file>