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58" r:id="rId5"/>
    <p:sldId id="268" r:id="rId6"/>
    <p:sldId id="269" r:id="rId7"/>
    <p:sldId id="273" r:id="rId8"/>
    <p:sldId id="259" r:id="rId9"/>
    <p:sldId id="276" r:id="rId10"/>
    <p:sldId id="270" r:id="rId11"/>
    <p:sldId id="271" r:id="rId12"/>
    <p:sldId id="272" r:id="rId13"/>
    <p:sldId id="274" r:id="rId14"/>
    <p:sldId id="275" r:id="rId15"/>
    <p:sldId id="260" r:id="rId16"/>
    <p:sldId id="277" r:id="rId17"/>
    <p:sldId id="278" r:id="rId18"/>
    <p:sldId id="261" r:id="rId19"/>
    <p:sldId id="292" r:id="rId20"/>
    <p:sldId id="262" r:id="rId21"/>
    <p:sldId id="293" r:id="rId22"/>
    <p:sldId id="263" r:id="rId23"/>
    <p:sldId id="265" r:id="rId24"/>
    <p:sldId id="26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6" r:id="rId34"/>
    <p:sldId id="287" r:id="rId35"/>
    <p:sldId id="288" r:id="rId36"/>
    <p:sldId id="289" r:id="rId37"/>
    <p:sldId id="267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Janda Romantic" panose="020B0604020202020204" charset="0"/>
      <p:regular r:id="rId48"/>
    </p:embeddedFont>
    <p:embeddedFont>
      <p:font typeface="KG Batty Girl" panose="020B0604020202020204" charset="0"/>
      <p:regular r:id="rId49"/>
    </p:embeddedFont>
    <p:embeddedFont>
      <p:font typeface="KG Blank Space Solid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54" autoAdjust="0"/>
  </p:normalViewPr>
  <p:slideViewPr>
    <p:cSldViewPr>
      <p:cViewPr varScale="1">
        <p:scale>
          <a:sx n="90" d="100"/>
          <a:sy n="90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698E-0DFC-4AEE-9E19-8846DF9BA1D6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C9A99-C8B7-4F42-8A9A-8A9820DF5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2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creative commons, https://pixabay.com/en/money-euro-arrows-circuit-965063/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0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8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7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622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81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link goes back to the nominal GDP Slide. There is a link on that slide leading back to this one. 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Macro: Unit 1.3 -- Real and Nominal GDP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https://www.youtube.com/watch?v=p6lkDjq8-tw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3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4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Creative Commons by King of Hearts, https://commons.wikimedia.org/wiki/File:Aggregate_supply.svg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80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3.1- Aggregate Demand Practice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https://www.youtube.com/watch?v=l6Udc6uDX8o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28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3.2- Aggregate Supply Practice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https://www.youtube.com/watch?v=UwAQRnpVMzI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7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Inflation?: https://www.youtube.com/watch?v=UMAELCrJxt0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9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9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GDP, Unemployment, Inflation-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EconMovies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#6: Back to the Future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https://www.youtube.com/watch?v=3GTgniuxA50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672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Public Domain: https://commons.wikimedia.org/wiki/File:Economic_cycle.svg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 2.7- Business Cycle Unit Summary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https://www.youtube.com/watch?v=O-M6ZK93LnM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08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5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GDP? | CNBC Explains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https://www.youtube.com/watch?v=iLom1WlqwS0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2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in Creative Commons by </a:t>
            </a:r>
            <a:r>
              <a:rPr lang="en-US" dirty="0" err="1"/>
              <a:t>RanilAbeyasinghe</a:t>
            </a:r>
            <a:r>
              <a:rPr lang="en-US" dirty="0"/>
              <a:t>, https://en.wikipedia.org/wiki/File:GDP_Growth_By_Country_2016.png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1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Film,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Real Unemployment Rate?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https://www.youtube.com/watch?v=Hn6JWzoKv14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5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Defining the Unemployment 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https://www.youtube.com/watch?v=uPRQnQxsL3E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C9A99-C8B7-4F42-8A9A-8A9820DF5A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0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6JWzoKv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RQnQxsL3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x3UAEm3O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p6lkDjq8-t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l6Udc6uDX8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UwAQRnpVMz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AELCrJxt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GTgniuxA5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O-M6ZK93Ln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iLom1WlqwS0" TargetMode="External"/><Relationship Id="rId4" Type="http://schemas.openxmlformats.org/officeDocument/2006/relationships/image" Target="../media/image7.png"/><Relationship Id="rId9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57E8F-9294-469C-8ACB-CDCF652C6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l"/>
            <a:r>
              <a:rPr lang="en-US" sz="57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latin typeface="KG Blank Space Solid" panose="02000000000000000000" pitchFamily="2" charset="0"/>
              </a:rPr>
              <a:t>Macroeconomics</a:t>
            </a:r>
            <a:endParaRPr lang="en-GB" sz="57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B158F-3006-48B0-A277-AE237F6CB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91" y="5318990"/>
            <a:ext cx="7062673" cy="723670"/>
          </a:xfrm>
        </p:spPr>
        <p:txBody>
          <a:bodyPr anchor="t">
            <a:prstTxWarp prst="textPlain">
              <a:avLst/>
            </a:prstTxWarp>
            <a:norm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Janda Romantic" panose="02000505000000020003" pitchFamily="2" charset="0"/>
              </a:rPr>
              <a:t>Measurements of Economic Activity</a:t>
            </a:r>
            <a:endParaRPr lang="en-GB" sz="1600" b="1" dirty="0">
              <a:solidFill>
                <a:srgbClr val="000000"/>
              </a:solidFill>
              <a:latin typeface="Janda Romantic" panose="02000505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2CE9E-08AE-455A-9A06-C06A96D8E344}"/>
              </a:ext>
            </a:extLst>
          </p:cNvPr>
          <p:cNvSpPr txBox="1"/>
          <p:nvPr/>
        </p:nvSpPr>
        <p:spPr>
          <a:xfrm>
            <a:off x="0" y="6618968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©Leah Cleary 2018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KG Batty Girl" panose="0300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A78A0-15CA-4C45-9F03-5E064C5DB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9" y="222341"/>
            <a:ext cx="8889821" cy="64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9D2B5E-C3FE-4B70-B25D-45E518B9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90" y="3054095"/>
            <a:ext cx="5229305" cy="3772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Gross Domestic Product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Consumer spending: </a:t>
            </a:r>
            <a:r>
              <a:rPr lang="en-US" dirty="0"/>
              <a:t>Value of what households spend on final goods and services in the product market at a given time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CDB181-8A29-4988-9E5D-B9CC01273F47}"/>
              </a:ext>
            </a:extLst>
          </p:cNvPr>
          <p:cNvSpPr/>
          <p:nvPr/>
        </p:nvSpPr>
        <p:spPr>
          <a:xfrm rot="2685807">
            <a:off x="2373195" y="2859969"/>
            <a:ext cx="814212" cy="20978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Gross Domestic Product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" y="1752600"/>
            <a:ext cx="4267199" cy="49831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Investment: </a:t>
            </a:r>
          </a:p>
          <a:p>
            <a:r>
              <a:rPr lang="en-US" dirty="0"/>
              <a:t>Value of capital goods purchased by businesses in a specific period</a:t>
            </a:r>
          </a:p>
          <a:p>
            <a:r>
              <a:rPr lang="en-US" dirty="0"/>
              <a:t>Value of currently unsold products of businesses in a specific period</a:t>
            </a:r>
          </a:p>
          <a:p>
            <a:r>
              <a:rPr lang="en-US" dirty="0"/>
              <a:t>Value of new homes constructed in a specific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6282B-013F-4FAA-A6D2-D228375A8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33" y="2362200"/>
            <a:ext cx="4964360" cy="3581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7870C99-D826-41A5-B394-803E14862AAF}"/>
              </a:ext>
            </a:extLst>
          </p:cNvPr>
          <p:cNvSpPr/>
          <p:nvPr/>
        </p:nvSpPr>
        <p:spPr>
          <a:xfrm rot="2843450">
            <a:off x="7364442" y="4204616"/>
            <a:ext cx="540230" cy="14759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449920-9537-4C2A-BF86-C6C6E66BB91B}"/>
              </a:ext>
            </a:extLst>
          </p:cNvPr>
          <p:cNvSpPr/>
          <p:nvPr/>
        </p:nvSpPr>
        <p:spPr>
          <a:xfrm rot="8134877">
            <a:off x="7347869" y="2691040"/>
            <a:ext cx="540230" cy="14759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Gross Domestic Product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Government spending: </a:t>
            </a:r>
            <a:r>
              <a:rPr lang="en-US" dirty="0"/>
              <a:t>Value of any spending on final goods and services by a government in a given period</a:t>
            </a:r>
            <a:endParaRPr lang="en-GB" dirty="0"/>
          </a:p>
        </p:txBody>
      </p:sp>
      <p:pic>
        <p:nvPicPr>
          <p:cNvPr id="7" name="Picture 4" descr="File:Economics circular flow cartoon.jpg">
            <a:extLst>
              <a:ext uri="{FF2B5EF4-FFF2-40B4-BE49-F238E27FC236}">
                <a16:creationId xmlns:a16="http://schemas.microsoft.com/office/drawing/2014/main" id="{1EF1ECE9-092F-46F2-81B0-6A3FF70F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2" y="3005166"/>
            <a:ext cx="5373895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CDB181-8A29-4988-9E5D-B9CC01273F47}"/>
              </a:ext>
            </a:extLst>
          </p:cNvPr>
          <p:cNvSpPr/>
          <p:nvPr/>
        </p:nvSpPr>
        <p:spPr>
          <a:xfrm rot="1819765">
            <a:off x="6469836" y="4264011"/>
            <a:ext cx="748069" cy="22869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DE5434-D063-4F1A-B780-17BB80877822}"/>
              </a:ext>
            </a:extLst>
          </p:cNvPr>
          <p:cNvSpPr/>
          <p:nvPr/>
        </p:nvSpPr>
        <p:spPr>
          <a:xfrm rot="20755418" flipH="1">
            <a:off x="2197790" y="3937863"/>
            <a:ext cx="821176" cy="216748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Gross Domestic Product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 exports: </a:t>
            </a:r>
            <a:r>
              <a:rPr lang="en-US" dirty="0"/>
              <a:t>Value of a country’s exports minus the value of its imports</a:t>
            </a:r>
            <a:endParaRPr lang="en-GB" dirty="0"/>
          </a:p>
        </p:txBody>
      </p:sp>
      <p:pic>
        <p:nvPicPr>
          <p:cNvPr id="2050" name="Picture 2" descr="File:GDP Growth By Country 2016.png">
            <a:extLst>
              <a:ext uri="{FF2B5EF4-FFF2-40B4-BE49-F238E27FC236}">
                <a16:creationId xmlns:a16="http://schemas.microsoft.com/office/drawing/2014/main" id="{CFE2CE31-4610-474F-8DDF-AA5E0749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9730"/>
            <a:ext cx="7315200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Unemployment Rate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by the Department of Labor’s Bureau of Labor Statistics (BLS) each month</a:t>
            </a:r>
          </a:p>
          <a:p>
            <a:endParaRPr lang="en-US" dirty="0"/>
          </a:p>
          <a:p>
            <a:r>
              <a:rPr lang="en-US" dirty="0"/>
              <a:t>Gathered from a 60,000 household sample</a:t>
            </a:r>
          </a:p>
          <a:p>
            <a:endParaRPr lang="en-US" dirty="0"/>
          </a:p>
          <a:p>
            <a:r>
              <a:rPr lang="en-US" dirty="0"/>
              <a:t>4% to 6% unemployment rate=full employment</a:t>
            </a: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7A3C207-F754-4AA2-AE65-C492FACE4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040" y="5652345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Unemployment Rate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Criteria to be counted unemployed:</a:t>
            </a:r>
          </a:p>
          <a:p>
            <a:endParaRPr lang="en-US" dirty="0"/>
          </a:p>
          <a:p>
            <a:r>
              <a:rPr lang="en-US" dirty="0"/>
              <a:t>16 years or older</a:t>
            </a:r>
          </a:p>
          <a:p>
            <a:r>
              <a:rPr lang="en-US" dirty="0"/>
              <a:t>Not incarcerated</a:t>
            </a:r>
          </a:p>
          <a:p>
            <a:r>
              <a:rPr lang="en-US" dirty="0"/>
              <a:t>No paid jobs in the measurement period</a:t>
            </a:r>
          </a:p>
          <a:p>
            <a:r>
              <a:rPr lang="en-US" dirty="0"/>
              <a:t>Seeking employment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KG Blank Space Solid" panose="02000000000000000000" pitchFamily="2" charset="0"/>
              </a:rPr>
              <a:t>Labor Force = all employed people + all unemployed people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BEAFF0-DB89-49F3-8D28-8D1C14B22096}"/>
              </a:ext>
            </a:extLst>
          </p:cNvPr>
          <p:cNvSpPr/>
          <p:nvPr/>
        </p:nvSpPr>
        <p:spPr>
          <a:xfrm>
            <a:off x="304800" y="4114800"/>
            <a:ext cx="449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Unemployment Rate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90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This is how you calculate the UNEMPLOYMENT RATE: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4% to 6% unemployment is considered full employment.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5A47C-811A-4FF7-960D-5C1E7557D038}"/>
              </a:ext>
            </a:extLst>
          </p:cNvPr>
          <p:cNvSpPr txBox="1"/>
          <p:nvPr/>
        </p:nvSpPr>
        <p:spPr>
          <a:xfrm>
            <a:off x="608162" y="282027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Number of Unemployed People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91DEC-350D-457D-81E1-2E9B8278CE08}"/>
              </a:ext>
            </a:extLst>
          </p:cNvPr>
          <p:cNvCxnSpPr/>
          <p:nvPr/>
        </p:nvCxnSpPr>
        <p:spPr>
          <a:xfrm>
            <a:off x="608162" y="3658472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A6BB7C-5AE6-48A7-8312-BD06B4D538FE}"/>
              </a:ext>
            </a:extLst>
          </p:cNvPr>
          <p:cNvSpPr txBox="1"/>
          <p:nvPr/>
        </p:nvSpPr>
        <p:spPr>
          <a:xfrm>
            <a:off x="608162" y="385034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Number of People in Labor Force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0FE38-36E3-4ACF-A75A-5CC9D5F87E9B}"/>
              </a:ext>
            </a:extLst>
          </p:cNvPr>
          <p:cNvSpPr txBox="1"/>
          <p:nvPr/>
        </p:nvSpPr>
        <p:spPr>
          <a:xfrm>
            <a:off x="3656162" y="3429000"/>
            <a:ext cx="501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Unemployment Rate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4BAE9-4138-483E-9115-5CAC1BE2FA25}"/>
              </a:ext>
            </a:extLst>
          </p:cNvPr>
          <p:cNvSpPr/>
          <p:nvPr/>
        </p:nvSpPr>
        <p:spPr>
          <a:xfrm>
            <a:off x="2286000" y="58847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unemployment rate = all unemployed people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53137702-E793-4E94-B15B-E20DD0C1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040" y="5652345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Consumer Price Index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CPI=</a:t>
            </a:r>
            <a:r>
              <a:rPr lang="en-US" dirty="0"/>
              <a:t>Measures change in value of basket of goods and services purchased by the average urban consumer</a:t>
            </a:r>
          </a:p>
          <a:p>
            <a:endParaRPr lang="en-US" dirty="0"/>
          </a:p>
          <a:p>
            <a:r>
              <a:rPr lang="en-US" dirty="0"/>
              <a:t>To calculate CPI: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53BFF-A337-4549-92A0-AAECD553EA9B}"/>
              </a:ext>
            </a:extLst>
          </p:cNvPr>
          <p:cNvSpPr txBox="1"/>
          <p:nvPr/>
        </p:nvSpPr>
        <p:spPr>
          <a:xfrm>
            <a:off x="1319121" y="456350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Current Value of Market Basket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BD40E3-C7F1-4DA8-ABED-4B9BEF2B6961}"/>
              </a:ext>
            </a:extLst>
          </p:cNvPr>
          <p:cNvCxnSpPr/>
          <p:nvPr/>
        </p:nvCxnSpPr>
        <p:spPr>
          <a:xfrm>
            <a:off x="1319121" y="5401708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A226AB-2EAD-4FB9-B73D-3FB81C4773BB}"/>
              </a:ext>
            </a:extLst>
          </p:cNvPr>
          <p:cNvSpPr txBox="1"/>
          <p:nvPr/>
        </p:nvSpPr>
        <p:spPr>
          <a:xfrm>
            <a:off x="1319121" y="5593578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Value of Market Basket in Base Year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DB7AE-D322-4CBF-A85D-AAB955AD2872}"/>
              </a:ext>
            </a:extLst>
          </p:cNvPr>
          <p:cNvSpPr txBox="1"/>
          <p:nvPr/>
        </p:nvSpPr>
        <p:spPr>
          <a:xfrm>
            <a:off x="3810000" y="5170875"/>
            <a:ext cx="501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Index Number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D974F4-C623-4C4A-A414-B375181F1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50873"/>
              </p:ext>
            </p:extLst>
          </p:nvPr>
        </p:nvGraphicFramePr>
        <p:xfrm>
          <a:off x="3962400" y="2942124"/>
          <a:ext cx="4648200" cy="162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>
                  <a:extLst>
                    <a:ext uri="{9D8B030D-6E8A-4147-A177-3AD203B41FA5}">
                      <a16:colId xmlns:a16="http://schemas.microsoft.com/office/drawing/2014/main" val="633895934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1523735041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264001170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4206059073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742324944"/>
                    </a:ext>
                  </a:extLst>
                </a:gridCol>
              </a:tblGrid>
              <a:tr h="5696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Gobstoppers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Junior Mints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Skittles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Lemonheads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73410"/>
                  </a:ext>
                </a:extLst>
              </a:tr>
              <a:tr h="350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$0.75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00501"/>
                  </a:ext>
                </a:extLst>
              </a:tr>
              <a:tr h="350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$1.25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58031"/>
                  </a:ext>
                </a:extLst>
              </a:tr>
              <a:tr h="350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2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Consumer Price Index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D974F4-C623-4C4A-A414-B375181F1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70324"/>
              </p:ext>
            </p:extLst>
          </p:nvPr>
        </p:nvGraphicFramePr>
        <p:xfrm>
          <a:off x="1764100" y="1697291"/>
          <a:ext cx="4789100" cy="188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820">
                  <a:extLst>
                    <a:ext uri="{9D8B030D-6E8A-4147-A177-3AD203B41FA5}">
                      <a16:colId xmlns:a16="http://schemas.microsoft.com/office/drawing/2014/main" val="633895934"/>
                    </a:ext>
                  </a:extLst>
                </a:gridCol>
                <a:gridCol w="957820">
                  <a:extLst>
                    <a:ext uri="{9D8B030D-6E8A-4147-A177-3AD203B41FA5}">
                      <a16:colId xmlns:a16="http://schemas.microsoft.com/office/drawing/2014/main" val="1523735041"/>
                    </a:ext>
                  </a:extLst>
                </a:gridCol>
                <a:gridCol w="957820">
                  <a:extLst>
                    <a:ext uri="{9D8B030D-6E8A-4147-A177-3AD203B41FA5}">
                      <a16:colId xmlns:a16="http://schemas.microsoft.com/office/drawing/2014/main" val="2264001170"/>
                    </a:ext>
                  </a:extLst>
                </a:gridCol>
                <a:gridCol w="957820">
                  <a:extLst>
                    <a:ext uri="{9D8B030D-6E8A-4147-A177-3AD203B41FA5}">
                      <a16:colId xmlns:a16="http://schemas.microsoft.com/office/drawing/2014/main" val="4206059073"/>
                    </a:ext>
                  </a:extLst>
                </a:gridCol>
                <a:gridCol w="957820">
                  <a:extLst>
                    <a:ext uri="{9D8B030D-6E8A-4147-A177-3AD203B41FA5}">
                      <a16:colId xmlns:a16="http://schemas.microsoft.com/office/drawing/2014/main" val="742324944"/>
                    </a:ext>
                  </a:extLst>
                </a:gridCol>
              </a:tblGrid>
              <a:tr h="6619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Gobstoppers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Junior Mints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Skittles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Lemonheads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73410"/>
                  </a:ext>
                </a:extLst>
              </a:tr>
              <a:tr h="4073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$0.75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00501"/>
                  </a:ext>
                </a:extLst>
              </a:tr>
              <a:tr h="4073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$1.25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58031"/>
                  </a:ext>
                </a:extLst>
              </a:tr>
              <a:tr h="4073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25363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FA720FA-74E9-4388-AF3F-BE23488B7957}"/>
              </a:ext>
            </a:extLst>
          </p:cNvPr>
          <p:cNvSpPr/>
          <p:nvPr/>
        </p:nvSpPr>
        <p:spPr>
          <a:xfrm>
            <a:off x="1676400" y="2667000"/>
            <a:ext cx="5181600" cy="53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A923D-7353-46C6-AEE7-9C1C74A6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51108"/>
            <a:ext cx="5047813" cy="14680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AFD9E-F186-4E8A-8FF0-DD1402A10175}"/>
              </a:ext>
            </a:extLst>
          </p:cNvPr>
          <p:cNvSpPr txBox="1"/>
          <p:nvPr/>
        </p:nvSpPr>
        <p:spPr>
          <a:xfrm>
            <a:off x="4724400" y="447015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$6.00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A343C3-8602-45AB-805A-E46EEFEE411E}"/>
              </a:ext>
            </a:extLst>
          </p:cNvPr>
          <p:cNvCxnSpPr>
            <a:cxnSpLocks/>
          </p:cNvCxnSpPr>
          <p:nvPr/>
        </p:nvCxnSpPr>
        <p:spPr>
          <a:xfrm>
            <a:off x="5435600" y="4870265"/>
            <a:ext cx="1447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DC0EBD1-9422-4C5F-AF0B-8C4ECD52F41A}"/>
              </a:ext>
            </a:extLst>
          </p:cNvPr>
          <p:cNvSpPr txBox="1"/>
          <p:nvPr/>
        </p:nvSpPr>
        <p:spPr>
          <a:xfrm>
            <a:off x="4724400" y="496065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$4.25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AB9E8-F822-4179-94FD-018BA0116A58}"/>
              </a:ext>
            </a:extLst>
          </p:cNvPr>
          <p:cNvSpPr txBox="1"/>
          <p:nvPr/>
        </p:nvSpPr>
        <p:spPr>
          <a:xfrm>
            <a:off x="6830060" y="463943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141.18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4CB20C-F189-4E64-88C2-8BB1E28C2468}"/>
              </a:ext>
            </a:extLst>
          </p:cNvPr>
          <p:cNvSpPr/>
          <p:nvPr/>
        </p:nvSpPr>
        <p:spPr>
          <a:xfrm>
            <a:off x="1671320" y="2226016"/>
            <a:ext cx="5181600" cy="53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/>
      <p:bldP spid="15" grpId="0"/>
      <p:bldP spid="16" grpId="0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Macroeconomics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the economy as a whole, including inflation, unemployment, and economic growth</a:t>
            </a:r>
            <a:endParaRPr lang="en-GB" dirty="0"/>
          </a:p>
        </p:txBody>
      </p:sp>
      <p:pic>
        <p:nvPicPr>
          <p:cNvPr id="4098" name="Picture 2" descr="Money, Euro, Arrows, Circuit, Economic Cycle, Economy">
            <a:extLst>
              <a:ext uri="{FF2B5EF4-FFF2-40B4-BE49-F238E27FC236}">
                <a16:creationId xmlns:a16="http://schemas.microsoft.com/office/drawing/2014/main" id="{C891C9A4-3894-42BA-8952-C0BF69C3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13" y="3200400"/>
            <a:ext cx="4741087" cy="338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Inflation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CPI Number calculates country’s inflation rate</a:t>
            </a:r>
          </a:p>
          <a:p>
            <a:endParaRPr lang="en-US" dirty="0"/>
          </a:p>
          <a:p>
            <a:r>
              <a:rPr lang="en-US" dirty="0"/>
              <a:t>Inflation=sustained increase in the price level of the economy over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result is positive, then the price level is rising</a:t>
            </a:r>
          </a:p>
          <a:p>
            <a:r>
              <a:rPr lang="en-US" dirty="0"/>
              <a:t>Only a problem if price levels increase too quickly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6972A-EF52-4546-B12B-F31328C07C0E}"/>
              </a:ext>
            </a:extLst>
          </p:cNvPr>
          <p:cNvSpPr txBox="1"/>
          <p:nvPr/>
        </p:nvSpPr>
        <p:spPr>
          <a:xfrm>
            <a:off x="922307" y="4553096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New CPI – Old CPI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8F93DD-55D9-4F50-A9B6-0A760839EADB}"/>
              </a:ext>
            </a:extLst>
          </p:cNvPr>
          <p:cNvCxnSpPr/>
          <p:nvPr/>
        </p:nvCxnSpPr>
        <p:spPr>
          <a:xfrm>
            <a:off x="930214" y="5061672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DA6D49-0C5E-4F91-B334-EE3F67D818A8}"/>
              </a:ext>
            </a:extLst>
          </p:cNvPr>
          <p:cNvSpPr txBox="1"/>
          <p:nvPr/>
        </p:nvSpPr>
        <p:spPr>
          <a:xfrm>
            <a:off x="922307" y="517013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Old CPI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62D53-5A67-4816-A093-8D6E1BB52E14}"/>
              </a:ext>
            </a:extLst>
          </p:cNvPr>
          <p:cNvSpPr txBox="1"/>
          <p:nvPr/>
        </p:nvSpPr>
        <p:spPr>
          <a:xfrm>
            <a:off x="3429000" y="4796135"/>
            <a:ext cx="501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% Change in CPI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8CD28-D560-4B2D-BF16-7B3994B2FE43}"/>
              </a:ext>
            </a:extLst>
          </p:cNvPr>
          <p:cNvSpPr/>
          <p:nvPr/>
        </p:nvSpPr>
        <p:spPr>
          <a:xfrm>
            <a:off x="2209800" y="35794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inflation rate = % change in CPI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3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Inflation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6972A-EF52-4546-B12B-F31328C07C0E}"/>
              </a:ext>
            </a:extLst>
          </p:cNvPr>
          <p:cNvSpPr txBox="1"/>
          <p:nvPr/>
        </p:nvSpPr>
        <p:spPr>
          <a:xfrm>
            <a:off x="998507" y="260410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New CPI – Old CPI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8F93DD-55D9-4F50-A9B6-0A760839EADB}"/>
              </a:ext>
            </a:extLst>
          </p:cNvPr>
          <p:cNvCxnSpPr/>
          <p:nvPr/>
        </p:nvCxnSpPr>
        <p:spPr>
          <a:xfrm>
            <a:off x="1006414" y="3112685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DA6D49-0C5E-4F91-B334-EE3F67D818A8}"/>
              </a:ext>
            </a:extLst>
          </p:cNvPr>
          <p:cNvSpPr txBox="1"/>
          <p:nvPr/>
        </p:nvSpPr>
        <p:spPr>
          <a:xfrm>
            <a:off x="998507" y="322115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Old CPI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62D53-5A67-4816-A093-8D6E1BB52E14}"/>
              </a:ext>
            </a:extLst>
          </p:cNvPr>
          <p:cNvSpPr txBox="1"/>
          <p:nvPr/>
        </p:nvSpPr>
        <p:spPr>
          <a:xfrm>
            <a:off x="3505200" y="2847148"/>
            <a:ext cx="501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% Change in CPI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8CD28-D560-4B2D-BF16-7B3994B2FE43}"/>
              </a:ext>
            </a:extLst>
          </p:cNvPr>
          <p:cNvSpPr/>
          <p:nvPr/>
        </p:nvSpPr>
        <p:spPr>
          <a:xfrm>
            <a:off x="2057400" y="16345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inflation rate = % change in CPI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07CE3-659E-4CD9-9D65-B200B3A5D192}"/>
              </a:ext>
            </a:extLst>
          </p:cNvPr>
          <p:cNvSpPr txBox="1"/>
          <p:nvPr/>
        </p:nvSpPr>
        <p:spPr>
          <a:xfrm>
            <a:off x="80366" y="4554869"/>
            <a:ext cx="152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188.24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F9F78B6-AD48-4483-A1A6-E461FAA20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04528"/>
              </p:ext>
            </p:extLst>
          </p:nvPr>
        </p:nvGraphicFramePr>
        <p:xfrm>
          <a:off x="4574899" y="4191000"/>
          <a:ext cx="4377105" cy="131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21">
                  <a:extLst>
                    <a:ext uri="{9D8B030D-6E8A-4147-A177-3AD203B41FA5}">
                      <a16:colId xmlns:a16="http://schemas.microsoft.com/office/drawing/2014/main" val="633895934"/>
                    </a:ext>
                  </a:extLst>
                </a:gridCol>
                <a:gridCol w="875421">
                  <a:extLst>
                    <a:ext uri="{9D8B030D-6E8A-4147-A177-3AD203B41FA5}">
                      <a16:colId xmlns:a16="http://schemas.microsoft.com/office/drawing/2014/main" val="1523735041"/>
                    </a:ext>
                  </a:extLst>
                </a:gridCol>
                <a:gridCol w="875421">
                  <a:extLst>
                    <a:ext uri="{9D8B030D-6E8A-4147-A177-3AD203B41FA5}">
                      <a16:colId xmlns:a16="http://schemas.microsoft.com/office/drawing/2014/main" val="2264001170"/>
                    </a:ext>
                  </a:extLst>
                </a:gridCol>
                <a:gridCol w="875421">
                  <a:extLst>
                    <a:ext uri="{9D8B030D-6E8A-4147-A177-3AD203B41FA5}">
                      <a16:colId xmlns:a16="http://schemas.microsoft.com/office/drawing/2014/main" val="4206059073"/>
                    </a:ext>
                  </a:extLst>
                </a:gridCol>
                <a:gridCol w="875421">
                  <a:extLst>
                    <a:ext uri="{9D8B030D-6E8A-4147-A177-3AD203B41FA5}">
                      <a16:colId xmlns:a16="http://schemas.microsoft.com/office/drawing/2014/main" val="742324944"/>
                    </a:ext>
                  </a:extLst>
                </a:gridCol>
              </a:tblGrid>
              <a:tr h="46180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Gobstoppers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Junior Mints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Skittles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Lemonheads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73410"/>
                  </a:ext>
                </a:extLst>
              </a:tr>
              <a:tr h="2841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$0.75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00501"/>
                  </a:ext>
                </a:extLst>
              </a:tr>
              <a:tr h="2841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$1.25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58031"/>
                  </a:ext>
                </a:extLst>
              </a:tr>
              <a:tr h="2841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$2.75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$1.75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25363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7126F58E-DDF7-4336-9874-657EEFC66ACB}"/>
              </a:ext>
            </a:extLst>
          </p:cNvPr>
          <p:cNvSpPr/>
          <p:nvPr/>
        </p:nvSpPr>
        <p:spPr>
          <a:xfrm>
            <a:off x="4859456" y="5139047"/>
            <a:ext cx="4081344" cy="375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8A706D-B4BD-41E4-A7EB-E6ACD44B4B0E}"/>
              </a:ext>
            </a:extLst>
          </p:cNvPr>
          <p:cNvSpPr/>
          <p:nvPr/>
        </p:nvSpPr>
        <p:spPr>
          <a:xfrm>
            <a:off x="4823819" y="4860157"/>
            <a:ext cx="4081344" cy="375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701FBD-DD48-4625-A140-98118CFE69F5}"/>
              </a:ext>
            </a:extLst>
          </p:cNvPr>
          <p:cNvCxnSpPr>
            <a:cxnSpLocks/>
          </p:cNvCxnSpPr>
          <p:nvPr/>
        </p:nvCxnSpPr>
        <p:spPr>
          <a:xfrm>
            <a:off x="156431" y="4930305"/>
            <a:ext cx="22780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58C90D-C0C2-4B04-B14D-D876D8F34AA0}"/>
              </a:ext>
            </a:extLst>
          </p:cNvPr>
          <p:cNvSpPr/>
          <p:nvPr/>
        </p:nvSpPr>
        <p:spPr>
          <a:xfrm>
            <a:off x="897149" y="5021244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KG Blank Space Solid" panose="02000000000000000000" pitchFamily="2" charset="0"/>
              </a:rPr>
              <a:t>141.18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4A268E-50C8-48CC-8AC4-F04FD04F28EE}"/>
              </a:ext>
            </a:extLst>
          </p:cNvPr>
          <p:cNvSpPr txBox="1"/>
          <p:nvPr/>
        </p:nvSpPr>
        <p:spPr>
          <a:xfrm>
            <a:off x="2085621" y="4700549"/>
            <a:ext cx="2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X 100 = 33.33%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05E7E3-5E3C-404B-9AE7-E1866055E772}"/>
              </a:ext>
            </a:extLst>
          </p:cNvPr>
          <p:cNvSpPr/>
          <p:nvPr/>
        </p:nvSpPr>
        <p:spPr>
          <a:xfrm>
            <a:off x="1221990" y="4554869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KG Blank Space Solid" panose="02000000000000000000" pitchFamily="2" charset="0"/>
              </a:rPr>
              <a:t>– 141.18</a:t>
            </a:r>
            <a:endParaRPr lang="en-US" sz="2000" dirty="0"/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A12C4491-6663-470A-A8AD-A0165E5F0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649977"/>
            <a:ext cx="1066892" cy="10668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631562-F16A-4092-BA30-6118D405A4C7}"/>
              </a:ext>
            </a:extLst>
          </p:cNvPr>
          <p:cNvSpPr txBox="1"/>
          <p:nvPr/>
        </p:nvSpPr>
        <p:spPr>
          <a:xfrm>
            <a:off x="238837" y="5938507"/>
            <a:ext cx="600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When calculating from the base year, the CPI Value for the base year always = 100</a:t>
            </a:r>
            <a:endParaRPr lang="en-GB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 animBg="1"/>
      <p:bldP spid="13" grpId="1" animBg="1"/>
      <p:bldP spid="16" grpId="0"/>
      <p:bldP spid="18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Real GDP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Value of current GDP adjusted for inflation</a:t>
            </a:r>
          </a:p>
          <a:p>
            <a:endParaRPr lang="en-US" dirty="0"/>
          </a:p>
          <a:p>
            <a:r>
              <a:rPr lang="en-US" dirty="0"/>
              <a:t>Most accurate view of a nation’s productivity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Nations measure economic growth by calculating the Percentage Change of Real GDP and comparing it from one period to the next.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94F8B-72E0-4227-954B-46BC5983173E}"/>
              </a:ext>
            </a:extLst>
          </p:cNvPr>
          <p:cNvSpPr txBox="1"/>
          <p:nvPr/>
        </p:nvSpPr>
        <p:spPr>
          <a:xfrm>
            <a:off x="852244" y="39565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Nominal GDP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4DFCCE-5037-44DA-BE4B-59C53E16CE9C}"/>
              </a:ext>
            </a:extLst>
          </p:cNvPr>
          <p:cNvCxnSpPr/>
          <p:nvPr/>
        </p:nvCxnSpPr>
        <p:spPr>
          <a:xfrm>
            <a:off x="930214" y="4528272"/>
            <a:ext cx="289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500AE2-9C1D-453F-B4AD-2BD267C28E4C}"/>
              </a:ext>
            </a:extLst>
          </p:cNvPr>
          <p:cNvSpPr txBox="1"/>
          <p:nvPr/>
        </p:nvSpPr>
        <p:spPr>
          <a:xfrm>
            <a:off x="922307" y="463673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CPI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CB887-8B2B-469D-87F3-355ED05E8E61}"/>
              </a:ext>
            </a:extLst>
          </p:cNvPr>
          <p:cNvSpPr txBox="1"/>
          <p:nvPr/>
        </p:nvSpPr>
        <p:spPr>
          <a:xfrm>
            <a:off x="3429000" y="4262735"/>
            <a:ext cx="501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X 100 = GDP adjusted for changes in price level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A30201-A9FD-4E8F-BE87-6BFC57AA34D3}"/>
              </a:ext>
            </a:extLst>
          </p:cNvPr>
          <p:cNvCxnSpPr>
            <a:cxnSpLocks/>
          </p:cNvCxnSpPr>
          <p:nvPr/>
        </p:nvCxnSpPr>
        <p:spPr>
          <a:xfrm flipH="1">
            <a:off x="3583560" y="3637784"/>
            <a:ext cx="988440" cy="3446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F2FFB10B-13FD-4A8E-87F1-6D92EA7F535F}"/>
              </a:ext>
            </a:extLst>
          </p:cNvPr>
          <p:cNvSpPr/>
          <p:nvPr/>
        </p:nvSpPr>
        <p:spPr>
          <a:xfrm>
            <a:off x="4876800" y="3200400"/>
            <a:ext cx="2514600" cy="78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Click Here to Jog Your Memory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63AAFC89-CDBF-4BCF-9EB4-4A4663BE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040" y="5652345"/>
            <a:ext cx="1066892" cy="106689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434C9B-387A-47E4-93C5-B4303FF061B8}"/>
              </a:ext>
            </a:extLst>
          </p:cNvPr>
          <p:cNvCxnSpPr>
            <a:cxnSpLocks/>
          </p:cNvCxnSpPr>
          <p:nvPr/>
        </p:nvCxnSpPr>
        <p:spPr>
          <a:xfrm>
            <a:off x="3327307" y="6553200"/>
            <a:ext cx="84107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A31C95-C630-4890-A4F1-1513F110A983}"/>
              </a:ext>
            </a:extLst>
          </p:cNvPr>
          <p:cNvSpPr txBox="1"/>
          <p:nvPr/>
        </p:nvSpPr>
        <p:spPr>
          <a:xfrm>
            <a:off x="1968787" y="6353145"/>
            <a:ext cx="151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CPI/100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96B26-F387-4128-8DE0-CAA905107C35}"/>
              </a:ext>
            </a:extLst>
          </p:cNvPr>
          <p:cNvSpPr txBox="1"/>
          <p:nvPr/>
        </p:nvSpPr>
        <p:spPr>
          <a:xfrm>
            <a:off x="4067620" y="6374818"/>
            <a:ext cx="223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GDP Deflator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Aggregate Demand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quantity of all goods and services consumers are willing and able to purchase at each price level over a given period of time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D920D-F10A-4277-8B90-D96D0C5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515" y="3466467"/>
            <a:ext cx="3096970" cy="28422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F79B4A-963C-4619-9A2D-98CC008C7E7C}"/>
              </a:ext>
            </a:extLst>
          </p:cNvPr>
          <p:cNvSpPr/>
          <p:nvPr/>
        </p:nvSpPr>
        <p:spPr>
          <a:xfrm>
            <a:off x="1828800" y="3466467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2DC1C-7087-4E5D-8985-2F59BC9C59DF}"/>
              </a:ext>
            </a:extLst>
          </p:cNvPr>
          <p:cNvSpPr/>
          <p:nvPr/>
        </p:nvSpPr>
        <p:spPr>
          <a:xfrm>
            <a:off x="3078019" y="6403990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A7EFD1-F34C-4C44-B041-CA0568C9A76C}"/>
              </a:ext>
            </a:extLst>
          </p:cNvPr>
          <p:cNvCxnSpPr>
            <a:cxnSpLocks/>
          </p:cNvCxnSpPr>
          <p:nvPr/>
        </p:nvCxnSpPr>
        <p:spPr>
          <a:xfrm>
            <a:off x="2270990" y="4052071"/>
            <a:ext cx="1629905" cy="5199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FE8DAD-8B88-48C3-8AB7-1BE3BC4F4684}"/>
              </a:ext>
            </a:extLst>
          </p:cNvPr>
          <p:cNvSpPr txBox="1"/>
          <p:nvPr/>
        </p:nvSpPr>
        <p:spPr>
          <a:xfrm>
            <a:off x="126322" y="3457408"/>
            <a:ext cx="262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Inverse relationship between Price Level and Real GDP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02B9E-F717-46CF-9545-19A4C82A0075}"/>
              </a:ext>
            </a:extLst>
          </p:cNvPr>
          <p:cNvSpPr txBox="1"/>
          <p:nvPr/>
        </p:nvSpPr>
        <p:spPr>
          <a:xfrm>
            <a:off x="6163596" y="3174079"/>
            <a:ext cx="2620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G Blank Space Solid" panose="02000000000000000000" pitchFamily="2" charset="0"/>
              </a:rPr>
              <a:t>Three Reasons for The Downward Slope:</a:t>
            </a:r>
            <a:endParaRPr lang="en-GB" dirty="0">
              <a:solidFill>
                <a:srgbClr val="FF0000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36992-8424-4A18-B0BB-D3379E4C6A8D}"/>
              </a:ext>
            </a:extLst>
          </p:cNvPr>
          <p:cNvSpPr txBox="1"/>
          <p:nvPr/>
        </p:nvSpPr>
        <p:spPr>
          <a:xfrm>
            <a:off x="5976596" y="4057573"/>
            <a:ext cx="3023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1. Interest Rate Effect: As interest rates rise consumers and businesses spend less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9838F-537E-4F25-BA0A-764B57105DBD}"/>
              </a:ext>
            </a:extLst>
          </p:cNvPr>
          <p:cNvSpPr txBox="1"/>
          <p:nvPr/>
        </p:nvSpPr>
        <p:spPr>
          <a:xfrm>
            <a:off x="6038729" y="5573631"/>
            <a:ext cx="302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2. Wealth Effect: As interest rates rise, purchasing power decreases.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9C9E3-6273-4E66-AF64-B7CCDD00C75F}"/>
              </a:ext>
            </a:extLst>
          </p:cNvPr>
          <p:cNvSpPr txBox="1"/>
          <p:nvPr/>
        </p:nvSpPr>
        <p:spPr>
          <a:xfrm>
            <a:off x="-8806" y="4821509"/>
            <a:ext cx="3023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Blank Space Solid" panose="02000000000000000000" pitchFamily="2" charset="0"/>
              </a:rPr>
              <a:t>3. Net Exports Effect: Inflation in a nation increases the cost of exports from that nation, reducing demand in other nations.</a:t>
            </a:r>
            <a:endParaRPr lang="en-GB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Aggregate Supply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quantity of final goods and services producers in an economy are willing and able to produce</a:t>
            </a:r>
          </a:p>
          <a:p>
            <a:endParaRPr lang="en-US" dirty="0"/>
          </a:p>
          <a:p>
            <a:r>
              <a:rPr lang="en-US" dirty="0"/>
              <a:t>Has both a short-run and long-run curve</a:t>
            </a:r>
            <a:endParaRPr lang="en-GB" dirty="0"/>
          </a:p>
        </p:txBody>
      </p:sp>
      <p:pic>
        <p:nvPicPr>
          <p:cNvPr id="3074" name="Picture 2" descr="File:Aggregate supply.svg">
            <a:extLst>
              <a:ext uri="{FF2B5EF4-FFF2-40B4-BE49-F238E27FC236}">
                <a16:creationId xmlns:a16="http://schemas.microsoft.com/office/drawing/2014/main" id="{FCB782A1-5C4B-471A-B29E-09CF9737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89400"/>
            <a:ext cx="39243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Short-Run Aggregate Supply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9CA99-7C3A-46E7-80CF-4992A79DD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59250"/>
            <a:ext cx="3755541" cy="34466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F06FFA-541B-47CD-90C7-826BA871691A}"/>
              </a:ext>
            </a:extLst>
          </p:cNvPr>
          <p:cNvSpPr/>
          <p:nvPr/>
        </p:nvSpPr>
        <p:spPr>
          <a:xfrm>
            <a:off x="110813" y="225925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D08E2-12B8-477B-9199-4902D972C656}"/>
              </a:ext>
            </a:extLst>
          </p:cNvPr>
          <p:cNvSpPr/>
          <p:nvPr/>
        </p:nvSpPr>
        <p:spPr>
          <a:xfrm>
            <a:off x="1711013" y="5705914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C30E8-DF64-41F0-9F56-5B823888A993}"/>
              </a:ext>
            </a:extLst>
          </p:cNvPr>
          <p:cNvSpPr txBox="1"/>
          <p:nvPr/>
        </p:nvSpPr>
        <p:spPr>
          <a:xfrm>
            <a:off x="5239859" y="1797912"/>
            <a:ext cx="3516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G Blank Space Solid" panose="02000000000000000000" pitchFamily="2" charset="0"/>
              </a:rPr>
              <a:t>Why It Is Upward Sloping in The Short-Run:</a:t>
            </a:r>
            <a:endParaRPr lang="en-GB" sz="2800" dirty="0">
              <a:solidFill>
                <a:srgbClr val="FF0000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89DF3-4793-4516-A8DD-B59D5F39042A}"/>
              </a:ext>
            </a:extLst>
          </p:cNvPr>
          <p:cNvSpPr txBox="1"/>
          <p:nvPr/>
        </p:nvSpPr>
        <p:spPr>
          <a:xfrm>
            <a:off x="5277240" y="3859760"/>
            <a:ext cx="3516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Sticky Wages and Prices: Wages and prices are slow to change because of contracts.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Long-Run Aggregate Supply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06FFA-541B-47CD-90C7-826BA871691A}"/>
              </a:ext>
            </a:extLst>
          </p:cNvPr>
          <p:cNvSpPr/>
          <p:nvPr/>
        </p:nvSpPr>
        <p:spPr>
          <a:xfrm>
            <a:off x="-25263" y="1743964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D08E2-12B8-477B-9199-4902D972C656}"/>
              </a:ext>
            </a:extLst>
          </p:cNvPr>
          <p:cNvSpPr/>
          <p:nvPr/>
        </p:nvSpPr>
        <p:spPr>
          <a:xfrm>
            <a:off x="1446264" y="4698711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C30E8-DF64-41F0-9F56-5B823888A993}"/>
              </a:ext>
            </a:extLst>
          </p:cNvPr>
          <p:cNvSpPr txBox="1"/>
          <p:nvPr/>
        </p:nvSpPr>
        <p:spPr>
          <a:xfrm>
            <a:off x="5239859" y="1797912"/>
            <a:ext cx="3516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KG Blank Space Solid" panose="02000000000000000000" pitchFamily="2" charset="0"/>
              </a:rPr>
              <a:t>Why It Is Vertical in The Long-Run:</a:t>
            </a:r>
            <a:endParaRPr lang="en-GB" sz="2800" dirty="0">
              <a:solidFill>
                <a:srgbClr val="FF0000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89DF3-4793-4516-A8DD-B59D5F39042A}"/>
              </a:ext>
            </a:extLst>
          </p:cNvPr>
          <p:cNvSpPr txBox="1"/>
          <p:nvPr/>
        </p:nvSpPr>
        <p:spPr>
          <a:xfrm>
            <a:off x="5204779" y="3382417"/>
            <a:ext cx="351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Prices and Wages are flexible in the long-run.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48D2C-0BEB-4C67-9894-9FF99494FB50}"/>
              </a:ext>
            </a:extLst>
          </p:cNvPr>
          <p:cNvSpPr txBox="1"/>
          <p:nvPr/>
        </p:nvSpPr>
        <p:spPr>
          <a:xfrm>
            <a:off x="5204778" y="5105749"/>
            <a:ext cx="351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Vertical at the full employment level of real GDP.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20C04-8CA4-488D-9336-5086CA264DD7}"/>
              </a:ext>
            </a:extLst>
          </p:cNvPr>
          <p:cNvSpPr txBox="1"/>
          <p:nvPr/>
        </p:nvSpPr>
        <p:spPr>
          <a:xfrm>
            <a:off x="169695" y="5105749"/>
            <a:ext cx="4999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In the long-run, price-level change has no effect on long-run quantity of goods and services.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AE139-67D1-40D7-98D4-B4C9A446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48" y="1691975"/>
            <a:ext cx="3282351" cy="301239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EDC9205-D9F9-4049-87CB-30CDEF770007}"/>
              </a:ext>
            </a:extLst>
          </p:cNvPr>
          <p:cNvSpPr/>
          <p:nvPr/>
        </p:nvSpPr>
        <p:spPr>
          <a:xfrm>
            <a:off x="1483743" y="1828800"/>
            <a:ext cx="2380924" cy="2415396"/>
          </a:xfrm>
          <a:custGeom>
            <a:avLst/>
            <a:gdLst>
              <a:gd name="connsiteX0" fmla="*/ 0 w 2380924"/>
              <a:gd name="connsiteY0" fmla="*/ 2415396 h 2415396"/>
              <a:gd name="connsiteX1" fmla="*/ 86265 w 2380924"/>
              <a:gd name="connsiteY1" fmla="*/ 2398143 h 2415396"/>
              <a:gd name="connsiteX2" fmla="*/ 155276 w 2380924"/>
              <a:gd name="connsiteY2" fmla="*/ 2380891 h 2415396"/>
              <a:gd name="connsiteX3" fmla="*/ 258793 w 2380924"/>
              <a:gd name="connsiteY3" fmla="*/ 2363638 h 2415396"/>
              <a:gd name="connsiteX4" fmla="*/ 379563 w 2380924"/>
              <a:gd name="connsiteY4" fmla="*/ 2329132 h 2415396"/>
              <a:gd name="connsiteX5" fmla="*/ 483080 w 2380924"/>
              <a:gd name="connsiteY5" fmla="*/ 2311879 h 2415396"/>
              <a:gd name="connsiteX6" fmla="*/ 586597 w 2380924"/>
              <a:gd name="connsiteY6" fmla="*/ 2277374 h 2415396"/>
              <a:gd name="connsiteX7" fmla="*/ 655608 w 2380924"/>
              <a:gd name="connsiteY7" fmla="*/ 2225615 h 2415396"/>
              <a:gd name="connsiteX8" fmla="*/ 741872 w 2380924"/>
              <a:gd name="connsiteY8" fmla="*/ 2208362 h 2415396"/>
              <a:gd name="connsiteX9" fmla="*/ 845389 w 2380924"/>
              <a:gd name="connsiteY9" fmla="*/ 2173857 h 2415396"/>
              <a:gd name="connsiteX10" fmla="*/ 897148 w 2380924"/>
              <a:gd name="connsiteY10" fmla="*/ 2156604 h 2415396"/>
              <a:gd name="connsiteX11" fmla="*/ 966159 w 2380924"/>
              <a:gd name="connsiteY11" fmla="*/ 2139351 h 2415396"/>
              <a:gd name="connsiteX12" fmla="*/ 1017917 w 2380924"/>
              <a:gd name="connsiteY12" fmla="*/ 2122098 h 2415396"/>
              <a:gd name="connsiteX13" fmla="*/ 1086929 w 2380924"/>
              <a:gd name="connsiteY13" fmla="*/ 2087592 h 2415396"/>
              <a:gd name="connsiteX14" fmla="*/ 1173193 w 2380924"/>
              <a:gd name="connsiteY14" fmla="*/ 2070340 h 2415396"/>
              <a:gd name="connsiteX15" fmla="*/ 1242204 w 2380924"/>
              <a:gd name="connsiteY15" fmla="*/ 2035834 h 2415396"/>
              <a:gd name="connsiteX16" fmla="*/ 1293963 w 2380924"/>
              <a:gd name="connsiteY16" fmla="*/ 2018581 h 2415396"/>
              <a:gd name="connsiteX17" fmla="*/ 1483744 w 2380924"/>
              <a:gd name="connsiteY17" fmla="*/ 1932317 h 2415396"/>
              <a:gd name="connsiteX18" fmla="*/ 1535502 w 2380924"/>
              <a:gd name="connsiteY18" fmla="*/ 1880558 h 2415396"/>
              <a:gd name="connsiteX19" fmla="*/ 1639019 w 2380924"/>
              <a:gd name="connsiteY19" fmla="*/ 1846053 h 2415396"/>
              <a:gd name="connsiteX20" fmla="*/ 1777042 w 2380924"/>
              <a:gd name="connsiteY20" fmla="*/ 1794294 h 2415396"/>
              <a:gd name="connsiteX21" fmla="*/ 1880559 w 2380924"/>
              <a:gd name="connsiteY21" fmla="*/ 1759789 h 2415396"/>
              <a:gd name="connsiteX22" fmla="*/ 1932317 w 2380924"/>
              <a:gd name="connsiteY22" fmla="*/ 1742536 h 2415396"/>
              <a:gd name="connsiteX23" fmla="*/ 2087593 w 2380924"/>
              <a:gd name="connsiteY23" fmla="*/ 1604513 h 2415396"/>
              <a:gd name="connsiteX24" fmla="*/ 2156604 w 2380924"/>
              <a:gd name="connsiteY24" fmla="*/ 1535502 h 2415396"/>
              <a:gd name="connsiteX25" fmla="*/ 2191110 w 2380924"/>
              <a:gd name="connsiteY25" fmla="*/ 1483743 h 2415396"/>
              <a:gd name="connsiteX26" fmla="*/ 2208363 w 2380924"/>
              <a:gd name="connsiteY26" fmla="*/ 1414732 h 2415396"/>
              <a:gd name="connsiteX27" fmla="*/ 2242868 w 2380924"/>
              <a:gd name="connsiteY27" fmla="*/ 1362974 h 2415396"/>
              <a:gd name="connsiteX28" fmla="*/ 2260121 w 2380924"/>
              <a:gd name="connsiteY28" fmla="*/ 1276709 h 2415396"/>
              <a:gd name="connsiteX29" fmla="*/ 2277374 w 2380924"/>
              <a:gd name="connsiteY29" fmla="*/ 1224951 h 2415396"/>
              <a:gd name="connsiteX30" fmla="*/ 2311880 w 2380924"/>
              <a:gd name="connsiteY30" fmla="*/ 1086928 h 2415396"/>
              <a:gd name="connsiteX31" fmla="*/ 2346385 w 2380924"/>
              <a:gd name="connsiteY31" fmla="*/ 948906 h 2415396"/>
              <a:gd name="connsiteX32" fmla="*/ 2363638 w 2380924"/>
              <a:gd name="connsiteY32" fmla="*/ 396815 h 2415396"/>
              <a:gd name="connsiteX33" fmla="*/ 2380891 w 2380924"/>
              <a:gd name="connsiteY33" fmla="*/ 0 h 24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80924" h="2415396">
                <a:moveTo>
                  <a:pt x="0" y="2415396"/>
                </a:moveTo>
                <a:cubicBezTo>
                  <a:pt x="28755" y="2409645"/>
                  <a:pt x="57639" y="2404504"/>
                  <a:pt x="86265" y="2398143"/>
                </a:cubicBezTo>
                <a:cubicBezTo>
                  <a:pt x="109412" y="2392999"/>
                  <a:pt x="132025" y="2385541"/>
                  <a:pt x="155276" y="2380891"/>
                </a:cubicBezTo>
                <a:cubicBezTo>
                  <a:pt x="189578" y="2374031"/>
                  <a:pt x="224287" y="2369389"/>
                  <a:pt x="258793" y="2363638"/>
                </a:cubicBezTo>
                <a:cubicBezTo>
                  <a:pt x="308125" y="2347194"/>
                  <a:pt x="325402" y="2339964"/>
                  <a:pt x="379563" y="2329132"/>
                </a:cubicBezTo>
                <a:cubicBezTo>
                  <a:pt x="413865" y="2322271"/>
                  <a:pt x="448574" y="2317630"/>
                  <a:pt x="483080" y="2311879"/>
                </a:cubicBezTo>
                <a:cubicBezTo>
                  <a:pt x="517586" y="2300377"/>
                  <a:pt x="557499" y="2299197"/>
                  <a:pt x="586597" y="2277374"/>
                </a:cubicBezTo>
                <a:cubicBezTo>
                  <a:pt x="609601" y="2260121"/>
                  <a:pt x="629332" y="2237294"/>
                  <a:pt x="655608" y="2225615"/>
                </a:cubicBezTo>
                <a:cubicBezTo>
                  <a:pt x="682405" y="2213705"/>
                  <a:pt x="713581" y="2216078"/>
                  <a:pt x="741872" y="2208362"/>
                </a:cubicBezTo>
                <a:cubicBezTo>
                  <a:pt x="776963" y="2198792"/>
                  <a:pt x="810883" y="2185359"/>
                  <a:pt x="845389" y="2173857"/>
                </a:cubicBezTo>
                <a:cubicBezTo>
                  <a:pt x="862642" y="2168106"/>
                  <a:pt x="879505" y="2161015"/>
                  <a:pt x="897148" y="2156604"/>
                </a:cubicBezTo>
                <a:cubicBezTo>
                  <a:pt x="920152" y="2150853"/>
                  <a:pt x="943360" y="2145865"/>
                  <a:pt x="966159" y="2139351"/>
                </a:cubicBezTo>
                <a:cubicBezTo>
                  <a:pt x="983645" y="2134355"/>
                  <a:pt x="1001202" y="2129262"/>
                  <a:pt x="1017917" y="2122098"/>
                </a:cubicBezTo>
                <a:cubicBezTo>
                  <a:pt x="1041557" y="2111967"/>
                  <a:pt x="1062530" y="2095725"/>
                  <a:pt x="1086929" y="2087592"/>
                </a:cubicBezTo>
                <a:cubicBezTo>
                  <a:pt x="1114748" y="2078319"/>
                  <a:pt x="1144438" y="2076091"/>
                  <a:pt x="1173193" y="2070340"/>
                </a:cubicBezTo>
                <a:cubicBezTo>
                  <a:pt x="1196197" y="2058838"/>
                  <a:pt x="1218565" y="2045965"/>
                  <a:pt x="1242204" y="2035834"/>
                </a:cubicBezTo>
                <a:cubicBezTo>
                  <a:pt x="1258920" y="2028670"/>
                  <a:pt x="1277407" y="2026107"/>
                  <a:pt x="1293963" y="2018581"/>
                </a:cubicBezTo>
                <a:cubicBezTo>
                  <a:pt x="1506110" y="1922151"/>
                  <a:pt x="1362730" y="1972655"/>
                  <a:pt x="1483744" y="1932317"/>
                </a:cubicBezTo>
                <a:cubicBezTo>
                  <a:pt x="1500997" y="1915064"/>
                  <a:pt x="1514173" y="1892407"/>
                  <a:pt x="1535502" y="1880558"/>
                </a:cubicBezTo>
                <a:cubicBezTo>
                  <a:pt x="1567297" y="1862894"/>
                  <a:pt x="1608756" y="1866229"/>
                  <a:pt x="1639019" y="1846053"/>
                </a:cubicBezTo>
                <a:cubicBezTo>
                  <a:pt x="1729092" y="1786004"/>
                  <a:pt x="1650767" y="1828732"/>
                  <a:pt x="1777042" y="1794294"/>
                </a:cubicBezTo>
                <a:cubicBezTo>
                  <a:pt x="1812133" y="1784724"/>
                  <a:pt x="1846053" y="1771291"/>
                  <a:pt x="1880559" y="1759789"/>
                </a:cubicBezTo>
                <a:lnTo>
                  <a:pt x="1932317" y="1742536"/>
                </a:lnTo>
                <a:cubicBezTo>
                  <a:pt x="2050496" y="1624357"/>
                  <a:pt x="1995231" y="1666087"/>
                  <a:pt x="2087593" y="1604513"/>
                </a:cubicBezTo>
                <a:cubicBezTo>
                  <a:pt x="2125236" y="1491586"/>
                  <a:pt x="2072954" y="1602423"/>
                  <a:pt x="2156604" y="1535502"/>
                </a:cubicBezTo>
                <a:cubicBezTo>
                  <a:pt x="2172796" y="1522549"/>
                  <a:pt x="2179608" y="1500996"/>
                  <a:pt x="2191110" y="1483743"/>
                </a:cubicBezTo>
                <a:cubicBezTo>
                  <a:pt x="2196861" y="1460739"/>
                  <a:pt x="2199023" y="1436526"/>
                  <a:pt x="2208363" y="1414732"/>
                </a:cubicBezTo>
                <a:cubicBezTo>
                  <a:pt x="2216531" y="1395673"/>
                  <a:pt x="2235588" y="1382389"/>
                  <a:pt x="2242868" y="1362974"/>
                </a:cubicBezTo>
                <a:cubicBezTo>
                  <a:pt x="2253164" y="1335517"/>
                  <a:pt x="2253009" y="1305158"/>
                  <a:pt x="2260121" y="1276709"/>
                </a:cubicBezTo>
                <a:cubicBezTo>
                  <a:pt x="2264532" y="1259066"/>
                  <a:pt x="2272589" y="1242496"/>
                  <a:pt x="2277374" y="1224951"/>
                </a:cubicBezTo>
                <a:cubicBezTo>
                  <a:pt x="2289852" y="1179198"/>
                  <a:pt x="2302580" y="1133431"/>
                  <a:pt x="2311880" y="1086928"/>
                </a:cubicBezTo>
                <a:cubicBezTo>
                  <a:pt x="2332698" y="982831"/>
                  <a:pt x="2319859" y="1028483"/>
                  <a:pt x="2346385" y="948906"/>
                </a:cubicBezTo>
                <a:cubicBezTo>
                  <a:pt x="2352136" y="764876"/>
                  <a:pt x="2356279" y="580788"/>
                  <a:pt x="2363638" y="396815"/>
                </a:cubicBezTo>
                <a:cubicBezTo>
                  <a:pt x="2382486" y="-74382"/>
                  <a:pt x="2380891" y="226533"/>
                  <a:pt x="2380891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041D63-D3FB-4046-8EE7-EF1E5FCC8F14}"/>
              </a:ext>
            </a:extLst>
          </p:cNvPr>
          <p:cNvCxnSpPr>
            <a:cxnSpLocks/>
          </p:cNvCxnSpPr>
          <p:nvPr/>
        </p:nvCxnSpPr>
        <p:spPr>
          <a:xfrm flipH="1">
            <a:off x="4058762" y="2223314"/>
            <a:ext cx="1498382" cy="267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Increases in Aggregate Demand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1D47-C476-4B8F-B442-FB15AF08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4217496" cy="387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0F41F5-E4EA-4FD8-8315-4147BDE3C264}"/>
              </a:ext>
            </a:extLst>
          </p:cNvPr>
          <p:cNvSpPr/>
          <p:nvPr/>
        </p:nvSpPr>
        <p:spPr>
          <a:xfrm>
            <a:off x="235022" y="198120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BF4F5-90E5-4050-8507-5240ABE45498}"/>
              </a:ext>
            </a:extLst>
          </p:cNvPr>
          <p:cNvSpPr/>
          <p:nvPr/>
        </p:nvSpPr>
        <p:spPr>
          <a:xfrm>
            <a:off x="2130103" y="6294750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B6D30F-B0DA-4BF2-9DDA-0534E7866483}"/>
              </a:ext>
            </a:extLst>
          </p:cNvPr>
          <p:cNvCxnSpPr/>
          <p:nvPr/>
        </p:nvCxnSpPr>
        <p:spPr>
          <a:xfrm flipV="1">
            <a:off x="2416931" y="2392495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204629-328A-4EAC-83DE-92856467CBC3}"/>
              </a:ext>
            </a:extLst>
          </p:cNvPr>
          <p:cNvCxnSpPr>
            <a:cxnSpLocks/>
          </p:cNvCxnSpPr>
          <p:nvPr/>
        </p:nvCxnSpPr>
        <p:spPr>
          <a:xfrm flipH="1" flipV="1">
            <a:off x="2835312" y="216671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29F0D-E23C-47E0-B4FE-C0EC7EA3D12B}"/>
              </a:ext>
            </a:extLst>
          </p:cNvPr>
          <p:cNvCxnSpPr>
            <a:cxnSpLocks/>
          </p:cNvCxnSpPr>
          <p:nvPr/>
        </p:nvCxnSpPr>
        <p:spPr>
          <a:xfrm flipH="1" flipV="1">
            <a:off x="1955872" y="298930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A48E3-4E6C-4B13-AB2A-B8911CBB7BC8}"/>
              </a:ext>
            </a:extLst>
          </p:cNvPr>
          <p:cNvCxnSpPr>
            <a:cxnSpLocks/>
          </p:cNvCxnSpPr>
          <p:nvPr/>
        </p:nvCxnSpPr>
        <p:spPr>
          <a:xfrm flipH="1" flipV="1">
            <a:off x="1460934" y="3316196"/>
            <a:ext cx="2661822" cy="15063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29F0A-2BAC-4D9B-B28E-079D21D29BA2}"/>
              </a:ext>
            </a:extLst>
          </p:cNvPr>
          <p:cNvCxnSpPr>
            <a:cxnSpLocks/>
          </p:cNvCxnSpPr>
          <p:nvPr/>
        </p:nvCxnSpPr>
        <p:spPr>
          <a:xfrm flipH="1" flipV="1">
            <a:off x="4112763" y="3341057"/>
            <a:ext cx="9993" cy="248973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BF7E0-25E1-47E4-85F6-436A1B484F1F}"/>
              </a:ext>
            </a:extLst>
          </p:cNvPr>
          <p:cNvCxnSpPr>
            <a:cxnSpLocks/>
          </p:cNvCxnSpPr>
          <p:nvPr/>
        </p:nvCxnSpPr>
        <p:spPr>
          <a:xfrm flipH="1">
            <a:off x="1392377" y="4153849"/>
            <a:ext cx="1828703" cy="1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FF5A5F-4AE2-49BB-8EDC-A8EF6FAF8790}"/>
              </a:ext>
            </a:extLst>
          </p:cNvPr>
          <p:cNvCxnSpPr>
            <a:cxnSpLocks/>
          </p:cNvCxnSpPr>
          <p:nvPr/>
        </p:nvCxnSpPr>
        <p:spPr>
          <a:xfrm flipV="1">
            <a:off x="3239816" y="4121010"/>
            <a:ext cx="1" cy="170978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2F56-7D20-4EA7-B5DF-E745D02C2D12}"/>
              </a:ext>
            </a:extLst>
          </p:cNvPr>
          <p:cNvSpPr/>
          <p:nvPr/>
        </p:nvSpPr>
        <p:spPr>
          <a:xfrm>
            <a:off x="510182" y="399996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AAD19-E460-455D-861F-7F01B65F9A60}"/>
              </a:ext>
            </a:extLst>
          </p:cNvPr>
          <p:cNvSpPr/>
          <p:nvPr/>
        </p:nvSpPr>
        <p:spPr>
          <a:xfrm>
            <a:off x="510182" y="312862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04EF3-D5E4-4A7E-8A6A-A039125294B9}"/>
              </a:ext>
            </a:extLst>
          </p:cNvPr>
          <p:cNvSpPr/>
          <p:nvPr/>
        </p:nvSpPr>
        <p:spPr>
          <a:xfrm>
            <a:off x="256043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24D4-5238-41DC-BD76-D67B5FAB7D18}"/>
              </a:ext>
            </a:extLst>
          </p:cNvPr>
          <p:cNvSpPr/>
          <p:nvPr/>
        </p:nvSpPr>
        <p:spPr>
          <a:xfrm>
            <a:off x="344337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7FF338-F306-400B-8393-3C334CAC6430}"/>
              </a:ext>
            </a:extLst>
          </p:cNvPr>
          <p:cNvSpPr/>
          <p:nvPr/>
        </p:nvSpPr>
        <p:spPr>
          <a:xfrm>
            <a:off x="5239252" y="4341911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EA57-F7FB-4231-A60D-0F98299B4A58}"/>
              </a:ext>
            </a:extLst>
          </p:cNvPr>
          <p:cNvSpPr/>
          <p:nvPr/>
        </p:nvSpPr>
        <p:spPr>
          <a:xfrm>
            <a:off x="5239252" y="516288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2B7EE-40D2-47AB-8677-3B3AB04EDDD7}"/>
              </a:ext>
            </a:extLst>
          </p:cNvPr>
          <p:cNvCxnSpPr>
            <a:cxnSpLocks/>
          </p:cNvCxnSpPr>
          <p:nvPr/>
        </p:nvCxnSpPr>
        <p:spPr>
          <a:xfrm flipV="1">
            <a:off x="2062200" y="3399694"/>
            <a:ext cx="1" cy="66970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FDF96C-037E-4F0B-B243-755432128985}"/>
              </a:ext>
            </a:extLst>
          </p:cNvPr>
          <p:cNvCxnSpPr>
            <a:cxnSpLocks/>
          </p:cNvCxnSpPr>
          <p:nvPr/>
        </p:nvCxnSpPr>
        <p:spPr>
          <a:xfrm flipV="1">
            <a:off x="3306859" y="5470656"/>
            <a:ext cx="79579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B0284B-899E-4ACA-A4FD-DA4210B02CF7}"/>
              </a:ext>
            </a:extLst>
          </p:cNvPr>
          <p:cNvCxnSpPr>
            <a:cxnSpLocks/>
          </p:cNvCxnSpPr>
          <p:nvPr/>
        </p:nvCxnSpPr>
        <p:spPr>
          <a:xfrm flipV="1">
            <a:off x="4217962" y="4343655"/>
            <a:ext cx="79579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BDC02-55E9-4539-BAED-53BF8C7C8A22}"/>
              </a:ext>
            </a:extLst>
          </p:cNvPr>
          <p:cNvSpPr txBox="1"/>
          <p:nvPr/>
        </p:nvSpPr>
        <p:spPr>
          <a:xfrm>
            <a:off x="5577691" y="2069961"/>
            <a:ext cx="3516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Real GDP Increases:</a:t>
            </a:r>
          </a:p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Indicates growth if % change in GDP is greater than % change in price level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95EF47-6454-4CB8-B944-E8BA4006564C}"/>
              </a:ext>
            </a:extLst>
          </p:cNvPr>
          <p:cNvSpPr/>
          <p:nvPr/>
        </p:nvSpPr>
        <p:spPr>
          <a:xfrm>
            <a:off x="3681468" y="171514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Short-Run Aggregate Supply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Increases in Aggregate Demand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1D47-C476-4B8F-B442-FB15AF08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4217496" cy="387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0F41F5-E4EA-4FD8-8315-4147BDE3C264}"/>
              </a:ext>
            </a:extLst>
          </p:cNvPr>
          <p:cNvSpPr/>
          <p:nvPr/>
        </p:nvSpPr>
        <p:spPr>
          <a:xfrm>
            <a:off x="235022" y="198120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BF4F5-90E5-4050-8507-5240ABE45498}"/>
              </a:ext>
            </a:extLst>
          </p:cNvPr>
          <p:cNvSpPr/>
          <p:nvPr/>
        </p:nvSpPr>
        <p:spPr>
          <a:xfrm>
            <a:off x="2130103" y="6294750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B6D30F-B0DA-4BF2-9DDA-0534E7866483}"/>
              </a:ext>
            </a:extLst>
          </p:cNvPr>
          <p:cNvCxnSpPr/>
          <p:nvPr/>
        </p:nvCxnSpPr>
        <p:spPr>
          <a:xfrm flipV="1">
            <a:off x="2416931" y="2392495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204629-328A-4EAC-83DE-92856467CBC3}"/>
              </a:ext>
            </a:extLst>
          </p:cNvPr>
          <p:cNvCxnSpPr>
            <a:cxnSpLocks/>
          </p:cNvCxnSpPr>
          <p:nvPr/>
        </p:nvCxnSpPr>
        <p:spPr>
          <a:xfrm flipH="1" flipV="1">
            <a:off x="2835312" y="216671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29F0D-E23C-47E0-B4FE-C0EC7EA3D12B}"/>
              </a:ext>
            </a:extLst>
          </p:cNvPr>
          <p:cNvCxnSpPr>
            <a:cxnSpLocks/>
          </p:cNvCxnSpPr>
          <p:nvPr/>
        </p:nvCxnSpPr>
        <p:spPr>
          <a:xfrm flipH="1" flipV="1">
            <a:off x="1955872" y="298930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A48E3-4E6C-4B13-AB2A-B8911CBB7BC8}"/>
              </a:ext>
            </a:extLst>
          </p:cNvPr>
          <p:cNvCxnSpPr>
            <a:cxnSpLocks/>
          </p:cNvCxnSpPr>
          <p:nvPr/>
        </p:nvCxnSpPr>
        <p:spPr>
          <a:xfrm flipH="1" flipV="1">
            <a:off x="1460934" y="3316196"/>
            <a:ext cx="2661822" cy="15063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29F0A-2BAC-4D9B-B28E-079D21D29BA2}"/>
              </a:ext>
            </a:extLst>
          </p:cNvPr>
          <p:cNvCxnSpPr>
            <a:cxnSpLocks/>
          </p:cNvCxnSpPr>
          <p:nvPr/>
        </p:nvCxnSpPr>
        <p:spPr>
          <a:xfrm flipH="1" flipV="1">
            <a:off x="4112763" y="3341057"/>
            <a:ext cx="9993" cy="248973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BF7E0-25E1-47E4-85F6-436A1B484F1F}"/>
              </a:ext>
            </a:extLst>
          </p:cNvPr>
          <p:cNvCxnSpPr>
            <a:cxnSpLocks/>
          </p:cNvCxnSpPr>
          <p:nvPr/>
        </p:nvCxnSpPr>
        <p:spPr>
          <a:xfrm flipH="1">
            <a:off x="1392377" y="4153849"/>
            <a:ext cx="1828703" cy="1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FF5A5F-4AE2-49BB-8EDC-A8EF6FAF8790}"/>
              </a:ext>
            </a:extLst>
          </p:cNvPr>
          <p:cNvCxnSpPr>
            <a:cxnSpLocks/>
          </p:cNvCxnSpPr>
          <p:nvPr/>
        </p:nvCxnSpPr>
        <p:spPr>
          <a:xfrm flipV="1">
            <a:off x="3239816" y="4121010"/>
            <a:ext cx="1" cy="170978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2F56-7D20-4EA7-B5DF-E745D02C2D12}"/>
              </a:ext>
            </a:extLst>
          </p:cNvPr>
          <p:cNvSpPr/>
          <p:nvPr/>
        </p:nvSpPr>
        <p:spPr>
          <a:xfrm>
            <a:off x="510182" y="399996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AAD19-E460-455D-861F-7F01B65F9A60}"/>
              </a:ext>
            </a:extLst>
          </p:cNvPr>
          <p:cNvSpPr/>
          <p:nvPr/>
        </p:nvSpPr>
        <p:spPr>
          <a:xfrm>
            <a:off x="510182" y="312862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04EF3-D5E4-4A7E-8A6A-A039125294B9}"/>
              </a:ext>
            </a:extLst>
          </p:cNvPr>
          <p:cNvSpPr/>
          <p:nvPr/>
        </p:nvSpPr>
        <p:spPr>
          <a:xfrm>
            <a:off x="256043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24D4-5238-41DC-BD76-D67B5FAB7D18}"/>
              </a:ext>
            </a:extLst>
          </p:cNvPr>
          <p:cNvSpPr/>
          <p:nvPr/>
        </p:nvSpPr>
        <p:spPr>
          <a:xfrm>
            <a:off x="344337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7FF338-F306-400B-8393-3C334CAC6430}"/>
              </a:ext>
            </a:extLst>
          </p:cNvPr>
          <p:cNvSpPr/>
          <p:nvPr/>
        </p:nvSpPr>
        <p:spPr>
          <a:xfrm>
            <a:off x="5239252" y="4341911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EA57-F7FB-4231-A60D-0F98299B4A58}"/>
              </a:ext>
            </a:extLst>
          </p:cNvPr>
          <p:cNvSpPr/>
          <p:nvPr/>
        </p:nvSpPr>
        <p:spPr>
          <a:xfrm>
            <a:off x="5239252" y="516288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2B7EE-40D2-47AB-8677-3B3AB04EDDD7}"/>
              </a:ext>
            </a:extLst>
          </p:cNvPr>
          <p:cNvCxnSpPr>
            <a:cxnSpLocks/>
          </p:cNvCxnSpPr>
          <p:nvPr/>
        </p:nvCxnSpPr>
        <p:spPr>
          <a:xfrm flipV="1">
            <a:off x="2062200" y="3399694"/>
            <a:ext cx="1" cy="66970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FDF96C-037E-4F0B-B243-755432128985}"/>
              </a:ext>
            </a:extLst>
          </p:cNvPr>
          <p:cNvCxnSpPr>
            <a:cxnSpLocks/>
          </p:cNvCxnSpPr>
          <p:nvPr/>
        </p:nvCxnSpPr>
        <p:spPr>
          <a:xfrm flipV="1">
            <a:off x="3306859" y="5470656"/>
            <a:ext cx="79579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B0284B-899E-4ACA-A4FD-DA4210B02CF7}"/>
              </a:ext>
            </a:extLst>
          </p:cNvPr>
          <p:cNvCxnSpPr>
            <a:cxnSpLocks/>
          </p:cNvCxnSpPr>
          <p:nvPr/>
        </p:nvCxnSpPr>
        <p:spPr>
          <a:xfrm flipV="1">
            <a:off x="4217962" y="4343655"/>
            <a:ext cx="79579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BDC02-55E9-4539-BAED-53BF8C7C8A22}"/>
              </a:ext>
            </a:extLst>
          </p:cNvPr>
          <p:cNvSpPr txBox="1"/>
          <p:nvPr/>
        </p:nvSpPr>
        <p:spPr>
          <a:xfrm>
            <a:off x="5565723" y="1541144"/>
            <a:ext cx="35165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Price Level  Increases:</a:t>
            </a:r>
          </a:p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Indicates increase in inflation rate. Amount of increase determines how well price stability goals are being met.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F843B6-E63D-45A7-9F77-9B4047FF1ED4}"/>
              </a:ext>
            </a:extLst>
          </p:cNvPr>
          <p:cNvSpPr/>
          <p:nvPr/>
        </p:nvSpPr>
        <p:spPr>
          <a:xfrm>
            <a:off x="3681468" y="171514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Short-Run Aggregate Supply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Decreases in Aggregate Demand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1D47-C476-4B8F-B442-FB15AF08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4217496" cy="387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0F41F5-E4EA-4FD8-8315-4147BDE3C264}"/>
              </a:ext>
            </a:extLst>
          </p:cNvPr>
          <p:cNvSpPr/>
          <p:nvPr/>
        </p:nvSpPr>
        <p:spPr>
          <a:xfrm>
            <a:off x="235022" y="198120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BF4F5-90E5-4050-8507-5240ABE45498}"/>
              </a:ext>
            </a:extLst>
          </p:cNvPr>
          <p:cNvSpPr/>
          <p:nvPr/>
        </p:nvSpPr>
        <p:spPr>
          <a:xfrm>
            <a:off x="2130103" y="6294750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B6D30F-B0DA-4BF2-9DDA-0534E7866483}"/>
              </a:ext>
            </a:extLst>
          </p:cNvPr>
          <p:cNvCxnSpPr/>
          <p:nvPr/>
        </p:nvCxnSpPr>
        <p:spPr>
          <a:xfrm flipV="1">
            <a:off x="2416931" y="2392495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204629-328A-4EAC-83DE-92856467CBC3}"/>
              </a:ext>
            </a:extLst>
          </p:cNvPr>
          <p:cNvCxnSpPr>
            <a:cxnSpLocks/>
          </p:cNvCxnSpPr>
          <p:nvPr/>
        </p:nvCxnSpPr>
        <p:spPr>
          <a:xfrm flipH="1" flipV="1">
            <a:off x="2835312" y="216671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629F0D-E23C-47E0-B4FE-C0EC7EA3D12B}"/>
              </a:ext>
            </a:extLst>
          </p:cNvPr>
          <p:cNvCxnSpPr>
            <a:cxnSpLocks/>
          </p:cNvCxnSpPr>
          <p:nvPr/>
        </p:nvCxnSpPr>
        <p:spPr>
          <a:xfrm flipH="1" flipV="1">
            <a:off x="1955872" y="2989309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A48E3-4E6C-4B13-AB2A-B8911CBB7BC8}"/>
              </a:ext>
            </a:extLst>
          </p:cNvPr>
          <p:cNvCxnSpPr>
            <a:cxnSpLocks/>
          </p:cNvCxnSpPr>
          <p:nvPr/>
        </p:nvCxnSpPr>
        <p:spPr>
          <a:xfrm flipH="1" flipV="1">
            <a:off x="1460934" y="3316196"/>
            <a:ext cx="2661822" cy="15063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29F0A-2BAC-4D9B-B28E-079D21D29BA2}"/>
              </a:ext>
            </a:extLst>
          </p:cNvPr>
          <p:cNvCxnSpPr>
            <a:cxnSpLocks/>
          </p:cNvCxnSpPr>
          <p:nvPr/>
        </p:nvCxnSpPr>
        <p:spPr>
          <a:xfrm flipH="1" flipV="1">
            <a:off x="4112763" y="3341057"/>
            <a:ext cx="9993" cy="248973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BF7E0-25E1-47E4-85F6-436A1B484F1F}"/>
              </a:ext>
            </a:extLst>
          </p:cNvPr>
          <p:cNvCxnSpPr>
            <a:cxnSpLocks/>
          </p:cNvCxnSpPr>
          <p:nvPr/>
        </p:nvCxnSpPr>
        <p:spPr>
          <a:xfrm flipH="1">
            <a:off x="1392377" y="4153849"/>
            <a:ext cx="1828703" cy="1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FF5A5F-4AE2-49BB-8EDC-A8EF6FAF8790}"/>
              </a:ext>
            </a:extLst>
          </p:cNvPr>
          <p:cNvCxnSpPr>
            <a:cxnSpLocks/>
          </p:cNvCxnSpPr>
          <p:nvPr/>
        </p:nvCxnSpPr>
        <p:spPr>
          <a:xfrm flipV="1">
            <a:off x="3239816" y="4121010"/>
            <a:ext cx="1" cy="170978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2F56-7D20-4EA7-B5DF-E745D02C2D12}"/>
              </a:ext>
            </a:extLst>
          </p:cNvPr>
          <p:cNvSpPr/>
          <p:nvPr/>
        </p:nvSpPr>
        <p:spPr>
          <a:xfrm>
            <a:off x="510182" y="399996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AAD19-E460-455D-861F-7F01B65F9A60}"/>
              </a:ext>
            </a:extLst>
          </p:cNvPr>
          <p:cNvSpPr/>
          <p:nvPr/>
        </p:nvSpPr>
        <p:spPr>
          <a:xfrm>
            <a:off x="510182" y="312862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04EF3-D5E4-4A7E-8A6A-A039125294B9}"/>
              </a:ext>
            </a:extLst>
          </p:cNvPr>
          <p:cNvSpPr/>
          <p:nvPr/>
        </p:nvSpPr>
        <p:spPr>
          <a:xfrm>
            <a:off x="256043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24D4-5238-41DC-BD76-D67B5FAB7D18}"/>
              </a:ext>
            </a:extLst>
          </p:cNvPr>
          <p:cNvSpPr/>
          <p:nvPr/>
        </p:nvSpPr>
        <p:spPr>
          <a:xfrm>
            <a:off x="3443378" y="5899641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7FF338-F306-400B-8393-3C334CAC6430}"/>
              </a:ext>
            </a:extLst>
          </p:cNvPr>
          <p:cNvSpPr/>
          <p:nvPr/>
        </p:nvSpPr>
        <p:spPr>
          <a:xfrm>
            <a:off x="5239252" y="4341911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EA57-F7FB-4231-A60D-0F98299B4A58}"/>
              </a:ext>
            </a:extLst>
          </p:cNvPr>
          <p:cNvSpPr/>
          <p:nvPr/>
        </p:nvSpPr>
        <p:spPr>
          <a:xfrm>
            <a:off x="5239252" y="516288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 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2B7EE-40D2-47AB-8677-3B3AB04EDDD7}"/>
              </a:ext>
            </a:extLst>
          </p:cNvPr>
          <p:cNvCxnSpPr>
            <a:cxnSpLocks/>
          </p:cNvCxnSpPr>
          <p:nvPr/>
        </p:nvCxnSpPr>
        <p:spPr>
          <a:xfrm>
            <a:off x="2130103" y="3425466"/>
            <a:ext cx="0" cy="69554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FDF96C-037E-4F0B-B243-755432128985}"/>
              </a:ext>
            </a:extLst>
          </p:cNvPr>
          <p:cNvCxnSpPr>
            <a:cxnSpLocks/>
          </p:cNvCxnSpPr>
          <p:nvPr/>
        </p:nvCxnSpPr>
        <p:spPr>
          <a:xfrm flipH="1">
            <a:off x="3312132" y="5350020"/>
            <a:ext cx="554696" cy="124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B0284B-899E-4ACA-A4FD-DA4210B02CF7}"/>
              </a:ext>
            </a:extLst>
          </p:cNvPr>
          <p:cNvCxnSpPr>
            <a:cxnSpLocks/>
          </p:cNvCxnSpPr>
          <p:nvPr/>
        </p:nvCxnSpPr>
        <p:spPr>
          <a:xfrm flipH="1">
            <a:off x="4287604" y="4404917"/>
            <a:ext cx="606421" cy="174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BDC02-55E9-4539-BAED-53BF8C7C8A22}"/>
              </a:ext>
            </a:extLst>
          </p:cNvPr>
          <p:cNvSpPr txBox="1"/>
          <p:nvPr/>
        </p:nvSpPr>
        <p:spPr>
          <a:xfrm>
            <a:off x="5585557" y="2032079"/>
            <a:ext cx="3584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Real GDP Decreases:</a:t>
            </a:r>
          </a:p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Indicates less short-run employment. Means the economy is contracting.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4C7D5E-ECED-4D94-8AFB-8027E077C3B8}"/>
              </a:ext>
            </a:extLst>
          </p:cNvPr>
          <p:cNvSpPr/>
          <p:nvPr/>
        </p:nvSpPr>
        <p:spPr>
          <a:xfrm>
            <a:off x="3681468" y="171514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Short-Run Aggregate Supply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hlinkClick r:id="rId4"/>
            <a:extLst>
              <a:ext uri="{FF2B5EF4-FFF2-40B4-BE49-F238E27FC236}">
                <a16:creationId xmlns:a16="http://schemas.microsoft.com/office/drawing/2014/main" id="{E5879380-4B0C-4257-B1A2-549E36596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236" y="5522993"/>
            <a:ext cx="1229488" cy="12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Macroeconomic Goals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Steady Economic Growth</a:t>
            </a:r>
          </a:p>
          <a:p>
            <a:pPr marL="514350" indent="-514350">
              <a:buFont typeface="+mj-lt"/>
              <a:buAutoNum type="arabicPeriod"/>
            </a:pPr>
            <a:endParaRPr lang="en-US" sz="4000" b="1" dirty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Price Stability</a:t>
            </a:r>
          </a:p>
          <a:p>
            <a:pPr marL="514350" indent="-514350">
              <a:buFont typeface="+mj-lt"/>
              <a:buAutoNum type="arabicPeriod"/>
            </a:pPr>
            <a:endParaRPr lang="en-US" sz="4000" b="1" dirty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Full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Increases in Aggregate Supply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1D47-C476-4B8F-B442-FB15AF08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4217496" cy="387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0F41F5-E4EA-4FD8-8315-4147BDE3C264}"/>
              </a:ext>
            </a:extLst>
          </p:cNvPr>
          <p:cNvSpPr/>
          <p:nvPr/>
        </p:nvSpPr>
        <p:spPr>
          <a:xfrm>
            <a:off x="235022" y="198120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BF4F5-90E5-4050-8507-5240ABE45498}"/>
              </a:ext>
            </a:extLst>
          </p:cNvPr>
          <p:cNvSpPr/>
          <p:nvPr/>
        </p:nvSpPr>
        <p:spPr>
          <a:xfrm>
            <a:off x="2109731" y="6372006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B6D30F-B0DA-4BF2-9DDA-0534E7866483}"/>
              </a:ext>
            </a:extLst>
          </p:cNvPr>
          <p:cNvCxnSpPr/>
          <p:nvPr/>
        </p:nvCxnSpPr>
        <p:spPr>
          <a:xfrm flipV="1">
            <a:off x="2771661" y="2617617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204629-328A-4EAC-83DE-92856467CBC3}"/>
              </a:ext>
            </a:extLst>
          </p:cNvPr>
          <p:cNvCxnSpPr>
            <a:cxnSpLocks/>
          </p:cNvCxnSpPr>
          <p:nvPr/>
        </p:nvCxnSpPr>
        <p:spPr>
          <a:xfrm flipH="1" flipV="1">
            <a:off x="2417314" y="2375965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A48E3-4E6C-4B13-AB2A-B8911CBB7BC8}"/>
              </a:ext>
            </a:extLst>
          </p:cNvPr>
          <p:cNvCxnSpPr>
            <a:cxnSpLocks/>
          </p:cNvCxnSpPr>
          <p:nvPr/>
        </p:nvCxnSpPr>
        <p:spPr>
          <a:xfrm flipH="1" flipV="1">
            <a:off x="1510872" y="3361782"/>
            <a:ext cx="2025524" cy="516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29F0A-2BAC-4D9B-B28E-079D21D29BA2}"/>
              </a:ext>
            </a:extLst>
          </p:cNvPr>
          <p:cNvCxnSpPr>
            <a:cxnSpLocks/>
          </p:cNvCxnSpPr>
          <p:nvPr/>
        </p:nvCxnSpPr>
        <p:spPr>
          <a:xfrm flipH="1" flipV="1">
            <a:off x="3543957" y="3322570"/>
            <a:ext cx="9993" cy="248973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BF7E0-25E1-47E4-85F6-436A1B484F1F}"/>
              </a:ext>
            </a:extLst>
          </p:cNvPr>
          <p:cNvCxnSpPr>
            <a:cxnSpLocks/>
          </p:cNvCxnSpPr>
          <p:nvPr/>
        </p:nvCxnSpPr>
        <p:spPr>
          <a:xfrm flipH="1">
            <a:off x="1447800" y="3948324"/>
            <a:ext cx="2603378" cy="4810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FF5A5F-4AE2-49BB-8EDC-A8EF6FAF8790}"/>
              </a:ext>
            </a:extLst>
          </p:cNvPr>
          <p:cNvCxnSpPr>
            <a:cxnSpLocks/>
          </p:cNvCxnSpPr>
          <p:nvPr/>
        </p:nvCxnSpPr>
        <p:spPr>
          <a:xfrm flipH="1" flipV="1">
            <a:off x="4105236" y="3966882"/>
            <a:ext cx="21178" cy="184542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2F56-7D20-4EA7-B5DF-E745D02C2D12}"/>
              </a:ext>
            </a:extLst>
          </p:cNvPr>
          <p:cNvSpPr/>
          <p:nvPr/>
        </p:nvSpPr>
        <p:spPr>
          <a:xfrm>
            <a:off x="477825" y="3187168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AAD19-E460-455D-861F-7F01B65F9A60}"/>
              </a:ext>
            </a:extLst>
          </p:cNvPr>
          <p:cNvSpPr/>
          <p:nvPr/>
        </p:nvSpPr>
        <p:spPr>
          <a:xfrm>
            <a:off x="509876" y="399996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04EF3-D5E4-4A7E-8A6A-A039125294B9}"/>
              </a:ext>
            </a:extLst>
          </p:cNvPr>
          <p:cNvSpPr/>
          <p:nvPr/>
        </p:nvSpPr>
        <p:spPr>
          <a:xfrm>
            <a:off x="2874572" y="5882487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24D4-5238-41DC-BD76-D67B5FAB7D18}"/>
              </a:ext>
            </a:extLst>
          </p:cNvPr>
          <p:cNvSpPr/>
          <p:nvPr/>
        </p:nvSpPr>
        <p:spPr>
          <a:xfrm>
            <a:off x="3501983" y="5882487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7FF338-F306-400B-8393-3C334CAC6430}"/>
              </a:ext>
            </a:extLst>
          </p:cNvPr>
          <p:cNvSpPr/>
          <p:nvPr/>
        </p:nvSpPr>
        <p:spPr>
          <a:xfrm>
            <a:off x="5128542" y="4585926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2B7EE-40D2-47AB-8677-3B3AB04EDDD7}"/>
              </a:ext>
            </a:extLst>
          </p:cNvPr>
          <p:cNvCxnSpPr>
            <a:cxnSpLocks/>
          </p:cNvCxnSpPr>
          <p:nvPr/>
        </p:nvCxnSpPr>
        <p:spPr>
          <a:xfrm flipH="1">
            <a:off x="2334757" y="3489238"/>
            <a:ext cx="8322" cy="46102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FDF96C-037E-4F0B-B243-755432128985}"/>
              </a:ext>
            </a:extLst>
          </p:cNvPr>
          <p:cNvCxnSpPr>
            <a:cxnSpLocks/>
          </p:cNvCxnSpPr>
          <p:nvPr/>
        </p:nvCxnSpPr>
        <p:spPr>
          <a:xfrm flipV="1">
            <a:off x="3661096" y="5470657"/>
            <a:ext cx="441562" cy="981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B0284B-899E-4ACA-A4FD-DA4210B02CF7}"/>
              </a:ext>
            </a:extLst>
          </p:cNvPr>
          <p:cNvCxnSpPr>
            <a:cxnSpLocks/>
          </p:cNvCxnSpPr>
          <p:nvPr/>
        </p:nvCxnSpPr>
        <p:spPr>
          <a:xfrm flipV="1">
            <a:off x="3932257" y="3172898"/>
            <a:ext cx="79579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BDC02-55E9-4539-BAED-53BF8C7C8A22}"/>
              </a:ext>
            </a:extLst>
          </p:cNvPr>
          <p:cNvSpPr txBox="1"/>
          <p:nvPr/>
        </p:nvSpPr>
        <p:spPr>
          <a:xfrm>
            <a:off x="5589623" y="2925394"/>
            <a:ext cx="3516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Real GDP Increases:</a:t>
            </a:r>
          </a:p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Change from Y1 to Y2 means more short-run employment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95EF47-6454-4CB8-B944-E8BA4006564C}"/>
              </a:ext>
            </a:extLst>
          </p:cNvPr>
          <p:cNvSpPr/>
          <p:nvPr/>
        </p:nvSpPr>
        <p:spPr>
          <a:xfrm>
            <a:off x="4330157" y="1713534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Aggregate Supply 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7FEE27-A8B8-4202-B630-983241E4A4F0}"/>
              </a:ext>
            </a:extLst>
          </p:cNvPr>
          <p:cNvCxnSpPr/>
          <p:nvPr/>
        </p:nvCxnSpPr>
        <p:spPr>
          <a:xfrm flipV="1">
            <a:off x="2109731" y="2129878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D3C9E0F-447F-48A3-9AA3-031CFE67ED5D}"/>
              </a:ext>
            </a:extLst>
          </p:cNvPr>
          <p:cNvSpPr/>
          <p:nvPr/>
        </p:nvSpPr>
        <p:spPr>
          <a:xfrm>
            <a:off x="5139732" y="2407477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Aggregate Supply 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160CC-0B63-4536-84C4-449E9C7686CD}"/>
              </a:ext>
            </a:extLst>
          </p:cNvPr>
          <p:cNvSpPr txBox="1"/>
          <p:nvPr/>
        </p:nvSpPr>
        <p:spPr>
          <a:xfrm>
            <a:off x="5644102" y="5144466"/>
            <a:ext cx="3516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Short-Run economic growth because of lower </a:t>
            </a:r>
            <a:r>
              <a:rPr lang="en-US" sz="2200" dirty="0">
                <a:solidFill>
                  <a:srgbClr val="FF0000"/>
                </a:solidFill>
                <a:latin typeface="KG Blank Space Solid" panose="02000000000000000000" pitchFamily="2" charset="0"/>
              </a:rPr>
              <a:t>price level</a:t>
            </a:r>
            <a:r>
              <a:rPr lang="en-US" sz="2200" dirty="0">
                <a:latin typeface="KG Blank Space Solid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6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2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Decreases in Aggregate Supply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1D47-C476-4B8F-B442-FB15AF08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4217496" cy="3870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0F41F5-E4EA-4FD8-8315-4147BDE3C264}"/>
              </a:ext>
            </a:extLst>
          </p:cNvPr>
          <p:cNvSpPr/>
          <p:nvPr/>
        </p:nvSpPr>
        <p:spPr>
          <a:xfrm>
            <a:off x="235022" y="198120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 Level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BF4F5-90E5-4050-8507-5240ABE45498}"/>
              </a:ext>
            </a:extLst>
          </p:cNvPr>
          <p:cNvSpPr/>
          <p:nvPr/>
        </p:nvSpPr>
        <p:spPr>
          <a:xfrm>
            <a:off x="2109731" y="6372006"/>
            <a:ext cx="310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Real GDP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B6D30F-B0DA-4BF2-9DDA-0534E7866483}"/>
              </a:ext>
            </a:extLst>
          </p:cNvPr>
          <p:cNvCxnSpPr/>
          <p:nvPr/>
        </p:nvCxnSpPr>
        <p:spPr>
          <a:xfrm flipV="1">
            <a:off x="2771661" y="2617617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204629-328A-4EAC-83DE-92856467CBC3}"/>
              </a:ext>
            </a:extLst>
          </p:cNvPr>
          <p:cNvCxnSpPr>
            <a:cxnSpLocks/>
          </p:cNvCxnSpPr>
          <p:nvPr/>
        </p:nvCxnSpPr>
        <p:spPr>
          <a:xfrm flipH="1" flipV="1">
            <a:off x="2417314" y="2375965"/>
            <a:ext cx="2574888" cy="23290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2A48E3-4E6C-4B13-AB2A-B8911CBB7BC8}"/>
              </a:ext>
            </a:extLst>
          </p:cNvPr>
          <p:cNvCxnSpPr>
            <a:cxnSpLocks/>
          </p:cNvCxnSpPr>
          <p:nvPr/>
        </p:nvCxnSpPr>
        <p:spPr>
          <a:xfrm flipH="1" flipV="1">
            <a:off x="1510872" y="3361782"/>
            <a:ext cx="2025524" cy="516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B29F0A-2BAC-4D9B-B28E-079D21D29BA2}"/>
              </a:ext>
            </a:extLst>
          </p:cNvPr>
          <p:cNvCxnSpPr>
            <a:cxnSpLocks/>
          </p:cNvCxnSpPr>
          <p:nvPr/>
        </p:nvCxnSpPr>
        <p:spPr>
          <a:xfrm flipH="1" flipV="1">
            <a:off x="3543957" y="3322570"/>
            <a:ext cx="9993" cy="2489739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5BF7E0-25E1-47E4-85F6-436A1B484F1F}"/>
              </a:ext>
            </a:extLst>
          </p:cNvPr>
          <p:cNvCxnSpPr>
            <a:cxnSpLocks/>
          </p:cNvCxnSpPr>
          <p:nvPr/>
        </p:nvCxnSpPr>
        <p:spPr>
          <a:xfrm flipH="1">
            <a:off x="1447800" y="3948324"/>
            <a:ext cx="2603378" cy="4810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FF5A5F-4AE2-49BB-8EDC-A8EF6FAF8790}"/>
              </a:ext>
            </a:extLst>
          </p:cNvPr>
          <p:cNvCxnSpPr>
            <a:cxnSpLocks/>
          </p:cNvCxnSpPr>
          <p:nvPr/>
        </p:nvCxnSpPr>
        <p:spPr>
          <a:xfrm flipH="1" flipV="1">
            <a:off x="4105236" y="3966882"/>
            <a:ext cx="21178" cy="184542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2F56-7D20-4EA7-B5DF-E745D02C2D12}"/>
              </a:ext>
            </a:extLst>
          </p:cNvPr>
          <p:cNvSpPr/>
          <p:nvPr/>
        </p:nvSpPr>
        <p:spPr>
          <a:xfrm>
            <a:off x="477825" y="3187168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AAD19-E460-455D-861F-7F01B65F9A60}"/>
              </a:ext>
            </a:extLst>
          </p:cNvPr>
          <p:cNvSpPr/>
          <p:nvPr/>
        </p:nvSpPr>
        <p:spPr>
          <a:xfrm>
            <a:off x="509876" y="3999960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PL2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04EF3-D5E4-4A7E-8A6A-A039125294B9}"/>
              </a:ext>
            </a:extLst>
          </p:cNvPr>
          <p:cNvSpPr/>
          <p:nvPr/>
        </p:nvSpPr>
        <p:spPr>
          <a:xfrm>
            <a:off x="2874572" y="5882487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8024D4-5238-41DC-BD76-D67B5FAB7D18}"/>
              </a:ext>
            </a:extLst>
          </p:cNvPr>
          <p:cNvSpPr/>
          <p:nvPr/>
        </p:nvSpPr>
        <p:spPr>
          <a:xfrm>
            <a:off x="3501983" y="5882487"/>
            <a:ext cx="1358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7FF338-F306-400B-8393-3C334CAC6430}"/>
              </a:ext>
            </a:extLst>
          </p:cNvPr>
          <p:cNvSpPr/>
          <p:nvPr/>
        </p:nvSpPr>
        <p:spPr>
          <a:xfrm>
            <a:off x="5128542" y="4585926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Aggregate Demand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82B7EE-40D2-47AB-8677-3B3AB04EDDD7}"/>
              </a:ext>
            </a:extLst>
          </p:cNvPr>
          <p:cNvCxnSpPr>
            <a:cxnSpLocks/>
          </p:cNvCxnSpPr>
          <p:nvPr/>
        </p:nvCxnSpPr>
        <p:spPr>
          <a:xfrm flipV="1">
            <a:off x="2417314" y="3424710"/>
            <a:ext cx="0" cy="49180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5FDF96C-037E-4F0B-B243-755432128985}"/>
              </a:ext>
            </a:extLst>
          </p:cNvPr>
          <p:cNvCxnSpPr>
            <a:cxnSpLocks/>
          </p:cNvCxnSpPr>
          <p:nvPr/>
        </p:nvCxnSpPr>
        <p:spPr>
          <a:xfrm flipH="1">
            <a:off x="3536396" y="5482056"/>
            <a:ext cx="521298" cy="66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B0284B-899E-4ACA-A4FD-DA4210B02CF7}"/>
              </a:ext>
            </a:extLst>
          </p:cNvPr>
          <p:cNvCxnSpPr>
            <a:cxnSpLocks/>
          </p:cNvCxnSpPr>
          <p:nvPr/>
        </p:nvCxnSpPr>
        <p:spPr>
          <a:xfrm flipH="1" flipV="1">
            <a:off x="3926128" y="3192686"/>
            <a:ext cx="808057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60BDC02-55E9-4539-BAED-53BF8C7C8A22}"/>
              </a:ext>
            </a:extLst>
          </p:cNvPr>
          <p:cNvSpPr txBox="1"/>
          <p:nvPr/>
        </p:nvSpPr>
        <p:spPr>
          <a:xfrm>
            <a:off x="5581685" y="3024313"/>
            <a:ext cx="3516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Real GDP Decreases:</a:t>
            </a:r>
          </a:p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Change from Y1 to Y2 means less short-run employment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95EF47-6454-4CB8-B944-E8BA4006564C}"/>
              </a:ext>
            </a:extLst>
          </p:cNvPr>
          <p:cNvSpPr/>
          <p:nvPr/>
        </p:nvSpPr>
        <p:spPr>
          <a:xfrm>
            <a:off x="4330157" y="1713534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Aggregate Supply 1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7FEE27-A8B8-4202-B630-983241E4A4F0}"/>
              </a:ext>
            </a:extLst>
          </p:cNvPr>
          <p:cNvCxnSpPr/>
          <p:nvPr/>
        </p:nvCxnSpPr>
        <p:spPr>
          <a:xfrm flipV="1">
            <a:off x="2109731" y="2129878"/>
            <a:ext cx="281940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D3C9E0F-447F-48A3-9AA3-031CFE67ED5D}"/>
              </a:ext>
            </a:extLst>
          </p:cNvPr>
          <p:cNvSpPr/>
          <p:nvPr/>
        </p:nvSpPr>
        <p:spPr>
          <a:xfrm>
            <a:off x="5139732" y="2407477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Aggregate Supply 2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160CC-0B63-4536-84C4-449E9C7686CD}"/>
              </a:ext>
            </a:extLst>
          </p:cNvPr>
          <p:cNvSpPr txBox="1"/>
          <p:nvPr/>
        </p:nvSpPr>
        <p:spPr>
          <a:xfrm>
            <a:off x="5652134" y="4938159"/>
            <a:ext cx="3516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Blank Space Solid" panose="02000000000000000000" pitchFamily="2" charset="0"/>
              </a:rPr>
              <a:t>Economic contraction because of higher </a:t>
            </a:r>
            <a:r>
              <a:rPr lang="en-US" sz="2200" dirty="0">
                <a:solidFill>
                  <a:srgbClr val="FF0000"/>
                </a:solidFill>
                <a:latin typeface="KG Blank Space Solid" panose="02000000000000000000" pitchFamily="2" charset="0"/>
              </a:rPr>
              <a:t>price level</a:t>
            </a:r>
            <a:r>
              <a:rPr lang="en-US" sz="2200" dirty="0">
                <a:latin typeface="KG Blank Space Solid" panose="02000000000000000000" pitchFamily="2" charset="0"/>
              </a:rPr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714A65-7384-4DFA-A1A9-E32CEC661F7E}"/>
              </a:ext>
            </a:extLst>
          </p:cNvPr>
          <p:cNvCxnSpPr>
            <a:cxnSpLocks/>
          </p:cNvCxnSpPr>
          <p:nvPr/>
        </p:nvCxnSpPr>
        <p:spPr>
          <a:xfrm flipH="1">
            <a:off x="6576940" y="6052487"/>
            <a:ext cx="1010065" cy="507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920661-847A-4DB7-B8FE-4CF4CB729009}"/>
              </a:ext>
            </a:extLst>
          </p:cNvPr>
          <p:cNvSpPr txBox="1"/>
          <p:nvPr/>
        </p:nvSpPr>
        <p:spPr>
          <a:xfrm>
            <a:off x="3825932" y="6325495"/>
            <a:ext cx="358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lank Space Solid" panose="02000000000000000000" pitchFamily="2" charset="0"/>
              </a:rPr>
              <a:t>Stagflation</a:t>
            </a:r>
          </a:p>
        </p:txBody>
      </p:sp>
      <p:pic>
        <p:nvPicPr>
          <p:cNvPr id="39" name="Picture 38">
            <a:hlinkClick r:id="rId4"/>
            <a:extLst>
              <a:ext uri="{FF2B5EF4-FFF2-40B4-BE49-F238E27FC236}">
                <a16:creationId xmlns:a16="http://schemas.microsoft.com/office/drawing/2014/main" id="{AC650B8C-8ED2-4E3A-BB64-899D57D8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09" y="5538563"/>
            <a:ext cx="1229488" cy="12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2" grpId="0"/>
      <p:bldP spid="38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Unanticipated Inflation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Sectors</a:t>
            </a:r>
            <a:r>
              <a:rPr lang="en-US" dirty="0"/>
              <a:t>= Households, Businesses, Financial Institutions, and Governments</a:t>
            </a:r>
          </a:p>
          <a:p>
            <a:endParaRPr lang="en-US" dirty="0"/>
          </a:p>
          <a:p>
            <a:r>
              <a:rPr lang="en-US" dirty="0"/>
              <a:t>Sectors act as BOTH borrowers and lenders</a:t>
            </a:r>
          </a:p>
          <a:p>
            <a:endParaRPr lang="en-US" dirty="0"/>
          </a:p>
          <a:p>
            <a:r>
              <a:rPr lang="en-US" b="1" dirty="0"/>
              <a:t>Lenders</a:t>
            </a:r>
            <a:r>
              <a:rPr lang="en-US" dirty="0"/>
              <a:t> are hurt by fixed rate loans when unanticipated inflation occurs.</a:t>
            </a:r>
          </a:p>
          <a:p>
            <a:endParaRPr lang="en-US" dirty="0"/>
          </a:p>
          <a:p>
            <a:r>
              <a:rPr lang="en-US" b="1" dirty="0"/>
              <a:t>Borrowers</a:t>
            </a:r>
            <a:r>
              <a:rPr lang="en-US" dirty="0"/>
              <a:t> of fixed rate loans benefit from unanticipated inflation.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D86E9FA-0FD9-45D8-9650-23657A261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312" y="5511419"/>
            <a:ext cx="1229488" cy="122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Types of Unemployment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Cyclical</a:t>
            </a:r>
            <a:r>
              <a:rPr lang="en-US" dirty="0"/>
              <a:t> (short-run) = Occurs as a result of a downturn in overall economic activity. When economic expansion happens, jobs will return.</a:t>
            </a: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During an economic down-turn, people are buying fewer new cars. Car factories lay off non-essential employees until the economy turns around.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1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Types of Unemployment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Frictional</a:t>
            </a:r>
            <a:r>
              <a:rPr lang="en-US" dirty="0"/>
              <a:t> (long-run) = Occurs as a result of graduates seeking jobs or workers seeking better jobs.</a:t>
            </a: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Employees attain higher degrees and quit their jobs to find higher paying ones.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Types of Unemployment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Structural</a:t>
            </a:r>
            <a:r>
              <a:rPr lang="en-US" dirty="0"/>
              <a:t> (long-run) = Occurs as a result of workers not having the skills employers are looking for.</a:t>
            </a: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Many high school graduates do not have the problem-solving skills employers are looking for.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Types of Unemployment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Seasonal</a:t>
            </a:r>
            <a:r>
              <a:rPr lang="en-US" dirty="0"/>
              <a:t> (long-run) = Occurs as a result of employers needing a skill set only part of the year.</a:t>
            </a:r>
          </a:p>
          <a:p>
            <a:endParaRPr lang="en-US" dirty="0"/>
          </a:p>
          <a:p>
            <a:r>
              <a:rPr lang="en-US" b="1" dirty="0"/>
              <a:t>Example: </a:t>
            </a:r>
            <a:r>
              <a:rPr lang="en-US" dirty="0"/>
              <a:t>Retail stores hire extra employees during the Christmas season.</a:t>
            </a:r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592B1FC6-4191-4B9B-B942-1A83C96B0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040" y="5652345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prstTxWarp prst="textPlain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1" kern="1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Business Cycle</a:t>
            </a:r>
          </a:p>
        </p:txBody>
      </p:sp>
      <p:pic>
        <p:nvPicPr>
          <p:cNvPr id="1026" name="Picture 2" descr="File:Economic cycle.svg">
            <a:extLst>
              <a:ext uri="{FF2B5EF4-FFF2-40B4-BE49-F238E27FC236}">
                <a16:creationId xmlns:a16="http://schemas.microsoft.com/office/drawing/2014/main" id="{39E152E2-0770-4CAD-8489-AB6BBFD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7" y="307731"/>
            <a:ext cx="825512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B1C19D-767A-4532-8B4A-D70717971EF3}"/>
              </a:ext>
            </a:extLst>
          </p:cNvPr>
          <p:cNvSpPr txBox="1"/>
          <p:nvPr/>
        </p:nvSpPr>
        <p:spPr>
          <a:xfrm rot="16200000">
            <a:off x="-477201" y="1839389"/>
            <a:ext cx="184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Real GDP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A3461-509E-48FF-9E9D-9E9B5AF7C560}"/>
              </a:ext>
            </a:extLst>
          </p:cNvPr>
          <p:cNvSpPr txBox="1"/>
          <p:nvPr/>
        </p:nvSpPr>
        <p:spPr>
          <a:xfrm>
            <a:off x="6818826" y="4197627"/>
            <a:ext cx="184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Time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E3ED7C-D7FC-4BEC-AA46-A07F7D4ED342}"/>
              </a:ext>
            </a:extLst>
          </p:cNvPr>
          <p:cNvCxnSpPr>
            <a:cxnSpLocks/>
          </p:cNvCxnSpPr>
          <p:nvPr/>
        </p:nvCxnSpPr>
        <p:spPr>
          <a:xfrm flipH="1">
            <a:off x="7235921" y="3264790"/>
            <a:ext cx="1010065" cy="507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20B919-2E52-4680-86DF-58D86A8D48A2}"/>
              </a:ext>
            </a:extLst>
          </p:cNvPr>
          <p:cNvCxnSpPr>
            <a:cxnSpLocks/>
          </p:cNvCxnSpPr>
          <p:nvPr/>
        </p:nvCxnSpPr>
        <p:spPr>
          <a:xfrm flipH="1">
            <a:off x="1524000" y="2667000"/>
            <a:ext cx="93344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8572EA-25B3-43FA-B4F8-1CCB9CF2EAF3}"/>
              </a:ext>
            </a:extLst>
          </p:cNvPr>
          <p:cNvCxnSpPr>
            <a:cxnSpLocks/>
          </p:cNvCxnSpPr>
          <p:nvPr/>
        </p:nvCxnSpPr>
        <p:spPr>
          <a:xfrm flipH="1">
            <a:off x="3733800" y="914400"/>
            <a:ext cx="121149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05812D-19E3-42BA-8ED0-7DDDE17D1E11}"/>
              </a:ext>
            </a:extLst>
          </p:cNvPr>
          <p:cNvCxnSpPr>
            <a:cxnSpLocks/>
          </p:cNvCxnSpPr>
          <p:nvPr/>
        </p:nvCxnSpPr>
        <p:spPr>
          <a:xfrm flipH="1">
            <a:off x="5808761" y="2070221"/>
            <a:ext cx="1010065" cy="507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FD9175-5BE9-4A4C-BBD8-B5C54DC998C9}"/>
              </a:ext>
            </a:extLst>
          </p:cNvPr>
          <p:cNvSpPr txBox="1"/>
          <p:nvPr/>
        </p:nvSpPr>
        <p:spPr>
          <a:xfrm>
            <a:off x="7738078" y="2741579"/>
            <a:ext cx="184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Trough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171F8-962A-42D4-8868-D8F14C35808F}"/>
              </a:ext>
            </a:extLst>
          </p:cNvPr>
          <p:cNvSpPr txBox="1"/>
          <p:nvPr/>
        </p:nvSpPr>
        <p:spPr>
          <a:xfrm>
            <a:off x="6887836" y="1735842"/>
            <a:ext cx="225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Contraction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0EB0-CDB7-4E84-AB6B-4B2A883CF6C6}"/>
              </a:ext>
            </a:extLst>
          </p:cNvPr>
          <p:cNvSpPr txBox="1"/>
          <p:nvPr/>
        </p:nvSpPr>
        <p:spPr>
          <a:xfrm>
            <a:off x="4945294" y="778837"/>
            <a:ext cx="184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Peak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7C58A-8FDF-484F-BC60-A31E7C43198D}"/>
              </a:ext>
            </a:extLst>
          </p:cNvPr>
          <p:cNvSpPr txBox="1"/>
          <p:nvPr/>
        </p:nvSpPr>
        <p:spPr>
          <a:xfrm>
            <a:off x="2494110" y="2436167"/>
            <a:ext cx="241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lank Space Solid" panose="02000000000000000000" pitchFamily="2" charset="0"/>
              </a:rPr>
              <a:t>Recovery/ Expansion</a:t>
            </a:r>
            <a:endParaRPr lang="en-GB" sz="2400" dirty="0">
              <a:latin typeface="KG Blank Space Solid" panose="02000000000000000000" pitchFamily="2" charset="0"/>
            </a:endParaRPr>
          </a:p>
        </p:txBody>
      </p:sp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CD796AD3-2479-4240-8DC9-ED4EB2AC3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926" y="5733479"/>
            <a:ext cx="895442" cy="8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Macroeconomic Goals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Steady Economic Growth:</a:t>
            </a:r>
          </a:p>
          <a:p>
            <a:endParaRPr lang="en-US" dirty="0"/>
          </a:p>
          <a:p>
            <a:r>
              <a:rPr lang="en-US" dirty="0"/>
              <a:t>New businesses created</a:t>
            </a:r>
          </a:p>
          <a:p>
            <a:r>
              <a:rPr lang="en-US" dirty="0"/>
              <a:t>Existing businesses adding capital and technology</a:t>
            </a:r>
          </a:p>
          <a:p>
            <a:r>
              <a:rPr lang="en-US" dirty="0"/>
              <a:t>Increased knowledge and skills of workers</a:t>
            </a:r>
          </a:p>
          <a:p>
            <a:r>
              <a:rPr lang="en-US" dirty="0"/>
              <a:t>Increased productive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Macroeconomic Goals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Price Stability:</a:t>
            </a:r>
          </a:p>
          <a:p>
            <a:endParaRPr lang="en-US" dirty="0"/>
          </a:p>
          <a:p>
            <a:r>
              <a:rPr lang="en-US" dirty="0"/>
              <a:t>Minimize price level increase</a:t>
            </a:r>
          </a:p>
          <a:p>
            <a:r>
              <a:rPr lang="en-US" dirty="0"/>
              <a:t>Money’s purchasing power should be stable</a:t>
            </a:r>
          </a:p>
          <a:p>
            <a:r>
              <a:rPr lang="en-US" dirty="0"/>
              <a:t>People, businesses, and governments can make predictions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0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Macroeconomic Goals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Full Employment (between 4 and 6% unemployment):</a:t>
            </a:r>
          </a:p>
          <a:p>
            <a:endParaRPr lang="en-US" dirty="0"/>
          </a:p>
          <a:p>
            <a:r>
              <a:rPr lang="en-US" dirty="0"/>
              <a:t>Most who are willing and able to work can</a:t>
            </a:r>
          </a:p>
          <a:p>
            <a:r>
              <a:rPr lang="en-US" dirty="0"/>
              <a:t>If people work, they can purchase</a:t>
            </a:r>
          </a:p>
          <a:p>
            <a:r>
              <a:rPr lang="en-US" dirty="0"/>
              <a:t>Contribute to the economy</a:t>
            </a:r>
          </a:p>
          <a:p>
            <a:r>
              <a:rPr lang="en-US" dirty="0"/>
              <a:t>Businesses flourish and 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8CE072-B4FE-4D21-A9C2-328441FB156C}"/>
              </a:ext>
            </a:extLst>
          </p:cNvPr>
          <p:cNvSpPr txBox="1"/>
          <p:nvPr/>
        </p:nvSpPr>
        <p:spPr>
          <a:xfrm rot="21223480">
            <a:off x="109966" y="195443"/>
            <a:ext cx="4251807" cy="18527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G Blank Space Solid" panose="02000000000000000000" pitchFamily="2" charset="0"/>
              </a:rPr>
              <a:t>Final Goods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2CE2-745C-4BFF-A3D8-26C4D2E9B2F0}"/>
              </a:ext>
            </a:extLst>
          </p:cNvPr>
          <p:cNvSpPr txBox="1"/>
          <p:nvPr/>
        </p:nvSpPr>
        <p:spPr>
          <a:xfrm rot="21223480">
            <a:off x="23812" y="3920595"/>
            <a:ext cx="9096377" cy="18527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KG Blank Space Solid" panose="02000000000000000000" pitchFamily="2" charset="0"/>
              </a:rPr>
              <a:t>Capital Goods</a:t>
            </a:r>
            <a:endParaRPr lang="en-GB" dirty="0">
              <a:latin typeface="KG Blank Space Soli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75D30-5AEF-4C7C-AE42-3A50D1C169ED}"/>
              </a:ext>
            </a:extLst>
          </p:cNvPr>
          <p:cNvSpPr txBox="1"/>
          <p:nvPr/>
        </p:nvSpPr>
        <p:spPr>
          <a:xfrm>
            <a:off x="2235869" y="6019800"/>
            <a:ext cx="690813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 good used in the production of other goods.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76911-8717-4CB7-8E74-712783F9A091}"/>
              </a:ext>
            </a:extLst>
          </p:cNvPr>
          <p:cNvSpPr txBox="1"/>
          <p:nvPr/>
        </p:nvSpPr>
        <p:spPr>
          <a:xfrm>
            <a:off x="1447800" y="2166210"/>
            <a:ext cx="690813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 good made for consumers.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bench - coloured by frankes">
            <a:extLst>
              <a:ext uri="{FF2B5EF4-FFF2-40B4-BE49-F238E27FC236}">
                <a16:creationId xmlns:a16="http://schemas.microsoft.com/office/drawing/2014/main" id="{E227147F-22D4-4278-B64C-9BE11D0A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97" y="88783"/>
            <a:ext cx="3213139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chitetto -- utensile sega by francesco_rollandin">
            <a:extLst>
              <a:ext uri="{FF2B5EF4-FFF2-40B4-BE49-F238E27FC236}">
                <a16:creationId xmlns:a16="http://schemas.microsoft.com/office/drawing/2014/main" id="{CAE44CE4-EB1A-42AE-AE94-C3E4E3FA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2338">
            <a:off x="1088698" y="2159656"/>
            <a:ext cx="2828925" cy="30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Gross Domestic Product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Nominal </a:t>
            </a:r>
            <a:r>
              <a:rPr lang="en-US" b="1" dirty="0"/>
              <a:t>GDP</a:t>
            </a:r>
            <a:r>
              <a:rPr lang="en-US" dirty="0"/>
              <a:t> (Y) Measures Economic Growth</a:t>
            </a:r>
          </a:p>
          <a:p>
            <a:endParaRPr lang="en-US" dirty="0"/>
          </a:p>
          <a:p>
            <a:r>
              <a:rPr lang="en-US" dirty="0"/>
              <a:t>Sum of:</a:t>
            </a:r>
          </a:p>
          <a:p>
            <a:r>
              <a:rPr lang="en-US" dirty="0"/>
              <a:t>Consumer spending (C)</a:t>
            </a:r>
          </a:p>
          <a:p>
            <a:r>
              <a:rPr lang="en-US" dirty="0"/>
              <a:t>Investment spending (I)</a:t>
            </a:r>
          </a:p>
          <a:p>
            <a:r>
              <a:rPr lang="en-US" dirty="0"/>
              <a:t>Government spending (G)</a:t>
            </a:r>
          </a:p>
          <a:p>
            <a:r>
              <a:rPr lang="en-US" dirty="0"/>
              <a:t>Net exports (X-M)</a:t>
            </a:r>
          </a:p>
          <a:p>
            <a:r>
              <a:rPr lang="en-US" b="1" dirty="0"/>
              <a:t>Y=C+I+G+(X-M)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37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9357-51D8-49E0-AD23-A1081F67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71" y="91856"/>
            <a:ext cx="8655093" cy="1432326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G Blank Space Solid" panose="02000000000000000000" pitchFamily="2" charset="0"/>
              </a:rPr>
              <a:t>Nominal GDP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D584-CB01-4896-81A5-CC87FB1F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5368"/>
            <a:ext cx="8229600" cy="4525963"/>
          </a:xfrm>
        </p:spPr>
        <p:txBody>
          <a:bodyPr/>
          <a:lstStyle/>
          <a:p>
            <a:r>
              <a:rPr lang="en-US" dirty="0"/>
              <a:t>A.K.A. Output Expenditure Model</a:t>
            </a:r>
          </a:p>
          <a:p>
            <a:r>
              <a:rPr lang="en-US" dirty="0"/>
              <a:t>How a country’s GDP is calculated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AFF91-4529-42DE-9FDC-EA15DBBDFEBF}"/>
              </a:ext>
            </a:extLst>
          </p:cNvPr>
          <p:cNvSpPr txBox="1"/>
          <p:nvPr/>
        </p:nvSpPr>
        <p:spPr>
          <a:xfrm>
            <a:off x="609600" y="2479074"/>
            <a:ext cx="7924800" cy="1241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KG Blank Space Solid" panose="02000000000000000000" pitchFamily="2" charset="0"/>
              </a:rPr>
              <a:t>Y=C+I+G+(X-M)</a:t>
            </a:r>
            <a:endParaRPr lang="en-GB" sz="4000" dirty="0">
              <a:latin typeface="KG Blank Space Soli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4AC53-7729-4FD1-AD57-088CDCFA8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850">
            <a:off x="440207" y="3876536"/>
            <a:ext cx="1117344" cy="1150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EDD0D-8845-44FC-AF01-118A74420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8628">
            <a:off x="1428978" y="3948824"/>
            <a:ext cx="1770939" cy="1824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B4803-43DA-4641-A336-D851D31BF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850">
            <a:off x="3075927" y="3733020"/>
            <a:ext cx="743030" cy="765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43F7B0-60C3-40A1-8FED-3E2C1ED8A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0192">
            <a:off x="3961569" y="3868439"/>
            <a:ext cx="1753107" cy="1805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26BF8E-4FF1-4C72-86AD-0292FD0D3E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850">
            <a:off x="5803936" y="3787637"/>
            <a:ext cx="772404" cy="795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5FEF8-839F-46C2-B4C6-7434284658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850">
            <a:off x="6825895" y="3973847"/>
            <a:ext cx="1719593" cy="17711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0208E8-E397-4EF3-9A0B-010C34162652}"/>
              </a:ext>
            </a:extLst>
          </p:cNvPr>
          <p:cNvSpPr txBox="1"/>
          <p:nvPr/>
        </p:nvSpPr>
        <p:spPr>
          <a:xfrm>
            <a:off x="317530" y="5111065"/>
            <a:ext cx="118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Blank Space Solid" panose="02000000000000000000" pitchFamily="2" charset="0"/>
              </a:rPr>
              <a:t>GDP</a:t>
            </a:r>
            <a:endParaRPr lang="en-GB" sz="3200" dirty="0">
              <a:latin typeface="KG Blank Space Soli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6AE28-15CD-40B5-BBBB-7C1FA86973A0}"/>
              </a:ext>
            </a:extLst>
          </p:cNvPr>
          <p:cNvSpPr txBox="1"/>
          <p:nvPr/>
        </p:nvSpPr>
        <p:spPr>
          <a:xfrm>
            <a:off x="711963" y="5780782"/>
            <a:ext cx="3082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Blank Space Solid" panose="02000000000000000000" pitchFamily="2" charset="0"/>
              </a:rPr>
              <a:t>Consumer Spending</a:t>
            </a:r>
            <a:endParaRPr lang="en-GB" sz="3200" dirty="0">
              <a:latin typeface="KG Blank Space Soli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369AF-4741-43C1-A3E7-BF44D0209308}"/>
              </a:ext>
            </a:extLst>
          </p:cNvPr>
          <p:cNvSpPr txBox="1"/>
          <p:nvPr/>
        </p:nvSpPr>
        <p:spPr>
          <a:xfrm>
            <a:off x="2435329" y="4596839"/>
            <a:ext cx="2024226" cy="4292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KG Blank Space Solid" panose="02000000000000000000" pitchFamily="2" charset="0"/>
              </a:rPr>
              <a:t>Investment</a:t>
            </a:r>
            <a:endParaRPr lang="en-GB" sz="2000" dirty="0">
              <a:latin typeface="KG Blank Space Solid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5E99E4-25FE-44B7-9306-1867074ADB01}"/>
              </a:ext>
            </a:extLst>
          </p:cNvPr>
          <p:cNvSpPr txBox="1"/>
          <p:nvPr/>
        </p:nvSpPr>
        <p:spPr>
          <a:xfrm>
            <a:off x="3317972" y="5750515"/>
            <a:ext cx="3070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Blank Space Solid" panose="02000000000000000000" pitchFamily="2" charset="0"/>
              </a:rPr>
              <a:t>Government Spending</a:t>
            </a:r>
            <a:endParaRPr lang="en-GB" sz="3200" dirty="0">
              <a:latin typeface="KG Blank Space Soli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646FA4-300A-43AC-A3D2-542BDD535B23}"/>
              </a:ext>
            </a:extLst>
          </p:cNvPr>
          <p:cNvSpPr txBox="1"/>
          <p:nvPr/>
        </p:nvSpPr>
        <p:spPr>
          <a:xfrm>
            <a:off x="5227770" y="4543150"/>
            <a:ext cx="202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Blank Space Solid" panose="02000000000000000000" pitchFamily="2" charset="0"/>
              </a:rPr>
              <a:t>Exports</a:t>
            </a:r>
            <a:endParaRPr lang="en-GB" sz="3200" dirty="0">
              <a:latin typeface="KG Blank Space Soli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48AC3-3717-49AB-9463-B173D4AF84B4}"/>
              </a:ext>
            </a:extLst>
          </p:cNvPr>
          <p:cNvSpPr txBox="1"/>
          <p:nvPr/>
        </p:nvSpPr>
        <p:spPr>
          <a:xfrm>
            <a:off x="6358273" y="5853854"/>
            <a:ext cx="246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Blank Space Solid" panose="02000000000000000000" pitchFamily="2" charset="0"/>
              </a:rPr>
              <a:t>Imports</a:t>
            </a:r>
            <a:endParaRPr lang="en-GB" sz="3200" dirty="0">
              <a:latin typeface="KG Blank Space Solid" panose="02000000000000000000" pitchFamily="2" charset="0"/>
            </a:endParaRPr>
          </a:p>
        </p:txBody>
      </p:sp>
      <p:sp>
        <p:nvSpPr>
          <p:cNvPr id="20" name="Rectangle 19">
            <a:hlinkClick r:id="rId9" action="ppaction://hlinksldjump"/>
            <a:extLst>
              <a:ext uri="{FF2B5EF4-FFF2-40B4-BE49-F238E27FC236}">
                <a16:creationId xmlns:a16="http://schemas.microsoft.com/office/drawing/2014/main" id="{3BE06577-8B9C-4DC5-B26A-335E54ABB6EF}"/>
              </a:ext>
            </a:extLst>
          </p:cNvPr>
          <p:cNvSpPr/>
          <p:nvPr/>
        </p:nvSpPr>
        <p:spPr>
          <a:xfrm>
            <a:off x="6837803" y="1643853"/>
            <a:ext cx="2081961" cy="449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Return to Real GDP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hlinkClick r:id="rId10"/>
            <a:extLst>
              <a:ext uri="{FF2B5EF4-FFF2-40B4-BE49-F238E27FC236}">
                <a16:creationId xmlns:a16="http://schemas.microsoft.com/office/drawing/2014/main" id="{04F50D9A-BCA8-48C1-B5A6-443B623C2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5640" y="3918516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1734</Words>
  <Application>Microsoft Office PowerPoint</Application>
  <PresentationFormat>On-screen Show (4:3)</PresentationFormat>
  <Paragraphs>358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Janda Romantic</vt:lpstr>
      <vt:lpstr>KG Blank Space Solid</vt:lpstr>
      <vt:lpstr>Calibri</vt:lpstr>
      <vt:lpstr>Century Gothic</vt:lpstr>
      <vt:lpstr>Arial</vt:lpstr>
      <vt:lpstr>KG Batty Girl</vt:lpstr>
      <vt:lpstr>Office Theme</vt:lpstr>
      <vt:lpstr>Macroeconomics</vt:lpstr>
      <vt:lpstr>Macroeconomics</vt:lpstr>
      <vt:lpstr>Macroeconomic Goals</vt:lpstr>
      <vt:lpstr>Macroeconomic Goals</vt:lpstr>
      <vt:lpstr>Macroeconomic Goals</vt:lpstr>
      <vt:lpstr>Macroeconomic Goals</vt:lpstr>
      <vt:lpstr>PowerPoint Presentation</vt:lpstr>
      <vt:lpstr>Gross Domestic Product</vt:lpstr>
      <vt:lpstr>Nominal GDP</vt:lpstr>
      <vt:lpstr>PowerPoint Presentation</vt:lpstr>
      <vt:lpstr>Gross Domestic Product</vt:lpstr>
      <vt:lpstr>Gross Domestic Product</vt:lpstr>
      <vt:lpstr>Gross Domestic Product</vt:lpstr>
      <vt:lpstr>Gross Domestic Product</vt:lpstr>
      <vt:lpstr>Unemployment Rate</vt:lpstr>
      <vt:lpstr>Unemployment Rate</vt:lpstr>
      <vt:lpstr>Unemployment Rate</vt:lpstr>
      <vt:lpstr>Consumer Price Index</vt:lpstr>
      <vt:lpstr>Consumer Price Index</vt:lpstr>
      <vt:lpstr>Inflation</vt:lpstr>
      <vt:lpstr>Inflation</vt:lpstr>
      <vt:lpstr>Real GDP</vt:lpstr>
      <vt:lpstr>Aggregate Demand</vt:lpstr>
      <vt:lpstr>Aggregate Supply</vt:lpstr>
      <vt:lpstr>Short-Run Aggregate Supply</vt:lpstr>
      <vt:lpstr>Long-Run Aggregate Supply</vt:lpstr>
      <vt:lpstr>Increases in Aggregate Demand</vt:lpstr>
      <vt:lpstr>Increases in Aggregate Demand</vt:lpstr>
      <vt:lpstr>Decreases in Aggregate Demand</vt:lpstr>
      <vt:lpstr>Increases in Aggregate Supply</vt:lpstr>
      <vt:lpstr>Decreases in Aggregate Supply</vt:lpstr>
      <vt:lpstr>Unanticipated Inflation</vt:lpstr>
      <vt:lpstr>Types of Unemployment</vt:lpstr>
      <vt:lpstr>Types of Unemployment</vt:lpstr>
      <vt:lpstr>Types of Unemployment</vt:lpstr>
      <vt:lpstr>Types of Unemployment</vt:lpstr>
      <vt:lpstr>The Business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</dc:title>
  <dc:creator>Leah Cleary</dc:creator>
  <cp:lastModifiedBy>Timothy Rose</cp:lastModifiedBy>
  <cp:revision>90</cp:revision>
  <dcterms:created xsi:type="dcterms:W3CDTF">2018-10-08T18:44:12Z</dcterms:created>
  <dcterms:modified xsi:type="dcterms:W3CDTF">2019-10-04T12:37:03Z</dcterms:modified>
</cp:coreProperties>
</file>