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76" r:id="rId2"/>
  </p:sldMasterIdLst>
  <p:notesMasterIdLst>
    <p:notesMasterId r:id="rId29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4" r:id="rId22"/>
    <p:sldId id="286" r:id="rId23"/>
    <p:sldId id="287" r:id="rId24"/>
    <p:sldId id="288" r:id="rId25"/>
    <p:sldId id="289" r:id="rId26"/>
    <p:sldId id="290" r:id="rId27"/>
    <p:sldId id="291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D8539A-CC4F-4179-B08B-1A13B3BF6ED6}">
  <a:tblStyle styleId="{22D8539A-CC4F-4179-B08B-1A13B3BF6E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https://www.youtube.com/watch?v=PwJrPa8Ps7A&amp;t=139s</a:t>
            </a:r>
            <a:endParaRPr/>
          </a:p>
        </p:txBody>
      </p:sp>
      <p:sp>
        <p:nvSpPr>
          <p:cNvPr id="333" name="Google Shape;3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e9d1d917c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e9d1d917c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https://www.youtube.com/watch?v=JDd-HP3FA4s</a:t>
            </a:r>
            <a:endParaRPr/>
          </a:p>
        </p:txBody>
      </p:sp>
      <p:sp>
        <p:nvSpPr>
          <p:cNvPr id="386" name="Google Shape;386;g3e9d1d917c_0_17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e9d1d917c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e9d1d917c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https://www.youtube.com/watch?v=nsWuzS_dEM8&amp;list=PL71234D006E682C13&amp;index=4</a:t>
            </a:r>
            <a:endParaRPr/>
          </a:p>
        </p:txBody>
      </p:sp>
      <p:sp>
        <p:nvSpPr>
          <p:cNvPr id="396" name="Google Shape;396;g3e9d1d917c_0_18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https://www.youtube.com/watch?v=yjfrJzdx7DA</a:t>
            </a:r>
            <a:endParaRPr/>
          </a:p>
        </p:txBody>
      </p:sp>
      <p:sp>
        <p:nvSpPr>
          <p:cNvPr id="468" name="Google Shape;46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e9d1d917c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e9d1d917c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https://www.youtube.com/watch?v=13JOGWzY8kE&amp;list=PL1oDmcs0xTD-dJN1PL2N1urX0EKupBJCQ&amp;index=22</a:t>
            </a:r>
            <a:endParaRPr/>
          </a:p>
        </p:txBody>
      </p:sp>
      <p:sp>
        <p:nvSpPr>
          <p:cNvPr id="273" name="Google Shape;273;g3e9d1d917c_0_16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https://www.youtube.com/watch?v=oGudMA9RJuU</a:t>
            </a:r>
            <a:endParaRPr/>
          </a:p>
        </p:txBody>
      </p:sp>
      <p:sp>
        <p:nvSpPr>
          <p:cNvPr id="312" name="Google Shape;3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clipArt" idx="2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Dd-HP3FA4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sWuzS_dEM8&amp;list=PL71234D006E682C13&amp;index=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yjfrJzdx7DA" TargetMode="Externa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3JOGWzY8kE&amp;list=PL1oDmcs0xTD-dJN1PL2N1urX0EKupBJCQ&amp;index=2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/>
          </a:p>
        </p:txBody>
      </p:sp>
      <p:pic>
        <p:nvPicPr>
          <p:cNvPr id="229" name="Google Shape;229;p35" descr="click to zo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57200"/>
            <a:ext cx="8229600" cy="588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7"/>
          <p:cNvSpPr txBox="1"/>
          <p:nvPr/>
        </p:nvSpPr>
        <p:spPr>
          <a:xfrm>
            <a:off x="366825" y="999175"/>
            <a:ext cx="8225400" cy="46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must the government provide public goods and services?</a:t>
            </a:r>
            <a:endParaRPr sz="20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Char char="•"/>
            </a:pPr>
            <a:r>
              <a:rPr lang="en-US" sz="36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impractical for the free-market to provide these goods because there is little opportunity to earn profit.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Char char="•"/>
            </a:pPr>
            <a:r>
              <a:rPr lang="en-US" sz="36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due to the Free-Rider Problem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3800" b="1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Riders </a:t>
            </a:r>
            <a:r>
              <a:rPr lang="en-US" sz="3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individuals that benefit without paying.</a:t>
            </a:r>
            <a:endParaRPr sz="3800"/>
          </a:p>
        </p:txBody>
      </p:sp>
      <p:sp>
        <p:nvSpPr>
          <p:cNvPr id="336" name="Google Shape;336;p47"/>
          <p:cNvSpPr txBox="1"/>
          <p:nvPr/>
        </p:nvSpPr>
        <p:spPr>
          <a:xfrm>
            <a:off x="1981200" y="152400"/>
            <a:ext cx="55245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800"/>
              <a:buFont typeface="Times New Roman"/>
              <a:buNone/>
            </a:pPr>
            <a:r>
              <a:rPr lang="en-US" sz="48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Goods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8"/>
          <p:cNvSpPr txBox="1">
            <a:spLocks noGrp="1"/>
          </p:cNvSpPr>
          <p:nvPr>
            <p:ph type="title" idx="4294967295"/>
          </p:nvPr>
        </p:nvSpPr>
        <p:spPr>
          <a:xfrm>
            <a:off x="228600" y="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What’s wrong with this picture?</a:t>
            </a:r>
            <a:endParaRPr/>
          </a:p>
        </p:txBody>
      </p:sp>
      <p:pic>
        <p:nvPicPr>
          <p:cNvPr id="345" name="Google Shape;345;p48" descr="http://www.econoclass.com/images/ViewSunse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066800"/>
            <a:ext cx="5943600" cy="4792662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46" name="Google Shape;346;p48"/>
          <p:cNvSpPr txBox="1"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9"/>
          <p:cNvSpPr txBox="1"/>
          <p:nvPr/>
        </p:nvSpPr>
        <p:spPr>
          <a:xfrm>
            <a:off x="1828800" y="1543050"/>
            <a:ext cx="6972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49"/>
          <p:cNvSpPr txBox="1"/>
          <p:nvPr/>
        </p:nvSpPr>
        <p:spPr>
          <a:xfrm>
            <a:off x="228600" y="2057400"/>
            <a:ext cx="8504237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</a:pPr>
            <a:r>
              <a:rPr lang="en-US" sz="7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Free Rider Problem</a:t>
            </a:r>
            <a:endParaRPr/>
          </a:p>
        </p:txBody>
      </p:sp>
      <p:sp>
        <p:nvSpPr>
          <p:cNvPr id="354" name="Google Shape;354;p49"/>
          <p:cNvSpPr txBox="1"/>
          <p:nvPr/>
        </p:nvSpPr>
        <p:spPr>
          <a:xfrm>
            <a:off x="228600" y="4419600"/>
            <a:ext cx="8915400" cy="179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Examples: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Times New Roman"/>
              <a:buAutoNum type="arabicPeriod"/>
            </a:pPr>
            <a:r>
              <a:rPr lang="en-US" sz="28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 who download music illegally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Times New Roman"/>
              <a:buAutoNum type="arabicPeriod"/>
            </a:pPr>
            <a:r>
              <a:rPr lang="en-US" sz="28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 who watch a street performer and don’t pay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Times New Roman"/>
              <a:buAutoNum type="arabicPeriod"/>
            </a:pPr>
            <a:r>
              <a:rPr lang="en-US" sz="28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Teenagers that live at home and don’t have a job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0"/>
          <p:cNvSpPr txBox="1"/>
          <p:nvPr/>
        </p:nvSpPr>
        <p:spPr>
          <a:xfrm>
            <a:off x="0" y="457200"/>
            <a:ext cx="30480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61" name="Google Shape;361;p50"/>
          <p:cNvSpPr txBox="1"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/>
          </a:p>
        </p:txBody>
      </p:sp>
      <p:sp>
        <p:nvSpPr>
          <p:cNvPr id="362" name="Google Shape;362;p50"/>
          <p:cNvSpPr txBox="1"/>
          <p:nvPr/>
        </p:nvSpPr>
        <p:spPr>
          <a:xfrm>
            <a:off x="457200" y="838200"/>
            <a:ext cx="2514600" cy="564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Canadian Military Spending:     $21.8 Billion  </a:t>
            </a:r>
            <a:endParaRPr/>
          </a:p>
          <a:p>
            <a:pPr marL="0" marR="0" lvl="0" indent="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Military Spending:      $660 Billion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doesn’t Canada spend more on their military?</a:t>
            </a:r>
            <a:endParaRPr/>
          </a:p>
        </p:txBody>
      </p:sp>
      <p:sp>
        <p:nvSpPr>
          <p:cNvPr id="363" name="Google Shape;363;p50"/>
          <p:cNvSpPr txBox="1"/>
          <p:nvPr/>
        </p:nvSpPr>
        <p:spPr>
          <a:xfrm>
            <a:off x="0" y="65087"/>
            <a:ext cx="9144000" cy="59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anyone free ride off you?</a:t>
            </a:r>
            <a:endParaRPr/>
          </a:p>
        </p:txBody>
      </p:sp>
      <p:pic>
        <p:nvPicPr>
          <p:cNvPr id="365" name="Google Shape;36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916787"/>
            <a:ext cx="5715000" cy="576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1"/>
          <p:cNvSpPr txBox="1"/>
          <p:nvPr/>
        </p:nvSpPr>
        <p:spPr>
          <a:xfrm>
            <a:off x="5105400" y="914400"/>
            <a:ext cx="4191000" cy="541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Times New Roman"/>
              <a:buChar char="•"/>
            </a:pPr>
            <a:r>
              <a:rPr lang="en-US" sz="28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Free-Riders keep firms from making profits.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Times New Roman"/>
              <a:buChar char="•"/>
            </a:pPr>
            <a:r>
              <a:rPr lang="en-US" sz="28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left to the free market, essential services would be under produced.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1" i="0" u="none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solve the problem, the government can: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Find new ways to punish free-riders.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Use tax dollars to provide the service to everyone.</a:t>
            </a:r>
            <a:endParaRPr/>
          </a:p>
        </p:txBody>
      </p:sp>
      <p:pic>
        <p:nvPicPr>
          <p:cNvPr id="371" name="Google Shape;371;p51" descr="http://www.psi-jc.jp/focus/2004_04/img/05_Free_riders_Reuter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066800"/>
            <a:ext cx="4797425" cy="5181600"/>
          </a:xfrm>
          <a:prstGeom prst="rect">
            <a:avLst/>
          </a:prstGeom>
          <a:noFill/>
          <a:ln w="571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72" name="Google Shape;372;p51"/>
          <p:cNvSpPr txBox="1"/>
          <p:nvPr/>
        </p:nvSpPr>
        <p:spPr>
          <a:xfrm>
            <a:off x="228600" y="304800"/>
            <a:ext cx="86868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What’s wrong with Free Riders?</a:t>
            </a:r>
            <a:endParaRPr/>
          </a:p>
        </p:txBody>
      </p:sp>
      <p:sp>
        <p:nvSpPr>
          <p:cNvPr id="373" name="Google Shape;373;p51"/>
          <p:cNvSpPr txBox="1"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3"/>
          <p:cNvSpPr txBox="1">
            <a:spLocks noGrp="1"/>
          </p:cNvSpPr>
          <p:nvPr>
            <p:ph type="title"/>
          </p:nvPr>
        </p:nvSpPr>
        <p:spPr>
          <a:xfrm>
            <a:off x="685800" y="322525"/>
            <a:ext cx="7772400" cy="17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Think About It: </a:t>
            </a:r>
            <a:endParaRPr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Why is Domino’s providing this public good?</a:t>
            </a:r>
            <a:endParaRPr b="1"/>
          </a:p>
        </p:txBody>
      </p:sp>
      <p:sp>
        <p:nvSpPr>
          <p:cNvPr id="389" name="Google Shape;389;p53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390" name="Google Shape;390;p53" descr="http://www.youtube.com/yt/brand/media/image/YouTube-icon-full_color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4675" y="6188075"/>
            <a:ext cx="820737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2637" y="2327575"/>
            <a:ext cx="6858726" cy="386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4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399" name="Google Shape;399;p54" descr="http://www.youtube.com/yt/brand/media/image/YouTube-icon-full_color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3400" y="6188075"/>
            <a:ext cx="820737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79350" cy="98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689" y="1135450"/>
            <a:ext cx="8628211" cy="485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5"/>
          <p:cNvSpPr txBox="1"/>
          <p:nvPr/>
        </p:nvSpPr>
        <p:spPr>
          <a:xfrm>
            <a:off x="1828800" y="1543050"/>
            <a:ext cx="6972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Google Shape;407;p55"/>
          <p:cNvSpPr txBox="1"/>
          <p:nvPr/>
        </p:nvSpPr>
        <p:spPr>
          <a:xfrm>
            <a:off x="381000" y="2209800"/>
            <a:ext cx="8504237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</a:pPr>
            <a:r>
              <a:rPr lang="en-US" sz="7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 of Public Goods</a:t>
            </a:r>
            <a:endParaRPr/>
          </a:p>
        </p:txBody>
      </p:sp>
      <p:sp>
        <p:nvSpPr>
          <p:cNvPr id="408" name="Google Shape;408;p55"/>
          <p:cNvSpPr txBox="1"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6"/>
          <p:cNvSpPr txBox="1"/>
          <p:nvPr/>
        </p:nvSpPr>
        <p:spPr>
          <a:xfrm>
            <a:off x="457200" y="838200"/>
            <a:ext cx="8458200" cy="191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goods have two criteria: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600" b="1" i="0" u="sng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Non-exclusionary</a:t>
            </a:r>
            <a:endParaRPr/>
          </a:p>
          <a:p>
            <a:pPr marL="4572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Google Shape;415;p56"/>
          <p:cNvSpPr txBox="1"/>
          <p:nvPr/>
        </p:nvSpPr>
        <p:spPr>
          <a:xfrm>
            <a:off x="762000" y="228600"/>
            <a:ext cx="7620000" cy="59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 of Public Goods</a:t>
            </a:r>
            <a:endParaRPr/>
          </a:p>
        </p:txBody>
      </p:sp>
      <p:sp>
        <p:nvSpPr>
          <p:cNvPr id="416" name="Google Shape;416;p56"/>
          <p:cNvSpPr txBox="1"/>
          <p:nvPr/>
        </p:nvSpPr>
        <p:spPr>
          <a:xfrm>
            <a:off x="457200" y="3733800"/>
            <a:ext cx="8559800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600" b="1" i="0" u="sng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Shared Consumption (Non-rival)</a:t>
            </a:r>
            <a:endParaRPr/>
          </a:p>
        </p:txBody>
      </p:sp>
      <p:sp>
        <p:nvSpPr>
          <p:cNvPr id="417" name="Google Shape;417;p56"/>
          <p:cNvSpPr txBox="1"/>
          <p:nvPr/>
        </p:nvSpPr>
        <p:spPr>
          <a:xfrm>
            <a:off x="609600" y="2154250"/>
            <a:ext cx="81534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Cannot exclude people from enjoying the benefits (even if they don’t pay). 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National Defense</a:t>
            </a:r>
            <a:endParaRPr/>
          </a:p>
        </p:txBody>
      </p:sp>
      <p:sp>
        <p:nvSpPr>
          <p:cNvPr id="418" name="Google Shape;418;p56"/>
          <p:cNvSpPr txBox="1"/>
          <p:nvPr/>
        </p:nvSpPr>
        <p:spPr>
          <a:xfrm>
            <a:off x="457200" y="4275137"/>
            <a:ext cx="8077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6262" marR="0" lvl="1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person’s consumption of a good does not reduce the usefulness to others.</a:t>
            </a:r>
            <a:endParaRPr/>
          </a:p>
          <a:p>
            <a:pPr marL="576262" marR="0" lvl="1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Ex: City Park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Google Shape;419;p56"/>
          <p:cNvSpPr txBox="1"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7"/>
          <p:cNvSpPr txBox="1"/>
          <p:nvPr/>
        </p:nvSpPr>
        <p:spPr>
          <a:xfrm>
            <a:off x="152400" y="0"/>
            <a:ext cx="8763000" cy="646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800"/>
              <a:buFont typeface="Times New Roman"/>
              <a:buNone/>
            </a:pPr>
            <a:r>
              <a:rPr lang="en-US" sz="38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 which of the following are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800"/>
              <a:buFont typeface="Times New Roman"/>
              <a:buNone/>
            </a:pPr>
            <a:r>
              <a:rPr lang="en-US" sz="38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TRUE public goods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800"/>
              <a:buFont typeface="Times New Roman"/>
              <a:buNone/>
            </a:pPr>
            <a:r>
              <a:rPr lang="en-US" sz="38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8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</a:t>
            </a:r>
            <a:r>
              <a:rPr lang="en-US" sz="38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non-exclusionary </a:t>
            </a:r>
            <a:r>
              <a:rPr lang="en-US" sz="3800" b="1" i="0" u="sng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lang="en-US" sz="38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non-rival in consumption):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</a:pPr>
            <a:endParaRPr sz="3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800"/>
              <a:buFont typeface="Times New Roman"/>
              <a:buNone/>
            </a:pPr>
            <a:r>
              <a:rPr lang="en-US" sz="38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Hamburgers</a:t>
            </a:r>
            <a:endParaRPr/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800"/>
              <a:buFont typeface="Times New Roman"/>
              <a:buNone/>
            </a:pPr>
            <a:r>
              <a:rPr lang="en-US" sz="38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Satellite TV </a:t>
            </a:r>
            <a:endParaRPr/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800"/>
              <a:buFont typeface="Times New Roman"/>
              <a:buNone/>
            </a:pPr>
            <a:r>
              <a:rPr lang="en-US" sz="38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Free Public Education</a:t>
            </a:r>
            <a:endParaRPr/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800"/>
              <a:buFont typeface="Times New Roman"/>
              <a:buNone/>
            </a:pPr>
            <a:r>
              <a:rPr lang="en-US" sz="38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Homes</a:t>
            </a:r>
            <a:endParaRPr/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800"/>
              <a:buFont typeface="Times New Roman"/>
              <a:buNone/>
            </a:pPr>
            <a:r>
              <a:rPr lang="en-US" sz="38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Street lights</a:t>
            </a:r>
            <a:endParaRPr/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800"/>
              <a:buFont typeface="Times New Roman"/>
              <a:buNone/>
            </a:pPr>
            <a:r>
              <a:rPr lang="en-US" sz="38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Highways </a:t>
            </a:r>
            <a:endParaRPr/>
          </a:p>
        </p:txBody>
      </p:sp>
      <p:sp>
        <p:nvSpPr>
          <p:cNvPr id="426" name="Google Shape;426;p57"/>
          <p:cNvSpPr txBox="1"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/>
          <p:nvPr/>
        </p:nvSpPr>
        <p:spPr>
          <a:xfrm>
            <a:off x="228600" y="0"/>
            <a:ext cx="8686800" cy="661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</a:pPr>
            <a:r>
              <a:rPr lang="en-US" sz="3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Review: The Invisible Hand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</a:pPr>
            <a:r>
              <a:rPr lang="en-US" sz="3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free market: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society wants computers and people are willing to pay high prices then…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Char char="•"/>
            </a:pPr>
            <a:r>
              <a:rPr lang="en-US" sz="32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Businesses have the INCENTIVE to start making computers to earn PROFIT.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Char char="•"/>
            </a:pPr>
            <a:r>
              <a:rPr lang="en-US" sz="32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leads to more COMPETITION….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Char char="•"/>
            </a:pPr>
            <a:r>
              <a:rPr lang="en-US" sz="32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means lower prices, better quality, and more product variety.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Char char="•"/>
            </a:pPr>
            <a:r>
              <a:rPr lang="en-US" sz="32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maintain profits, firms find most efficient way to produce goods and services.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government doesn’t need to get involved since the needs of society are automatically met.</a:t>
            </a:r>
            <a:endParaRPr/>
          </a:p>
        </p:txBody>
      </p:sp>
      <p:sp>
        <p:nvSpPr>
          <p:cNvPr id="236" name="Google Shape;236;p36"/>
          <p:cNvSpPr txBox="1"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0"/>
          <p:cNvSpPr txBox="1">
            <a:spLocks noGrp="1"/>
          </p:cNvSpPr>
          <p:nvPr>
            <p:ph type="title"/>
          </p:nvPr>
        </p:nvSpPr>
        <p:spPr>
          <a:xfrm>
            <a:off x="304800" y="-15240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</a:t>
            </a:r>
            <a:endParaRPr/>
          </a:p>
        </p:txBody>
      </p:sp>
      <p:sp>
        <p:nvSpPr>
          <p:cNvPr id="454" name="Google Shape;454;p60"/>
          <p:cNvSpPr txBox="1"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/>
          </a:p>
        </p:txBody>
      </p:sp>
      <p:sp>
        <p:nvSpPr>
          <p:cNvPr id="456" name="Google Shape;456;p60"/>
          <p:cNvSpPr txBox="1"/>
          <p:nvPr/>
        </p:nvSpPr>
        <p:spPr>
          <a:xfrm>
            <a:off x="909525" y="838200"/>
            <a:ext cx="8534400" cy="6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 the characteristics of the Free Market.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 Market Failure.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“invisible hand”?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must the government provide public goods?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 Free Rider.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wrong with having free riders?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 10 streets in 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city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2"/>
          <p:cNvSpPr txBox="1">
            <a:spLocks noGrp="1"/>
          </p:cNvSpPr>
          <p:nvPr>
            <p:ph type="ctrTitle" idx="4294967295"/>
          </p:nvPr>
        </p:nvSpPr>
        <p:spPr>
          <a:xfrm>
            <a:off x="762000" y="1447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imes New Roman"/>
              <a:buNone/>
            </a:pPr>
            <a:r>
              <a:rPr lang="en-US" sz="4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we decide how many public goods we need?</a:t>
            </a:r>
            <a:endParaRPr/>
          </a:p>
        </p:txBody>
      </p:sp>
      <p:sp>
        <p:nvSpPr>
          <p:cNvPr id="471" name="Google Shape;471;p62"/>
          <p:cNvSpPr txBox="1"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/>
          </a:p>
        </p:txBody>
      </p:sp>
      <p:pic>
        <p:nvPicPr>
          <p:cNvPr id="473" name="Google Shape;473;p62"/>
          <p:cNvPicPr preferRelativeResize="0"/>
          <p:nvPr/>
        </p:nvPicPr>
        <p:blipFill rotWithShape="1">
          <a:blip r:embed="rId3">
            <a:alphaModFix/>
          </a:blip>
          <a:srcRect l="12907" t="4847" r="13513" b="8355"/>
          <a:stretch/>
        </p:blipFill>
        <p:spPr>
          <a:xfrm>
            <a:off x="2362200" y="2819400"/>
            <a:ext cx="4254500" cy="282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62" descr="https://pbs.twimg.com/profile_images/3654358881/476bd54bd9c2bc0f9a38b4e097ce6af5_400x400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4910137"/>
            <a:ext cx="1185862" cy="118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62" descr="http://www.youtube.com/yt/brand/media/image/YouTube-icon-full_color.png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88337" y="6226175"/>
            <a:ext cx="820737" cy="57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3"/>
          <p:cNvSpPr txBox="1"/>
          <p:nvPr/>
        </p:nvSpPr>
        <p:spPr>
          <a:xfrm>
            <a:off x="228600" y="139700"/>
            <a:ext cx="8915400" cy="498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the government…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 </a:t>
            </a: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wildfires</a:t>
            </a: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San Diego forever?</a:t>
            </a:r>
            <a:endParaRPr b="1"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Ensure that no one ever speeds on the freeway?</a:t>
            </a:r>
            <a:endParaRPr b="1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a research station on Mars?</a:t>
            </a:r>
            <a:endParaRPr b="1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Stop pollution from fossil fuels? </a:t>
            </a:r>
            <a:endParaRPr b="1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Completely stop illegal immigration?</a:t>
            </a:r>
            <a:endParaRPr b="1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AutoNum type="arabicPeriod"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sure everyone in the US has a job? </a:t>
            </a:r>
            <a:endParaRPr b="1"/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YES! But the costs outweigh the benefits.</a:t>
            </a:r>
            <a:r>
              <a:rPr lang="en-US" sz="32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483" name="Google Shape;483;p63"/>
          <p:cNvSpPr txBox="1"/>
          <p:nvPr/>
        </p:nvSpPr>
        <p:spPr>
          <a:xfrm>
            <a:off x="304800" y="5181600"/>
            <a:ext cx="861060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the government decide how many public goods to provide?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4"/>
          <p:cNvSpPr txBox="1"/>
          <p:nvPr/>
        </p:nvSpPr>
        <p:spPr>
          <a:xfrm>
            <a:off x="228600" y="139700"/>
            <a:ext cx="8763000" cy="574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the government determine what quantity of public goods to produce?</a:t>
            </a:r>
            <a:r>
              <a:rPr lang="en-US" sz="36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</a:pPr>
            <a:endParaRPr sz="900" b="1" i="0" u="none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use Supply and Demand</a:t>
            </a:r>
            <a:r>
              <a:rPr lang="en-US" sz="36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1" i="0" u="none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for Public Goods-</a:t>
            </a:r>
            <a:endParaRPr/>
          </a:p>
          <a:p>
            <a:pPr marL="457200" marR="0" lvl="1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36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Marginal Social Benefit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good is </a:t>
            </a: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its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usefulness to society add is determined by citizens willingness to pay.</a:t>
            </a:r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Supply of Public Goods- </a:t>
            </a:r>
            <a:endParaRPr/>
          </a:p>
          <a:p>
            <a:pPr marL="457200" marR="0" lvl="1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36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Marginal Social Cost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providing each additional quantity.</a:t>
            </a:r>
            <a:endParaRPr/>
          </a:p>
        </p:txBody>
      </p:sp>
      <p:sp>
        <p:nvSpPr>
          <p:cNvPr id="490" name="Google Shape;490;p64"/>
          <p:cNvSpPr txBox="1"/>
          <p:nvPr/>
        </p:nvSpPr>
        <p:spPr>
          <a:xfrm>
            <a:off x="28575" y="5848350"/>
            <a:ext cx="85344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Times New Roman"/>
              <a:buNone/>
            </a:pPr>
            <a:r>
              <a:rPr lang="en-US" sz="4400" b="1" i="0" u="sng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 where MSB = MSC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5"/>
          <p:cNvSpPr txBox="1"/>
          <p:nvPr/>
        </p:nvSpPr>
        <p:spPr>
          <a:xfrm>
            <a:off x="304800" y="93662"/>
            <a:ext cx="8532812" cy="65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700"/>
              <a:buFont typeface="Times New Roman"/>
              <a:buNone/>
            </a:pPr>
            <a:r>
              <a:rPr lang="en-US" sz="37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for a New Park</a:t>
            </a:r>
            <a:endParaRPr/>
          </a:p>
        </p:txBody>
      </p:sp>
      <p:sp>
        <p:nvSpPr>
          <p:cNvPr id="497" name="Google Shape;497;p65"/>
          <p:cNvSpPr txBox="1"/>
          <p:nvPr/>
        </p:nvSpPr>
        <p:spPr>
          <a:xfrm>
            <a:off x="152400" y="685800"/>
            <a:ext cx="87630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Marginal willingness to pay higher taxes</a:t>
            </a:r>
            <a:endParaRPr/>
          </a:p>
        </p:txBody>
      </p:sp>
      <p:graphicFrame>
        <p:nvGraphicFramePr>
          <p:cNvPr id="498" name="Google Shape;498;p65"/>
          <p:cNvGraphicFramePr/>
          <p:nvPr/>
        </p:nvGraphicFramePr>
        <p:xfrm>
          <a:off x="304800" y="1524000"/>
          <a:ext cx="8229550" cy="4876775"/>
        </p:xfrm>
        <a:graphic>
          <a:graphicData uri="http://schemas.openxmlformats.org/drawingml/2006/table">
            <a:tbl>
              <a:tblPr>
                <a:noFill/>
                <a:tableStyleId>{22D8539A-CC4F-4179-B08B-1A13B3BF6ED6}</a:tableStyleId>
              </a:tblPr>
              <a:tblGrid>
                <a:gridCol w="164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 of Parks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Adam is willing to pay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Jill is willing to pay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Society’s Demand for Parks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Marginal Cost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99" name="Google Shape;499;p65"/>
          <p:cNvSpPr txBox="1"/>
          <p:nvPr/>
        </p:nvSpPr>
        <p:spPr>
          <a:xfrm>
            <a:off x="5257800" y="1447800"/>
            <a:ext cx="3429000" cy="541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0" name="Google Shape;500;p65"/>
          <p:cNvSpPr txBox="1"/>
          <p:nvPr/>
        </p:nvSpPr>
        <p:spPr>
          <a:xfrm>
            <a:off x="5410200" y="1447800"/>
            <a:ext cx="3581400" cy="447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Assume: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AutoNum type="arabicPeriod"/>
            </a:pPr>
            <a:r>
              <a:rPr lang="en-US" sz="32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only two people in society.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AutoNum type="arabicPeriod"/>
            </a:pPr>
            <a:r>
              <a:rPr lang="en-US" sz="32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additional park costs $5</a:t>
            </a:r>
            <a:endParaRPr/>
          </a:p>
          <a:p>
            <a:pPr marL="4572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many parks should be made?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6" name="Google Shape;506;p66"/>
          <p:cNvGraphicFramePr/>
          <p:nvPr/>
        </p:nvGraphicFramePr>
        <p:xfrm>
          <a:off x="304800" y="1524000"/>
          <a:ext cx="8229550" cy="4876775"/>
        </p:xfrm>
        <a:graphic>
          <a:graphicData uri="http://schemas.openxmlformats.org/drawingml/2006/table">
            <a:tbl>
              <a:tblPr>
                <a:noFill/>
                <a:tableStyleId>{22D8539A-CC4F-4179-B08B-1A13B3BF6ED6}</a:tableStyleId>
              </a:tblPr>
              <a:tblGrid>
                <a:gridCol w="164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 of Parks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Adam is willing to pay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Jill is willing to pay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Society’s Demand (MSB)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Marginal Cost per Park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07" name="Google Shape;507;p66"/>
          <p:cNvSpPr txBox="1"/>
          <p:nvPr/>
        </p:nvSpPr>
        <p:spPr>
          <a:xfrm>
            <a:off x="6934200" y="1447800"/>
            <a:ext cx="1752600" cy="541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8" name="Google Shape;508;p66"/>
          <p:cNvSpPr txBox="1"/>
          <p:nvPr/>
        </p:nvSpPr>
        <p:spPr>
          <a:xfrm>
            <a:off x="304800" y="93662"/>
            <a:ext cx="8532812" cy="65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700"/>
              <a:buFont typeface="Times New Roman"/>
              <a:buNone/>
            </a:pPr>
            <a:r>
              <a:rPr lang="en-US" sz="37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for a New Park</a:t>
            </a:r>
            <a:endParaRPr/>
          </a:p>
        </p:txBody>
      </p:sp>
      <p:sp>
        <p:nvSpPr>
          <p:cNvPr id="509" name="Google Shape;509;p66"/>
          <p:cNvSpPr txBox="1"/>
          <p:nvPr/>
        </p:nvSpPr>
        <p:spPr>
          <a:xfrm>
            <a:off x="152400" y="685800"/>
            <a:ext cx="87630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Marginal willingness to pay higher taxes</a:t>
            </a:r>
            <a:endParaRPr/>
          </a:p>
        </p:txBody>
      </p:sp>
      <p:sp>
        <p:nvSpPr>
          <p:cNvPr id="510" name="Google Shape;510;p66"/>
          <p:cNvSpPr txBox="1"/>
          <p:nvPr/>
        </p:nvSpPr>
        <p:spPr>
          <a:xfrm>
            <a:off x="0" y="6477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lang="en-US" sz="1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lang="en-US" sz="1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ACDC Leadership 201</a:t>
            </a: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5" name="Google Shape;515;p67"/>
          <p:cNvGraphicFramePr/>
          <p:nvPr/>
        </p:nvGraphicFramePr>
        <p:xfrm>
          <a:off x="304800" y="1524000"/>
          <a:ext cx="8229550" cy="4876775"/>
        </p:xfrm>
        <a:graphic>
          <a:graphicData uri="http://schemas.openxmlformats.org/drawingml/2006/table">
            <a:tbl>
              <a:tblPr>
                <a:noFill/>
                <a:tableStyleId>{22D8539A-CC4F-4179-B08B-1A13B3BF6ED6}</a:tableStyleId>
              </a:tblPr>
              <a:tblGrid>
                <a:gridCol w="164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 of Parks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Adam is willing to pay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Jill is willing to pay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Society’s Demand (MSB)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Marginal Social Cost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$9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$0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Times New Roman"/>
                        <a:buNone/>
                      </a:pPr>
                      <a:r>
                        <a:rPr lang="en-US" sz="4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6" name="Google Shape;516;p67"/>
          <p:cNvSpPr txBox="1"/>
          <p:nvPr/>
        </p:nvSpPr>
        <p:spPr>
          <a:xfrm>
            <a:off x="304800" y="4267200"/>
            <a:ext cx="8229600" cy="685800"/>
          </a:xfrm>
          <a:prstGeom prst="rect">
            <a:avLst/>
          </a:prstGeom>
          <a:solidFill>
            <a:srgbClr val="FFFF66">
              <a:alpha val="49803"/>
            </a:srgb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7" name="Google Shape;517;p67"/>
          <p:cNvSpPr txBox="1"/>
          <p:nvPr/>
        </p:nvSpPr>
        <p:spPr>
          <a:xfrm>
            <a:off x="304800" y="93662"/>
            <a:ext cx="8532812" cy="65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700"/>
              <a:buFont typeface="Times New Roman"/>
              <a:buNone/>
            </a:pPr>
            <a:r>
              <a:rPr lang="en-US" sz="37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Demand for a New Park</a:t>
            </a:r>
            <a:endParaRPr/>
          </a:p>
        </p:txBody>
      </p:sp>
      <p:sp>
        <p:nvSpPr>
          <p:cNvPr id="518" name="Google Shape;518;p67"/>
          <p:cNvSpPr txBox="1"/>
          <p:nvPr/>
        </p:nvSpPr>
        <p:spPr>
          <a:xfrm>
            <a:off x="152400" y="685800"/>
            <a:ext cx="87630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Marginal willingness to pay higher taxes</a:t>
            </a:r>
            <a:endParaRPr/>
          </a:p>
        </p:txBody>
      </p:sp>
      <p:sp>
        <p:nvSpPr>
          <p:cNvPr id="519" name="Google Shape;519;p67"/>
          <p:cNvSpPr txBox="1"/>
          <p:nvPr/>
        </p:nvSpPr>
        <p:spPr>
          <a:xfrm>
            <a:off x="0" y="6477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lang="en-US" sz="1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lang="en-US" sz="1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ACDC Leadership 201</a:t>
            </a:r>
            <a:r>
              <a:rPr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/>
          <p:nvPr/>
        </p:nvSpPr>
        <p:spPr>
          <a:xfrm>
            <a:off x="1828800" y="1543050"/>
            <a:ext cx="6972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37"/>
          <p:cNvSpPr txBox="1"/>
          <p:nvPr/>
        </p:nvSpPr>
        <p:spPr>
          <a:xfrm>
            <a:off x="381000" y="1371600"/>
            <a:ext cx="8199437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</a:pPr>
            <a:r>
              <a:rPr lang="en-US" sz="7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the Free Market ever FAIL</a:t>
            </a:r>
            <a:r>
              <a:rPr lang="en-US" sz="7200" b="1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meet society’s needs?</a:t>
            </a:r>
            <a:endParaRPr/>
          </a:p>
        </p:txBody>
      </p:sp>
      <p:sp>
        <p:nvSpPr>
          <p:cNvPr id="244" name="Google Shape;244;p37"/>
          <p:cNvSpPr txBox="1"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/>
          <p:nvPr/>
        </p:nvSpPr>
        <p:spPr>
          <a:xfrm>
            <a:off x="0" y="0"/>
            <a:ext cx="9144000" cy="1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endParaRPr sz="4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38"/>
          <p:cNvSpPr txBox="1"/>
          <p:nvPr/>
        </p:nvSpPr>
        <p:spPr>
          <a:xfrm>
            <a:off x="304800" y="0"/>
            <a:ext cx="8839200" cy="618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endParaRPr sz="16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a Market Failure?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Char char="•"/>
            </a:pPr>
            <a:r>
              <a:rPr lang="en-US" sz="3600" b="1" i="0" u="sng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 Failure</a:t>
            </a:r>
            <a:r>
              <a:rPr lang="en-US" sz="36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A situation in which the free-market system fails to satisfy society’s wants.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(When the invisible hand doesn’t work.)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Char char="•"/>
            </a:pPr>
            <a:r>
              <a:rPr lang="en-US" sz="36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Private markets do not efficiently bring about the allocation of resources.</a:t>
            </a: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What’s the result…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government m</a:t>
            </a:r>
            <a:r>
              <a:rPr lang="en-US" sz="44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ight be called upon</a:t>
            </a:r>
            <a:r>
              <a:rPr lang="en-US" sz="44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attempt to satisfy society’s wants.</a:t>
            </a:r>
            <a:endParaRPr/>
          </a:p>
        </p:txBody>
      </p:sp>
      <p:sp>
        <p:nvSpPr>
          <p:cNvPr id="252" name="Google Shape;252;p38"/>
          <p:cNvSpPr txBox="1"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/>
          <p:nvPr/>
        </p:nvSpPr>
        <p:spPr>
          <a:xfrm>
            <a:off x="1828800" y="1543050"/>
            <a:ext cx="6972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39"/>
          <p:cNvSpPr txBox="1"/>
          <p:nvPr/>
        </p:nvSpPr>
        <p:spPr>
          <a:xfrm>
            <a:off x="381000" y="2209800"/>
            <a:ext cx="8504237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</a:pPr>
            <a:r>
              <a:rPr lang="en-US" sz="7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the free market FAIL?</a:t>
            </a:r>
            <a:endParaRPr/>
          </a:p>
        </p:txBody>
      </p:sp>
      <p:sp>
        <p:nvSpPr>
          <p:cNvPr id="260" name="Google Shape;260;p39"/>
          <p:cNvSpPr txBox="1"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 txBox="1"/>
          <p:nvPr/>
        </p:nvSpPr>
        <p:spPr>
          <a:xfrm>
            <a:off x="152400" y="152400"/>
            <a:ext cx="89916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Four Market Failures</a:t>
            </a:r>
            <a:endParaRPr/>
          </a:p>
        </p:txBody>
      </p:sp>
      <p:sp>
        <p:nvSpPr>
          <p:cNvPr id="267" name="Google Shape;267;p40"/>
          <p:cNvSpPr txBox="1"/>
          <p:nvPr/>
        </p:nvSpPr>
        <p:spPr>
          <a:xfrm>
            <a:off x="0" y="990600"/>
            <a:ext cx="9144000" cy="501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900"/>
              <a:buFont typeface="Times New Roman"/>
              <a:buNone/>
            </a:pPr>
            <a:r>
              <a:rPr lang="en-US" sz="39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will focus on four different market failures:</a:t>
            </a:r>
            <a:endParaRPr sz="3900" b="1" i="0" u="none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500"/>
              <a:buFont typeface="Times New Roman"/>
              <a:buAutoNum type="arabicPeriod"/>
            </a:pPr>
            <a:r>
              <a:rPr lang="en-US" sz="35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5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Goods	</a:t>
            </a:r>
            <a:endParaRPr b="1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500"/>
              <a:buFont typeface="Times New Roman"/>
              <a:buNone/>
            </a:pPr>
            <a:r>
              <a:rPr lang="en-US" sz="35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35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 Externalities (third person side effects) 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500"/>
              <a:buFont typeface="Times New Roman"/>
              <a:buNone/>
            </a:pPr>
            <a:r>
              <a:rPr lang="en-US" sz="35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35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  Monopolies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500"/>
              <a:buFont typeface="Times New Roman"/>
              <a:buNone/>
            </a:pPr>
            <a:r>
              <a:rPr lang="en-US" sz="35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35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  Un</a:t>
            </a:r>
            <a:r>
              <a:rPr lang="en-US" sz="35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equal</a:t>
            </a:r>
            <a:r>
              <a:rPr lang="en-US" sz="35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distribution of income</a:t>
            </a:r>
            <a:endParaRPr/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mes New Roman"/>
              <a:buNone/>
            </a:pPr>
            <a:r>
              <a:rPr lang="en-US" sz="35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each of the above situations,</a:t>
            </a:r>
            <a:endParaRPr/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mes New Roman"/>
              <a:buNone/>
            </a:pPr>
            <a:r>
              <a:rPr lang="en-US" sz="35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government may step in to attempt to</a:t>
            </a:r>
            <a:endParaRPr/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mes New Roman"/>
              <a:buNone/>
            </a:pPr>
            <a:r>
              <a:rPr lang="en-US" sz="35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allocate resources efficiently. </a:t>
            </a:r>
            <a:endParaRPr/>
          </a:p>
        </p:txBody>
      </p:sp>
      <p:sp>
        <p:nvSpPr>
          <p:cNvPr id="268" name="Google Shape;268;p40"/>
          <p:cNvSpPr txBox="1"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/>
          <p:cNvSpPr txBox="1">
            <a:spLocks noGrp="1"/>
          </p:cNvSpPr>
          <p:nvPr>
            <p:ph type="sldNum" idx="12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276" name="Google Shape;276;p41" descr="http://www.youtube.com/yt/brand/media/image/YouTube-icon-full_color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3400" y="6188075"/>
            <a:ext cx="820737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79350" cy="98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325" y="1151400"/>
            <a:ext cx="8417352" cy="473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3"/>
          <p:cNvSpPr txBox="1">
            <a:spLocks noGrp="1"/>
          </p:cNvSpPr>
          <p:nvPr>
            <p:ph type="ctrTitle"/>
          </p:nvPr>
        </p:nvSpPr>
        <p:spPr>
          <a:xfrm>
            <a:off x="838200" y="2590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Times New Roman"/>
              <a:buNone/>
            </a:pPr>
            <a:r>
              <a:rPr lang="en-US" sz="6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 Failure #1: </a:t>
            </a:r>
            <a:r>
              <a:rPr lang="en-US" sz="9600" b="1"/>
              <a:t>Public Goods</a:t>
            </a:r>
            <a:endParaRPr sz="9600"/>
          </a:p>
        </p:txBody>
      </p:sp>
      <p:pic>
        <p:nvPicPr>
          <p:cNvPr id="293" name="Google Shape;293;p43" descr="bd07094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228600"/>
            <a:ext cx="1187450" cy="187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3" descr="BD05679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600" y="4572000"/>
            <a:ext cx="2030412" cy="1963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3" descr="bd05171_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4495800"/>
            <a:ext cx="2025650" cy="195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3" descr="bd07136_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0400" y="304800"/>
            <a:ext cx="1824037" cy="154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3" descr="bd07139_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200" y="228600"/>
            <a:ext cx="1362075" cy="18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24200" y="4800600"/>
            <a:ext cx="2887662" cy="105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5"/>
          <p:cNvSpPr txBox="1"/>
          <p:nvPr/>
        </p:nvSpPr>
        <p:spPr>
          <a:xfrm>
            <a:off x="153987" y="865187"/>
            <a:ext cx="8915400" cy="452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there was no government, how would schools, parks, and freeways be different?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there be enough to meet our needs?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None/>
            </a:pPr>
            <a:r>
              <a:rPr lang="en-US" sz="3600" b="1" i="0" u="sng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Sector</a:t>
            </a:r>
            <a:r>
              <a:rPr lang="en-US" sz="36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The part of the economy that is primarily controlled by the government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None/>
            </a:pPr>
            <a:r>
              <a:rPr lang="en-US" sz="3600" b="1" i="0" u="sng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Private Sector</a:t>
            </a:r>
            <a:r>
              <a:rPr lang="en-US" sz="36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The part of the economy that  is run by private individuals and companies that seek profit. </a:t>
            </a:r>
            <a:endParaRPr/>
          </a:p>
        </p:txBody>
      </p:sp>
      <p:sp>
        <p:nvSpPr>
          <p:cNvPr id="315" name="Google Shape;315;p45"/>
          <p:cNvSpPr txBox="1"/>
          <p:nvPr/>
        </p:nvSpPr>
        <p:spPr>
          <a:xfrm>
            <a:off x="1981200" y="152400"/>
            <a:ext cx="55245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800"/>
              <a:buFont typeface="Times New Roman"/>
              <a:buNone/>
            </a:pPr>
            <a:r>
              <a:rPr lang="en-US" sz="48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Goods</a:t>
            </a:r>
            <a:endParaRPr/>
          </a:p>
        </p:txBody>
      </p:sp>
      <p:sp>
        <p:nvSpPr>
          <p:cNvPr id="316" name="Google Shape;316;p45"/>
          <p:cNvSpPr txBox="1"/>
          <p:nvPr/>
        </p:nvSpPr>
        <p:spPr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/>
          </a:p>
        </p:txBody>
      </p:sp>
      <p:sp>
        <p:nvSpPr>
          <p:cNvPr id="317" name="Google Shape;317;p45"/>
          <p:cNvSpPr txBox="1"/>
          <p:nvPr/>
        </p:nvSpPr>
        <p:spPr>
          <a:xfrm>
            <a:off x="850900" y="5203825"/>
            <a:ext cx="77851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Video: Fire Department Auction</a:t>
            </a:r>
            <a:endParaRPr/>
          </a:p>
        </p:txBody>
      </p:sp>
      <p:pic>
        <p:nvPicPr>
          <p:cNvPr id="318" name="Google Shape;318;p45" descr="http://www.youtube.com/yt/brand/media/image/YouTube-icon-full_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8337" y="6226175"/>
            <a:ext cx="820737" cy="57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1105</Words>
  <Application>Microsoft Office PowerPoint</Application>
  <PresentationFormat>On-screen Show (4:3)</PresentationFormat>
  <Paragraphs>239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Failure #1: Public Goods</vt:lpstr>
      <vt:lpstr>PowerPoint Presentation</vt:lpstr>
      <vt:lpstr>PowerPoint Presentation</vt:lpstr>
      <vt:lpstr>What’s wrong with this picture?</vt:lpstr>
      <vt:lpstr>PowerPoint Presentation</vt:lpstr>
      <vt:lpstr>PowerPoint Presentation</vt:lpstr>
      <vt:lpstr>PowerPoint Presentation</vt:lpstr>
      <vt:lpstr>Think About It:  Why is Domino’s providing this public good?</vt:lpstr>
      <vt:lpstr>PowerPoint Presentation</vt:lpstr>
      <vt:lpstr>PowerPoint Presentation</vt:lpstr>
      <vt:lpstr>PowerPoint Presentation</vt:lpstr>
      <vt:lpstr>PowerPoint Presentation</vt:lpstr>
      <vt:lpstr>Review</vt:lpstr>
      <vt:lpstr>How do we decide how many public goods we need?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Rose</dc:creator>
  <cp:lastModifiedBy>Timothy Rose</cp:lastModifiedBy>
  <cp:revision>5</cp:revision>
  <dcterms:modified xsi:type="dcterms:W3CDTF">2019-08-22T11:42:13Z</dcterms:modified>
</cp:coreProperties>
</file>