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6" r:id="rId2"/>
    <p:sldId id="284" r:id="rId3"/>
    <p:sldId id="285" r:id="rId4"/>
    <p:sldId id="286" r:id="rId5"/>
    <p:sldId id="301" r:id="rId6"/>
    <p:sldId id="287" r:id="rId7"/>
    <p:sldId id="288" r:id="rId8"/>
    <p:sldId id="289" r:id="rId9"/>
    <p:sldId id="290" r:id="rId10"/>
    <p:sldId id="291" r:id="rId11"/>
    <p:sldId id="292" r:id="rId12"/>
    <p:sldId id="295" r:id="rId13"/>
    <p:sldId id="296" r:id="rId14"/>
    <p:sldId id="300" r:id="rId15"/>
    <p:sldId id="298" r:id="rId16"/>
    <p:sldId id="30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C42B-6770-447E-878B-8C23A630626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9387-7A5B-42F4-824D-E9612E484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public</a:t>
            </a:r>
            <a:r>
              <a:rPr lang="en-US" baseline="0" dirty="0"/>
              <a:t> domain: https://commons.wikimedia.org/wiki/File:William_the_conqueror.jpg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Video, “William the Conqueror,” to the tune of “</a:t>
            </a:r>
            <a:r>
              <a:rPr lang="en-US" dirty="0" err="1"/>
              <a:t>Sexyback</a:t>
            </a:r>
            <a:r>
              <a:rPr lang="en-US" dirty="0"/>
              <a:t>,” 3:56: https://www.youtube.com/watch?v=bQ8A5gRe_Dw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9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1000 feudal territories meant that there was a power struggle between the king and the lords.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7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9387-7A5B-42F4-824D-E9612E4841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3F8A-DB05-4384-B87E-71B7775E7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B960-1DF8-4043-A1E7-8E0908061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7776-4E1A-42C7-8CA9-6F3031D53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BC9E-7FCF-44F2-ACC3-CA11F156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44A6-A3AB-454D-94EA-93F0A4AD1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0328-BB9B-4383-9E2A-FB0352B35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B22-7DFF-406D-9EBE-1ED03012D3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E45-49F7-4395-8EAE-5FE8FE347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DBDA2-91FE-4EE4-9752-C69416A07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A105-7161-4222-8B0A-E06C566B5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8A48-65A1-4B41-8B8A-4E8548FF3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CEBEE3-1A59-4797-B2FB-A6316385DF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R8tmJAMc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0zvQB28d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wFrD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Q8A5gRe_D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DtctooXZz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The Late Middle 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dirty="0"/>
              <a:t>The Rise of Nations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en-US" dirty="0"/>
              <a:t>Model Parliament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Basis of current parliament:</a:t>
            </a:r>
          </a:p>
          <a:p>
            <a:pPr>
              <a:buFontTx/>
              <a:buNone/>
            </a:pPr>
            <a:r>
              <a:rPr lang="en-US" dirty="0"/>
              <a:t>              - House of Commons</a:t>
            </a:r>
          </a:p>
          <a:p>
            <a:pPr>
              <a:buFontTx/>
              <a:buNone/>
            </a:pPr>
            <a:r>
              <a:rPr lang="en-US" dirty="0"/>
              <a:t>              - House of Lords</a:t>
            </a:r>
          </a:p>
          <a:p>
            <a:endParaRPr lang="en-US" dirty="0"/>
          </a:p>
          <a:p>
            <a:r>
              <a:rPr lang="en-US" dirty="0"/>
              <a:t>Parliament and Magna </a:t>
            </a:r>
            <a:r>
              <a:rPr lang="en-US" dirty="0" err="1"/>
              <a:t>Carta</a:t>
            </a:r>
            <a:r>
              <a:rPr lang="en-US" dirty="0"/>
              <a:t> checked King and Lord’s power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17463"/>
            <a:ext cx="65722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9" y="86471"/>
            <a:ext cx="7996711" cy="6695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France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1000, 47 Feudal territories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987, Last Carolingian died</a:t>
            </a:r>
          </a:p>
          <a:p>
            <a:endParaRPr lang="en-US" dirty="0"/>
          </a:p>
          <a:p>
            <a:r>
              <a:rPr lang="en-US" dirty="0"/>
              <a:t>987-1328, Hugh Capet began Capetian Dynasty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6675"/>
            <a:ext cx="80295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Philip IV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1285-1314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1302, pope said priests didn’t have to pay the king taxes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Wanted wider support against the pope</a:t>
            </a:r>
          </a:p>
          <a:p>
            <a:pPr>
              <a:buFontTx/>
              <a:buNone/>
            </a:pPr>
            <a:r>
              <a:rPr lang="en-US" dirty="0"/>
              <a:t>            - allowed commoners into estates-</a:t>
            </a:r>
          </a:p>
          <a:p>
            <a:pPr>
              <a:buFontTx/>
              <a:buNone/>
            </a:pPr>
            <a:r>
              <a:rPr lang="en-US" dirty="0"/>
              <a:t>              general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6675"/>
            <a:ext cx="80295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Estates-General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Estate=Church Leaders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Estate=Great Lords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Estate=Commoners (merchants and wealthy landowners)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68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US" sz="4000" dirty="0"/>
              <a:t>100 YEARS WAR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140325"/>
          </a:xfrm>
        </p:spPr>
        <p:txBody>
          <a:bodyPr/>
          <a:lstStyle/>
          <a:p>
            <a:r>
              <a:rPr lang="en-US" sz="3000" b="1" dirty="0"/>
              <a:t>England vs. France</a:t>
            </a:r>
          </a:p>
          <a:p>
            <a:r>
              <a:rPr lang="en-US" sz="3000" b="1" dirty="0"/>
              <a:t>from 1337-1453 (112 years)</a:t>
            </a:r>
          </a:p>
          <a:p>
            <a:r>
              <a:rPr lang="en-US" sz="3000" b="1" dirty="0"/>
              <a:t>Over the throne of France</a:t>
            </a:r>
          </a:p>
          <a:p>
            <a:r>
              <a:rPr lang="en-US" sz="3000" b="1" dirty="0"/>
              <a:t>Joan of arc, peasant French girl said she had spoken to God </a:t>
            </a:r>
          </a:p>
          <a:p>
            <a:r>
              <a:rPr lang="en-US" sz="3000" b="1" dirty="0"/>
              <a:t>Helped to build French morale</a:t>
            </a:r>
          </a:p>
          <a:p>
            <a:r>
              <a:rPr lang="en-US" sz="3000" b="1" dirty="0"/>
              <a:t>English longbow makes knight’s armor obsolete</a:t>
            </a:r>
          </a:p>
          <a:p>
            <a:r>
              <a:rPr lang="en-US" sz="3000" b="1" dirty="0"/>
              <a:t>France won!!!</a:t>
            </a:r>
          </a:p>
          <a:p>
            <a:endParaRPr lang="en-US" sz="3000" b="1" dirty="0"/>
          </a:p>
          <a:p>
            <a:endParaRPr lang="en-US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WAR OF THE ROSES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20675">
              <a:lnSpc>
                <a:spcPct val="100000"/>
              </a:lnSpc>
            </a:pPr>
            <a:r>
              <a:rPr lang="en-US" spc="-5" dirty="0">
                <a:cs typeface="Calibri"/>
              </a:rPr>
              <a:t>THE </a:t>
            </a:r>
            <a:r>
              <a:rPr lang="en-US" dirty="0">
                <a:cs typeface="Calibri"/>
              </a:rPr>
              <a:t>WAR OF </a:t>
            </a:r>
            <a:r>
              <a:rPr lang="en-US" spc="-5" dirty="0">
                <a:cs typeface="Calibri"/>
              </a:rPr>
              <a:t>THE ROSES:</a:t>
            </a:r>
            <a:r>
              <a:rPr lang="en-US" spc="-7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1455-1487</a:t>
            </a:r>
            <a:endParaRPr lang="en-US" dirty="0"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20"/>
              </a:spcBef>
            </a:pPr>
            <a:r>
              <a:rPr lang="en-US" spc="-5" dirty="0">
                <a:cs typeface="Calibri"/>
              </a:rPr>
              <a:t>-England</a:t>
            </a:r>
            <a:endParaRPr lang="en-US" dirty="0"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20"/>
              </a:spcBef>
            </a:pPr>
            <a:r>
              <a:rPr lang="en-US" spc="-5" dirty="0">
                <a:cs typeface="Calibri"/>
              </a:rPr>
              <a:t>-Also called </a:t>
            </a:r>
            <a:r>
              <a:rPr lang="en-US" dirty="0">
                <a:cs typeface="Calibri"/>
              </a:rPr>
              <a:t>the </a:t>
            </a:r>
            <a:r>
              <a:rPr lang="en-US" spc="-5" dirty="0">
                <a:cs typeface="Calibri"/>
              </a:rPr>
              <a:t>cousins’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war</a:t>
            </a:r>
            <a:endParaRPr lang="en-US" dirty="0">
              <a:cs typeface="Calibri"/>
            </a:endParaRPr>
          </a:p>
          <a:p>
            <a:pPr marL="677545" marR="1002030" algn="ctr">
              <a:lnSpc>
                <a:spcPct val="101800"/>
              </a:lnSpc>
            </a:pPr>
            <a:r>
              <a:rPr lang="en-US" spc="-5" dirty="0">
                <a:cs typeface="Calibri"/>
              </a:rPr>
              <a:t>-Lancaster (red rose)  Vs.</a:t>
            </a:r>
            <a:endParaRPr lang="en-US" dirty="0">
              <a:cs typeface="Calibri"/>
            </a:endParaRPr>
          </a:p>
          <a:p>
            <a:pPr marR="486409" algn="ctr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cs typeface="Calibri"/>
              </a:rPr>
              <a:t>-York (white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rose)</a:t>
            </a:r>
            <a:endParaRPr lang="en-US" dirty="0"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cs typeface="Calibri"/>
              </a:rPr>
              <a:t>-A </a:t>
            </a:r>
            <a:r>
              <a:rPr lang="en-US" dirty="0">
                <a:cs typeface="Calibri"/>
              </a:rPr>
              <a:t>lot of </a:t>
            </a:r>
            <a:r>
              <a:rPr lang="en-US" spc="-5" dirty="0">
                <a:cs typeface="Calibri"/>
              </a:rPr>
              <a:t>back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forth for </a:t>
            </a:r>
            <a:r>
              <a:rPr lang="en-US" dirty="0">
                <a:cs typeface="Calibri"/>
              </a:rPr>
              <a:t>a long</a:t>
            </a:r>
            <a:r>
              <a:rPr lang="en-US" spc="-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time</a:t>
            </a:r>
            <a:endParaRPr lang="en-US" dirty="0">
              <a:cs typeface="Calibri"/>
            </a:endParaRPr>
          </a:p>
          <a:p>
            <a:pPr marL="549275" marR="164465">
              <a:lnSpc>
                <a:spcPct val="101800"/>
              </a:lnSpc>
            </a:pPr>
            <a:r>
              <a:rPr lang="en-US" spc="-5" dirty="0">
                <a:cs typeface="Calibri"/>
              </a:rPr>
              <a:t>-The </a:t>
            </a:r>
            <a:r>
              <a:rPr lang="en-US" spc="-5" dirty="0" err="1">
                <a:cs typeface="Calibri"/>
              </a:rPr>
              <a:t>Lancasters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ruled, then the </a:t>
            </a:r>
            <a:r>
              <a:rPr lang="en-US" spc="-10" dirty="0" err="1">
                <a:cs typeface="Calibri"/>
              </a:rPr>
              <a:t>Yorks</a:t>
            </a:r>
            <a:r>
              <a:rPr lang="en-US" spc="-10" dirty="0">
                <a:cs typeface="Calibri"/>
              </a:rPr>
              <a:t>, 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back</a:t>
            </a:r>
            <a:r>
              <a:rPr lang="en-US" spc="-95" dirty="0">
                <a:cs typeface="Calibri"/>
              </a:rPr>
              <a:t> </a:t>
            </a:r>
            <a:r>
              <a:rPr lang="en-US" dirty="0">
                <a:cs typeface="Calibri"/>
              </a:rPr>
              <a:t>again</a:t>
            </a:r>
          </a:p>
          <a:p>
            <a:pPr marL="549275">
              <a:lnSpc>
                <a:spcPct val="100000"/>
              </a:lnSpc>
              <a:spcBef>
                <a:spcPts val="10"/>
              </a:spcBef>
            </a:pPr>
            <a:r>
              <a:rPr lang="en-US" spc="-5" dirty="0">
                <a:cs typeface="Calibri"/>
              </a:rPr>
              <a:t>-Finally, Lancaster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wins</a:t>
            </a:r>
          </a:p>
          <a:p>
            <a:pPr marL="549275">
              <a:lnSpc>
                <a:spcPct val="100000"/>
              </a:lnSpc>
              <a:spcBef>
                <a:spcPts val="20"/>
              </a:spcBef>
            </a:pPr>
            <a:r>
              <a:rPr lang="en-US" dirty="0">
                <a:cs typeface="Calibri"/>
              </a:rPr>
              <a:t>-Henry </a:t>
            </a:r>
            <a:r>
              <a:rPr lang="en-US" spc="-5" dirty="0">
                <a:cs typeface="Calibri"/>
              </a:rPr>
              <a:t>VII takes </a:t>
            </a:r>
            <a:r>
              <a:rPr lang="en-US" dirty="0">
                <a:cs typeface="Calibri"/>
              </a:rPr>
              <a:t>the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throne</a:t>
            </a:r>
          </a:p>
          <a:p>
            <a:pPr marL="549275">
              <a:lnSpc>
                <a:spcPct val="100000"/>
              </a:lnSpc>
              <a:spcBef>
                <a:spcPts val="20"/>
              </a:spcBef>
            </a:pPr>
            <a:r>
              <a:rPr lang="en-US" spc="-5" dirty="0">
                <a:cs typeface="Calibri"/>
              </a:rPr>
              <a:t>-TUDOR</a:t>
            </a:r>
            <a:r>
              <a:rPr lang="en-US" spc="-7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DYNASTY</a:t>
            </a:r>
            <a:endParaRPr lang="en-US" dirty="0">
              <a:cs typeface="Calibri"/>
            </a:endParaRPr>
          </a:p>
          <a:p>
            <a:pPr marL="549275" marR="534035">
              <a:lnSpc>
                <a:spcPct val="101800"/>
              </a:lnSpc>
            </a:pPr>
            <a:r>
              <a:rPr lang="en-US" spc="-5" dirty="0">
                <a:cs typeface="Calibri"/>
              </a:rPr>
              <a:t>-The legacy </a:t>
            </a:r>
            <a:r>
              <a:rPr lang="en-US" dirty="0">
                <a:cs typeface="Calibri"/>
              </a:rPr>
              <a:t>of </a:t>
            </a:r>
            <a:r>
              <a:rPr lang="en-US" spc="-5" dirty="0">
                <a:cs typeface="Calibri"/>
              </a:rPr>
              <a:t>the </a:t>
            </a:r>
            <a:r>
              <a:rPr lang="en-US" spc="-5" dirty="0" err="1">
                <a:cs typeface="Calibri"/>
              </a:rPr>
              <a:t>Yorks</a:t>
            </a:r>
            <a:r>
              <a:rPr lang="en-US" spc="-5" dirty="0">
                <a:cs typeface="Calibri"/>
              </a:rPr>
              <a:t> </a:t>
            </a:r>
            <a:r>
              <a:rPr lang="en-US" dirty="0">
                <a:cs typeface="Calibri"/>
              </a:rPr>
              <a:t>is </a:t>
            </a:r>
            <a:r>
              <a:rPr lang="en-US" spc="-5" dirty="0">
                <a:cs typeface="Calibri"/>
              </a:rPr>
              <a:t>seen  </a:t>
            </a:r>
            <a:r>
              <a:rPr lang="en-US" dirty="0">
                <a:cs typeface="Calibri"/>
              </a:rPr>
              <a:t>through </a:t>
            </a:r>
            <a:r>
              <a:rPr lang="en-US" spc="-5" dirty="0">
                <a:cs typeface="Calibri"/>
              </a:rPr>
              <a:t>Tudor</a:t>
            </a:r>
            <a:r>
              <a:rPr lang="en-US" spc="-7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PROPOGANDA</a:t>
            </a:r>
            <a:endParaRPr lang="en-US" dirty="0">
              <a:cs typeface="Calibri"/>
            </a:endParaRPr>
          </a:p>
          <a:p>
            <a:pPr marL="835660">
              <a:lnSpc>
                <a:spcPct val="100000"/>
              </a:lnSpc>
              <a:spcBef>
                <a:spcPts val="25"/>
              </a:spcBef>
            </a:pPr>
            <a:r>
              <a:rPr lang="en-US" spc="-5" dirty="0">
                <a:cs typeface="Calibri"/>
              </a:rPr>
              <a:t>-Richard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III</a:t>
            </a:r>
          </a:p>
          <a:p>
            <a:pPr marR="1270" algn="ctr">
              <a:lnSpc>
                <a:spcPct val="100000"/>
              </a:lnSpc>
              <a:spcBef>
                <a:spcPts val="20"/>
              </a:spcBef>
            </a:pPr>
            <a:r>
              <a:rPr lang="en-US" spc="-5" dirty="0">
                <a:cs typeface="Calibri"/>
              </a:rPr>
              <a:t>-Princes </a:t>
            </a:r>
            <a:r>
              <a:rPr lang="en-US" dirty="0">
                <a:cs typeface="Calibri"/>
              </a:rPr>
              <a:t>in </a:t>
            </a:r>
            <a:r>
              <a:rPr lang="en-US" spc="-5" dirty="0">
                <a:cs typeface="Calibri"/>
              </a:rPr>
              <a:t>the</a:t>
            </a:r>
            <a:r>
              <a:rPr lang="en-US" spc="-5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tower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98" decel="100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98" decel="1000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98" decel="1000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98" decel="1000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98" decel="100000" fill="hold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Important Dates of the Middle Ages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1475"/>
            <a:ext cx="8229600" cy="5216525"/>
          </a:xfrm>
        </p:spPr>
        <p:txBody>
          <a:bodyPr/>
          <a:lstStyle/>
          <a:p>
            <a:r>
              <a:rPr lang="en-US" b="1" dirty="0"/>
              <a:t>800: Charlemagne crowned emperor </a:t>
            </a:r>
          </a:p>
          <a:p>
            <a:r>
              <a:rPr lang="en-US" b="1" dirty="0"/>
              <a:t>1066: Battle of Hastings</a:t>
            </a:r>
          </a:p>
          <a:p>
            <a:r>
              <a:rPr lang="en-US" b="1" dirty="0"/>
              <a:t>1099: capture of Jerusalem by Crusaders</a:t>
            </a:r>
          </a:p>
          <a:p>
            <a:r>
              <a:rPr lang="en-US" b="1" dirty="0"/>
              <a:t>1198: Fall of Jerusalem to Saladin </a:t>
            </a:r>
          </a:p>
          <a:p>
            <a:r>
              <a:rPr lang="en-US" b="1" dirty="0"/>
              <a:t>1215: Magna </a:t>
            </a:r>
            <a:r>
              <a:rPr lang="en-US" b="1" dirty="0" err="1"/>
              <a:t>Carta</a:t>
            </a:r>
            <a:r>
              <a:rPr lang="en-US" b="1" dirty="0"/>
              <a:t> </a:t>
            </a:r>
          </a:p>
          <a:p>
            <a:r>
              <a:rPr lang="en-US" b="1" dirty="0"/>
              <a:t>1348-1350: Worst of Black Death</a:t>
            </a:r>
          </a:p>
          <a:p>
            <a:r>
              <a:rPr lang="en-US" b="1" dirty="0"/>
              <a:t>1337-1453: 100 Years War (between England and France)</a:t>
            </a:r>
          </a:p>
          <a:p>
            <a:r>
              <a:rPr lang="en-US" b="1" dirty="0"/>
              <a:t>1455-1485: English War of the Roses (Lancaster’s win; Tudor dynasty begins )</a:t>
            </a:r>
          </a:p>
          <a:p>
            <a:r>
              <a:rPr lang="en-US" b="1" dirty="0"/>
              <a:t>1492: The Reconquista of Spain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0A0AC-B460-4F5B-A466-B56F50F34186}"/>
              </a:ext>
            </a:extLst>
          </p:cNvPr>
          <p:cNvSpPr txBox="1"/>
          <p:nvPr/>
        </p:nvSpPr>
        <p:spPr>
          <a:xfrm>
            <a:off x="5486400" y="6396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B5846-4021-4807-A677-BC7071B89DAF}"/>
              </a:ext>
            </a:extLst>
          </p:cNvPr>
          <p:cNvSpPr txBox="1"/>
          <p:nvPr/>
        </p:nvSpPr>
        <p:spPr>
          <a:xfrm>
            <a:off x="5486400" y="593467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98" decel="1000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England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Anglo-Saxon culture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Alfred the Great, ruled 871-899</a:t>
            </a:r>
          </a:p>
          <a:p>
            <a:pPr>
              <a:buFontTx/>
              <a:buNone/>
            </a:pPr>
            <a:r>
              <a:rPr lang="en-US" dirty="0"/>
              <a:t>                 - turned back Vikings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Successors united England, “land of Angles”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3" y="0"/>
            <a:ext cx="6537113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England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1016, Danish king, Canute</a:t>
            </a:r>
          </a:p>
          <a:p>
            <a:pPr>
              <a:buFontTx/>
              <a:buNone/>
            </a:pPr>
            <a:r>
              <a:rPr lang="en-US" dirty="0"/>
              <a:t>            - Anglo-Saxon and Viking blend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1042 Edward the Confessor (descendant of Alfred)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1066 Edward died, no heir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15875"/>
            <a:ext cx="65722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dirty="0"/>
              <a:t>Struggle for the Throne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Two Claimants: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 - Harold </a:t>
            </a:r>
            <a:r>
              <a:rPr lang="en-US" dirty="0" err="1"/>
              <a:t>Godwinson</a:t>
            </a:r>
            <a:r>
              <a:rPr lang="en-US" dirty="0"/>
              <a:t>, Anglo-Saxon</a:t>
            </a:r>
          </a:p>
          <a:p>
            <a:pPr>
              <a:buFontTx/>
              <a:buNone/>
            </a:pPr>
            <a:r>
              <a:rPr lang="en-US" dirty="0"/>
              <a:t>          - William the Conqueror, French</a:t>
            </a:r>
          </a:p>
          <a:p>
            <a:pPr>
              <a:buFontTx/>
              <a:buNone/>
            </a:pPr>
            <a:r>
              <a:rPr lang="en-US" dirty="0"/>
              <a:t>                  - Edward’s cousin</a:t>
            </a:r>
          </a:p>
          <a:p>
            <a:pPr>
              <a:buFontTx/>
              <a:buNone/>
            </a:pPr>
            <a:r>
              <a:rPr lang="en-US" dirty="0"/>
              <a:t>                  - Invaded England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32" y="0"/>
            <a:ext cx="5880735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6002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WILLIAM THE CONQUEROR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06" y="1752600"/>
            <a:ext cx="4246744" cy="510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474"/>
            <a:ext cx="5562600" cy="66784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1066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October 14, 1066 Battle of Hastings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      - William won</a:t>
            </a:r>
          </a:p>
          <a:p>
            <a:pPr>
              <a:buFontTx/>
              <a:buNone/>
            </a:pPr>
            <a:r>
              <a:rPr lang="en-US" dirty="0"/>
              <a:t>               - Declared England his </a:t>
            </a:r>
          </a:p>
          <a:p>
            <a:pPr>
              <a:buFontTx/>
              <a:buNone/>
            </a:pPr>
            <a:r>
              <a:rPr lang="en-US" dirty="0"/>
              <a:t>               - Gave land to 200 French lords</a:t>
            </a:r>
          </a:p>
          <a:p>
            <a:pPr>
              <a:buFontTx/>
              <a:buNone/>
            </a:pPr>
            <a:r>
              <a:rPr lang="en-US" dirty="0"/>
              <a:t>               - United England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609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en-US" dirty="0"/>
              <a:t>Henry II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English king, French vassal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Married Eleanor of Aquitaine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Annual court of justice</a:t>
            </a:r>
          </a:p>
          <a:p>
            <a:pPr>
              <a:buFontTx/>
              <a:buNone/>
            </a:pPr>
            <a:r>
              <a:rPr lang="en-US" dirty="0"/>
              <a:t>              - Trial by Jury</a:t>
            </a:r>
          </a:p>
          <a:p>
            <a:pPr>
              <a:buFontTx/>
              <a:buNone/>
            </a:pPr>
            <a:r>
              <a:rPr lang="en-US" dirty="0"/>
              <a:t>              - Common Law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49288"/>
            <a:ext cx="40576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dirty="0"/>
              <a:t>Henry’s Sons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Richard the Lionhearted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John </a:t>
            </a:r>
            <a:r>
              <a:rPr lang="en-US" dirty="0" err="1"/>
              <a:t>Softsword</a:t>
            </a:r>
            <a:r>
              <a:rPr lang="en-US" dirty="0"/>
              <a:t>, ruled 1199-1216</a:t>
            </a:r>
          </a:p>
          <a:p>
            <a:pPr>
              <a:buFontTx/>
              <a:buNone/>
            </a:pPr>
            <a:r>
              <a:rPr lang="en-US" dirty="0"/>
              <a:t>             - lost Normandy</a:t>
            </a:r>
          </a:p>
          <a:p>
            <a:pPr>
              <a:buFontTx/>
              <a:buNone/>
            </a:pPr>
            <a:r>
              <a:rPr lang="en-US" dirty="0"/>
              <a:t>             - Resulted in Magna </a:t>
            </a:r>
            <a:r>
              <a:rPr lang="en-US" dirty="0" err="1"/>
              <a:t>Carta</a:t>
            </a:r>
            <a:r>
              <a:rPr lang="en-US" dirty="0"/>
              <a:t>, 1215</a:t>
            </a:r>
          </a:p>
          <a:p>
            <a:pPr>
              <a:buFontTx/>
              <a:buNone/>
            </a:pPr>
            <a:r>
              <a:rPr lang="en-US" dirty="0"/>
              <a:t>                      - No taxation without rep.</a:t>
            </a:r>
          </a:p>
          <a:p>
            <a:pPr>
              <a:buFontTx/>
              <a:buNone/>
            </a:pPr>
            <a:r>
              <a:rPr lang="en-US" dirty="0"/>
              <a:t>                      - Trial by Jury</a:t>
            </a:r>
          </a:p>
          <a:p>
            <a:pPr>
              <a:buFontTx/>
              <a:buNone/>
            </a:pPr>
            <a:r>
              <a:rPr lang="en-US" dirty="0"/>
              <a:t>                      - Protection of Law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17463"/>
            <a:ext cx="65722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en-US" dirty="0"/>
              <a:t>Model Parliament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prstTxWarp prst="textPlain">
              <a:avLst/>
            </a:prstTxWarp>
            <a:normAutofit lnSpcReduction="10000"/>
          </a:bodyPr>
          <a:lstStyle/>
          <a:p>
            <a:r>
              <a:rPr lang="en-US" dirty="0"/>
              <a:t>1295, Edward I wanted to fight French Welsh, and Scots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Needed money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Needed wide support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burgesses (wealthy property owners) from every borough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knights from every county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17463"/>
            <a:ext cx="65722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2285</TotalTime>
  <Words>604</Words>
  <Application>Microsoft Office PowerPoint</Application>
  <PresentationFormat>On-screen Show (4:3)</PresentationFormat>
  <Paragraphs>134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The Late Middle Ages</vt:lpstr>
      <vt:lpstr>England</vt:lpstr>
      <vt:lpstr>England</vt:lpstr>
      <vt:lpstr>Struggle for the Throne</vt:lpstr>
      <vt:lpstr>WILLIAM THE CONQUEROR</vt:lpstr>
      <vt:lpstr>1066</vt:lpstr>
      <vt:lpstr>Henry II</vt:lpstr>
      <vt:lpstr>Henry’s Sons</vt:lpstr>
      <vt:lpstr>Model Parliament</vt:lpstr>
      <vt:lpstr>Model Parliament</vt:lpstr>
      <vt:lpstr>France</vt:lpstr>
      <vt:lpstr>Philip IV</vt:lpstr>
      <vt:lpstr>Estates-General</vt:lpstr>
      <vt:lpstr>100 YEARS WAR</vt:lpstr>
      <vt:lpstr>WAR OF THE ROSES</vt:lpstr>
      <vt:lpstr>Important Dates of the Middle 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Cleary</dc:creator>
  <cp:lastModifiedBy>Timothy Rose</cp:lastModifiedBy>
  <cp:revision>127</cp:revision>
  <dcterms:created xsi:type="dcterms:W3CDTF">1601-01-01T00:00:00Z</dcterms:created>
  <dcterms:modified xsi:type="dcterms:W3CDTF">2019-10-11T19:14:28Z</dcterms:modified>
</cp:coreProperties>
</file>