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2" r:id="rId3"/>
    <p:sldId id="323" r:id="rId4"/>
    <p:sldId id="324" r:id="rId5"/>
    <p:sldId id="339" r:id="rId6"/>
    <p:sldId id="261" r:id="rId7"/>
    <p:sldId id="259" r:id="rId8"/>
    <p:sldId id="284" r:id="rId9"/>
    <p:sldId id="325" r:id="rId10"/>
    <p:sldId id="326" r:id="rId11"/>
    <p:sldId id="305" r:id="rId12"/>
    <p:sldId id="306" r:id="rId13"/>
    <p:sldId id="307" r:id="rId14"/>
    <p:sldId id="308" r:id="rId15"/>
    <p:sldId id="327" r:id="rId16"/>
    <p:sldId id="328" r:id="rId17"/>
    <p:sldId id="310" r:id="rId18"/>
    <p:sldId id="329" r:id="rId19"/>
    <p:sldId id="311" r:id="rId20"/>
    <p:sldId id="330" r:id="rId21"/>
    <p:sldId id="331" r:id="rId22"/>
    <p:sldId id="312" r:id="rId23"/>
    <p:sldId id="332" r:id="rId24"/>
    <p:sldId id="317" r:id="rId25"/>
    <p:sldId id="340" r:id="rId26"/>
    <p:sldId id="333" r:id="rId27"/>
    <p:sldId id="318" r:id="rId28"/>
    <p:sldId id="313" r:id="rId29"/>
    <p:sldId id="314" r:id="rId30"/>
    <p:sldId id="315" r:id="rId31"/>
    <p:sldId id="341" r:id="rId32"/>
    <p:sldId id="267" r:id="rId33"/>
    <p:sldId id="334" r:id="rId34"/>
    <p:sldId id="288" r:id="rId35"/>
    <p:sldId id="268" r:id="rId36"/>
    <p:sldId id="335" r:id="rId37"/>
    <p:sldId id="336" r:id="rId38"/>
    <p:sldId id="287" r:id="rId39"/>
    <p:sldId id="342" r:id="rId40"/>
    <p:sldId id="269" r:id="rId41"/>
    <p:sldId id="271" r:id="rId42"/>
    <p:sldId id="338" r:id="rId43"/>
    <p:sldId id="343" r:id="rId44"/>
  </p:sldIdLst>
  <p:sldSz cx="9144000" cy="6858000" type="screen4x3"/>
  <p:notesSz cx="7010400" cy="9296400"/>
  <p:embeddedFontLst>
    <p:embeddedFont>
      <p:font typeface="Goudy Stout" panose="0202090407030B020401" pitchFamily="18" charset="0"/>
      <p:regular r:id="rId47"/>
    </p:embeddedFont>
    <p:embeddedFont>
      <p:font typeface="Franklin Gothic Book" panose="020B0503020102020204" pitchFamily="34" charset="0"/>
      <p:regular r:id="rId48"/>
      <p:italic r:id="rId49"/>
    </p:embeddedFont>
    <p:embeddedFont>
      <p:font typeface="JewelPastorJotDown" panose="020B0604020202020204" charset="0"/>
      <p:regular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50021"/>
    <a:srgbClr val="FF6600"/>
    <a:srgbClr val="0000FF"/>
    <a:srgbClr val="003300"/>
    <a:srgbClr val="FF66CC"/>
    <a:srgbClr val="008080"/>
    <a:srgbClr val="CCFF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70" autoAdjust="0"/>
  </p:normalViewPr>
  <p:slideViewPr>
    <p:cSldViewPr>
      <p:cViewPr varScale="1">
        <p:scale>
          <a:sx n="57" d="100"/>
          <a:sy n="57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6107458-E43A-4B15-8706-2E49CEAE3AFD}" type="datetimeFigureOut">
              <a:rPr lang="en-US"/>
              <a:pPr>
                <a:defRPr/>
              </a:pPr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5A045FF-623D-427F-909E-4530484A4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EFF1DDDA-2E98-4999-8537-87EB5527E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5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0BC61-7766-498D-830F-194905F136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2C81DE-5969-40AC-817C-84171D5403C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B0AD2-1866-45AF-8114-D08AD59D981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EC7C6-99B0-4690-BB26-FAFA55974E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FC1F0-98C9-48DE-9BC1-BF14121D91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B421D4-AE82-4953-B2FD-2044418E6AF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8CCBA-4AB9-4963-B530-D5A7121B91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C8C4F0-6048-41E7-8E5E-FE41251BD8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2DFF91-9994-4C6A-B9EB-E5CE5948C4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16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AFB53E-82E7-494F-BFBA-42DDE1C648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48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47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8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4CCF80-4D4A-4968-83F5-CE50C1855A6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81CC4-6944-422D-99B2-501860D07FB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0BFF19-9449-498F-9D0A-391F5AE1E16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8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42547-6D0D-4F59-B7D7-FAC15C2382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131F5-FB8F-44FF-9CA0-B9699C8EC3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D2A660-3230-42A5-BE6A-B8F150C6E3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F1DDDA-2E98-4999-8537-87EB5527E6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44C9F-FB1E-45C7-96CE-743885FBCD8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346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46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6F84-CB14-4564-8D5F-3E9496E81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9387-A1BB-4682-ACCE-0300A1BF9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7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33A0-B604-404E-8672-0CE71ACF1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2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7B90A-B3D6-45AC-8389-F19FF1B8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23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2551C-3F3A-4B7B-98C8-2ABD7F39B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56D4-3064-4BCD-8F5A-7CCFCD64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8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6A3DE-04EB-4985-ACA4-3EBB2C1E2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57BB7-468E-43AB-850F-CE349AC10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4F751-3131-420A-8050-6D8BF9D6A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CB4DE-BC1F-48AA-A004-D177D029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4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340B2-7759-41FA-8541-3E03A2CBC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E9336-4FCE-406F-B74F-DFF7574C3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E682-60E4-4159-8471-704560C21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4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24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24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244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22ACC12-B44B-4B89-89BD-D8E47F178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Vc8jwYexj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udy Stout" pitchFamily="18" charset="0"/>
              </a:rPr>
              <a:t>Classical Greece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2133600"/>
          </a:xfrm>
        </p:spPr>
        <p:txBody>
          <a:bodyPr/>
          <a:lstStyle/>
          <a:p>
            <a:pPr eaLnBrk="1" hangingPunct="1">
              <a:defRPr/>
            </a:pPr>
            <a:endParaRPr lang="en-US" sz="5400" b="1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1" y="0"/>
            <a:ext cx="5237798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3300"/>
                </a:solidFill>
              </a:rPr>
              <a:t>Some say: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3300"/>
                </a:solidFill>
              </a:rPr>
              <a:t>Greeks were not really united by religion</a:t>
            </a:r>
          </a:p>
          <a:p>
            <a:pPr>
              <a:defRPr/>
            </a:pPr>
            <a:r>
              <a:rPr lang="en-US" b="1" dirty="0">
                <a:solidFill>
                  <a:srgbClr val="003300"/>
                </a:solidFill>
              </a:rPr>
              <a:t>Some say:</a:t>
            </a:r>
          </a:p>
          <a:p>
            <a:pPr>
              <a:defRPr/>
            </a:pPr>
            <a:r>
              <a:rPr lang="en-US" b="1" dirty="0">
                <a:solidFill>
                  <a:srgbClr val="003300"/>
                </a:solidFill>
              </a:rPr>
              <a:t>They were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3300"/>
                </a:solidFill>
              </a:rPr>
              <a:t>-</a:t>
            </a:r>
            <a:r>
              <a:rPr lang="en-US" b="1" dirty="0" err="1">
                <a:solidFill>
                  <a:srgbClr val="003300"/>
                </a:solidFill>
              </a:rPr>
              <a:t>Dionysia</a:t>
            </a:r>
            <a:endParaRPr lang="en-US" b="1" dirty="0">
              <a:solidFill>
                <a:srgbClr val="0033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3300"/>
                </a:solidFill>
              </a:rPr>
              <a:t>-Olympics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28074"/>
            <a:ext cx="8534400" cy="6796153"/>
            <a:chOff x="304800" y="33773"/>
            <a:chExt cx="8534400" cy="6796153"/>
          </a:xfrm>
        </p:grpSpPr>
        <p:pic>
          <p:nvPicPr>
            <p:cNvPr id="2050" name="Picture 2" descr="https://upload.wikimedia.org/wikipedia/commons/5/5d/Map_of_Archaic_Greece_%28English%2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3773"/>
              <a:ext cx="8534400" cy="6796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324600" y="338372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ewelPastorJotDown" panose="02000603000000000000" pitchFamily="2" charset="0"/>
                  <a:ea typeface="JewelPastorJotDown" panose="02000603000000000000" pitchFamily="2" charset="0"/>
                </a:rPr>
                <a:t>Ionia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ersian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2863"/>
            <a:ext cx="9144000" cy="6815137"/>
          </a:xfrm>
        </p:spPr>
      </p:pic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905000"/>
          </a:xfrm>
        </p:spPr>
        <p:txBody>
          <a:bodyPr>
            <a:prstTxWarp prst="textTriangl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Persian Wars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6019800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pPr marL="0" indent="0" eaLnBrk="1" hangingPunct="1"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Different Wars over…</a:t>
            </a:r>
          </a:p>
          <a:p>
            <a:pPr eaLnBrk="1" hangingPunct="1">
              <a:defRPr/>
            </a:pP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/>
              <a:t>Fighting Styles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53231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400" b="1" dirty="0"/>
              <a:t>Persian tactics = barrage of arrows</a:t>
            </a:r>
          </a:p>
          <a:p>
            <a:pPr eaLnBrk="1" hangingPunct="1">
              <a:defRPr/>
            </a:pPr>
            <a:r>
              <a:rPr lang="en-US" sz="4400" b="1" dirty="0"/>
              <a:t>Athenians and Spartans = close fighting with long, heavy spears, swords, and shields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e/ed/Greek_Phalan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pPr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Persian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492 BCE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Persian fleet went to attack Athens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Bad storm forced them to go back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pPr>
              <a:defRPr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Persian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perspectiveRelaxed"/>
              <a:lightRig rig="threePt" dir="t"/>
            </a:scene3d>
          </a:bodyPr>
          <a:lstStyle/>
          <a:p>
            <a:pPr>
              <a:defRPr/>
            </a:pPr>
            <a:r>
              <a:rPr lang="en-US" sz="4000" dirty="0"/>
              <a:t>King Darius of Persia sent messengers to Greek city-states.</a:t>
            </a:r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/>
              <a:t>Demanded “dirt and water” (subjugation)</a:t>
            </a:r>
          </a:p>
          <a:p>
            <a:pPr marL="0" indent="0">
              <a:buNone/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/>
              <a:t>Only Athens and Sparta refused.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6200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277591" y="3505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Um…No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prstTxWarp prst="textStop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b="1" baseline="30000" dirty="0">
                <a:solidFill>
                  <a:srgbClr val="0000FF"/>
                </a:solidFill>
              </a:rPr>
              <a:t>nd</a:t>
            </a:r>
            <a:r>
              <a:rPr lang="en-US" b="1" dirty="0">
                <a:solidFill>
                  <a:srgbClr val="0000FF"/>
                </a:solidFill>
              </a:rPr>
              <a:t> Persian War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8382000" cy="5867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</a:rPr>
              <a:t>490 BCE Darius sent his fleet to attack Greece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</a:rPr>
              <a:t>8 days of fighting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</a:rPr>
              <a:t>Plains of Marathon = 10,000 Athenians vs. 20,000 Persians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</a:rPr>
              <a:t>Athenians won in 5 hours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</a:rPr>
              <a:t>6400 Dead Persians, only 192 Athenian deaths…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</a:rPr>
              <a:t>According to Herodotus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6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6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6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baseline="30000" dirty="0">
                <a:solidFill>
                  <a:srgbClr val="0000FF"/>
                </a:solidFill>
              </a:rPr>
              <a:t>nd</a:t>
            </a:r>
            <a:r>
              <a:rPr lang="en-US" dirty="0">
                <a:solidFill>
                  <a:srgbClr val="0000FF"/>
                </a:solidFill>
              </a:rPr>
              <a:t> Persian War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000000"/>
                </a:solidFill>
              </a:rPr>
              <a:t>Sent </a:t>
            </a:r>
            <a:r>
              <a:rPr lang="en-US" sz="2800" b="1" dirty="0" err="1">
                <a:solidFill>
                  <a:srgbClr val="000000"/>
                </a:solidFill>
              </a:rPr>
              <a:t>Pheidippides</a:t>
            </a:r>
            <a:r>
              <a:rPr lang="en-US" sz="2800" b="1" dirty="0">
                <a:solidFill>
                  <a:srgbClr val="000000"/>
                </a:solidFill>
              </a:rPr>
              <a:t> the greatest runner in Greece to run and tell Athens they’d won.  He fell dead at 26 miles from heat exhaustion and fighting after delivering the message.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33" y="2438400"/>
            <a:ext cx="2460144" cy="36925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79" y="2438400"/>
            <a:ext cx="5003343" cy="3833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800600" y="0"/>
            <a:ext cx="4343400" cy="1143000"/>
          </a:xfrm>
        </p:spPr>
        <p:txBody>
          <a:bodyPr>
            <a:prstTxWarp prst="textTriangl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baseline="300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Persian War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054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3</a:t>
            </a:r>
            <a:r>
              <a:rPr lang="en-US" sz="3600" b="1" baseline="30000" dirty="0"/>
              <a:t>rd</a:t>
            </a:r>
            <a:r>
              <a:rPr lang="en-US" sz="3600" b="1" dirty="0"/>
              <a:t> Persian War 480 BC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Xerxes, son of Darius, led a massive invasion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/>
              <a:t>Thermopylae the Persian passage to Athens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500" b="1" dirty="0"/>
          </a:p>
        </p:txBody>
      </p:sp>
      <p:pic>
        <p:nvPicPr>
          <p:cNvPr id="4098" name="Picture 2" descr="https://upload.wikimedia.org/wikipedia/commons/e/ec/Thermopylae_map_480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71174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76200"/>
            <a:ext cx="76200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</a:rPr>
              <a:t>Ca. 510 BCE – 323 BCE</a:t>
            </a:r>
          </a:p>
          <a:p>
            <a:pPr>
              <a:defRPr/>
            </a:pPr>
            <a:endParaRPr lang="en-US" sz="4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</a:rPr>
              <a:t>The Persian Wars – The Death of Alexander the Great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Focus: Classical Greece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82" y="0"/>
            <a:ext cx="4852035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A50021"/>
                </a:solidFill>
              </a:rPr>
              <a:t>3</a:t>
            </a:r>
            <a:r>
              <a:rPr lang="en-US" baseline="30000" dirty="0">
                <a:solidFill>
                  <a:srgbClr val="A50021"/>
                </a:solidFill>
              </a:rPr>
              <a:t>rd</a:t>
            </a:r>
            <a:r>
              <a:rPr lang="en-US" dirty="0">
                <a:solidFill>
                  <a:srgbClr val="A50021"/>
                </a:solidFill>
              </a:rPr>
              <a:t> Persian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King Leonidas led 300 Spartans.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King Leonidas sent the other Greeks away when he realized they couldn’t win.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The Spartans held the Persians off for three days.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A50021"/>
                </a:solidFill>
              </a:rPr>
              <a:t>3</a:t>
            </a:r>
            <a:r>
              <a:rPr lang="en-US" baseline="30000" dirty="0">
                <a:solidFill>
                  <a:srgbClr val="A50021"/>
                </a:solidFill>
              </a:rPr>
              <a:t>rd</a:t>
            </a:r>
            <a:r>
              <a:rPr lang="en-US" dirty="0">
                <a:solidFill>
                  <a:srgbClr val="A50021"/>
                </a:solidFill>
              </a:rPr>
              <a:t> Persian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Xerxes sent his troops through a secret pass to surround the Spartans.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All 300 died.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15" y="2514600"/>
            <a:ext cx="1995964" cy="4191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prstTxWarp prst="textStop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</a:rPr>
              <a:t>3</a:t>
            </a:r>
            <a:r>
              <a:rPr lang="en-US" baseline="30000" dirty="0">
                <a:solidFill>
                  <a:srgbClr val="A50021"/>
                </a:solidFill>
              </a:rPr>
              <a:t>rd</a:t>
            </a:r>
            <a:r>
              <a:rPr lang="en-US" dirty="0">
                <a:solidFill>
                  <a:srgbClr val="A50021"/>
                </a:solidFill>
              </a:rPr>
              <a:t> Persian War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4983163"/>
          </a:xfrm>
        </p:spPr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The Persians destroyed Athens.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But Athens had been evacuated.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1" dirty="0"/>
          </a:p>
          <a:p>
            <a:pPr eaLnBrk="1" hangingPunct="1">
              <a:defRPr/>
            </a:pPr>
            <a:r>
              <a:rPr lang="en-US" sz="2800" b="1" dirty="0"/>
              <a:t>Athens’ navy defeated the Persians at sea.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pPr>
              <a:defRPr/>
            </a:pPr>
            <a:r>
              <a:rPr lang="en-US" dirty="0"/>
              <a:t>So….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09587"/>
            <a:ext cx="7620000" cy="583882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>
              <a:defRPr/>
            </a:pPr>
            <a:r>
              <a:rPr lang="en-US" dirty="0"/>
              <a:t>The Greeks were the winners…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And who is history told by?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winners, of course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A50021"/>
                </a:solidFill>
              </a:rPr>
              <a:t>Legacy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i="1" dirty="0"/>
              <a:t> </a:t>
            </a:r>
            <a:r>
              <a:rPr lang="en-US" sz="3600" i="1" dirty="0"/>
              <a:t>We face the West instead of the East</a:t>
            </a:r>
          </a:p>
          <a:p>
            <a:pPr eaLnBrk="1" hangingPunct="1">
              <a:defRPr/>
            </a:pPr>
            <a:r>
              <a:rPr lang="en-US" sz="3600" i="1" dirty="0"/>
              <a:t>Democracy</a:t>
            </a:r>
          </a:p>
          <a:p>
            <a:pPr eaLnBrk="1" hangingPunct="1">
              <a:defRPr/>
            </a:pPr>
            <a:r>
              <a:rPr lang="en-US" sz="3600" i="1" dirty="0"/>
              <a:t>Prejudice</a:t>
            </a:r>
          </a:p>
          <a:p>
            <a:pPr eaLnBrk="1" hangingPunct="1">
              <a:defRPr/>
            </a:pPr>
            <a:r>
              <a:rPr lang="en-US" sz="3600" i="1" dirty="0" err="1"/>
              <a:t>eleftheria</a:t>
            </a:r>
            <a:r>
              <a:rPr lang="en-US" sz="3600" dirty="0"/>
              <a:t> (</a:t>
            </a:r>
            <a:r>
              <a:rPr lang="en-US" sz="3600" dirty="0" err="1"/>
              <a:t>ελευθερι</a:t>
            </a:r>
            <a:r>
              <a:rPr lang="en-US" sz="3600" dirty="0"/>
              <a:t>α)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dirty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dirty="0"/>
              <a:t>FREEDOM</a:t>
            </a:r>
          </a:p>
        </p:txBody>
      </p:sp>
      <p:cxnSp>
        <p:nvCxnSpPr>
          <p:cNvPr id="27652" name="Straight Arrow Connector 2"/>
          <p:cNvCxnSpPr>
            <a:cxnSpLocks noChangeShapeType="1"/>
          </p:cNvCxnSpPr>
          <p:nvPr/>
        </p:nvCxnSpPr>
        <p:spPr bwMode="auto">
          <a:xfrm flipH="1" flipV="1">
            <a:off x="1981200" y="4953000"/>
            <a:ext cx="76200" cy="7620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0"/>
            <a:ext cx="396875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33654" y="2945656"/>
            <a:ext cx="112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Win!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en-US" dirty="0"/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1050"/>
            <a:ext cx="7620000" cy="52959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What are three wars fought between Persia and Greece between 492 and 480 B.C.E.?</a:t>
            </a:r>
          </a:p>
          <a:p>
            <a:endParaRPr lang="en-US" dirty="0"/>
          </a:p>
          <a:p>
            <a:r>
              <a:rPr lang="en-US" dirty="0"/>
              <a:t>PERSIAN WARS</a:t>
            </a:r>
          </a:p>
        </p:txBody>
      </p:sp>
    </p:spTree>
    <p:extLst>
      <p:ext uri="{BB962C8B-B14F-4D97-AF65-F5344CB8AC3E}">
        <p14:creationId xmlns:p14="http://schemas.microsoft.com/office/powerpoint/2010/main" val="7058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1050"/>
            <a:ext cx="7620000" cy="5295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From City-States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en-US" sz="4800" b="1" dirty="0">
                <a:solidFill>
                  <a:srgbClr val="CC0000"/>
                </a:solidFill>
              </a:rPr>
              <a:t>EMPIRES</a:t>
            </a:r>
          </a:p>
          <a:p>
            <a:pPr>
              <a:defRPr/>
            </a:pP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CC0000"/>
                </a:solidFill>
              </a:rPr>
              <a:t>The Delian League</a:t>
            </a:r>
          </a:p>
          <a:p>
            <a:pPr marL="0" indent="0">
              <a:buNone/>
              <a:defRPr/>
            </a:pP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CC0000"/>
                </a:solidFill>
              </a:rPr>
              <a:t>VS.</a:t>
            </a:r>
          </a:p>
          <a:p>
            <a:pPr>
              <a:defRPr/>
            </a:pPr>
            <a:endParaRPr lang="en-US" b="1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CC0000"/>
                </a:solidFill>
              </a:rPr>
              <a:t>The Spartan Confederation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en-US" dirty="0"/>
              <a:t>Delian League</a:t>
            </a:r>
          </a:p>
        </p:txBody>
      </p:sp>
      <p:pic>
        <p:nvPicPr>
          <p:cNvPr id="6146" name="Picture 2" descr="https://upload.wikimedia.org/wikipedia/commons/thumb/8/8e/Pelop_war_en.png/1280px-Pelop_war_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00200"/>
            <a:ext cx="8915400" cy="49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prstTxWarp prst="textChevronInverted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/>
              <a:t>Peloponnesian War 431-404 B.C.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4038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Sparta vs. Athens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27 years 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Best Warriors=Sparta 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Great Navy and BIG Population= Athens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Plague killed 60% of Athens’ population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Sparta won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No more Empire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2060"/>
                </a:solidFill>
              </a:rPr>
              <a:t>City-states once more</a:t>
            </a:r>
          </a:p>
        </p:txBody>
      </p:sp>
      <p:pic>
        <p:nvPicPr>
          <p:cNvPr id="7170" name="Picture 2" descr="https://upload.wikimedia.org/wikipedia/commons/thumb/0/0d/Houghton_STC_24058_%28B%29_-_Thucydides.jpg/800px-Houghton_STC_24058_%28B%29_-_Thucydi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34716"/>
            <a:ext cx="3505200" cy="55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b/b1/Pelopennesian_War%2C_Key_Actions_in_each_Phase%2C_431_-_404_B.C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0"/>
            <a:ext cx="4430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14550"/>
            <a:ext cx="7620000" cy="262890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6000" b="1" dirty="0">
                <a:solidFill>
                  <a:srgbClr val="FF6600"/>
                </a:solidFill>
              </a:rPr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3600" b="1" dirty="0">
                <a:solidFill>
                  <a:srgbClr val="FF6600"/>
                </a:solidFill>
              </a:rPr>
              <a:t>Contributions</a:t>
            </a:r>
          </a:p>
          <a:p>
            <a:pPr>
              <a:defRPr/>
            </a:pPr>
            <a:r>
              <a:rPr lang="en-US" sz="3600" b="1" dirty="0">
                <a:solidFill>
                  <a:srgbClr val="FF6600"/>
                </a:solidFill>
              </a:rPr>
              <a:t>Religion</a:t>
            </a:r>
          </a:p>
          <a:p>
            <a:pPr>
              <a:defRPr/>
            </a:pPr>
            <a:r>
              <a:rPr lang="en-US" sz="3600" b="1" dirty="0">
                <a:solidFill>
                  <a:srgbClr val="FF6600"/>
                </a:solidFill>
              </a:rPr>
              <a:t>Persian Wars</a:t>
            </a:r>
          </a:p>
          <a:p>
            <a:pPr>
              <a:defRPr/>
            </a:pPr>
            <a:r>
              <a:rPr lang="en-US" sz="3600" b="1" dirty="0">
                <a:solidFill>
                  <a:srgbClr val="FF6600"/>
                </a:solidFill>
              </a:rPr>
              <a:t>Peloponnesian War</a:t>
            </a:r>
          </a:p>
          <a:p>
            <a:pPr>
              <a:defRPr/>
            </a:pPr>
            <a:r>
              <a:rPr lang="en-US" sz="3600" b="1" dirty="0">
                <a:solidFill>
                  <a:srgbClr val="FF6600"/>
                </a:solidFill>
              </a:rPr>
              <a:t>Culture</a:t>
            </a:r>
          </a:p>
          <a:p>
            <a:pPr>
              <a:defRPr/>
            </a:pPr>
            <a:r>
              <a:rPr lang="en-US" sz="3600" b="1" dirty="0">
                <a:solidFill>
                  <a:srgbClr val="FF6600"/>
                </a:solidFill>
              </a:rPr>
              <a:t>Macedonian Conquest</a:t>
            </a:r>
          </a:p>
          <a:p>
            <a:pPr>
              <a:defRPr/>
            </a:pPr>
            <a:r>
              <a:rPr lang="en-US" sz="3600" b="1" dirty="0">
                <a:solidFill>
                  <a:srgbClr val="FF6600"/>
                </a:solidFill>
              </a:rPr>
              <a:t>Alexander=Empire to Death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6/68/Pelopennesian_War%2C_Walls_Protecting_the_City%2C_431_B.C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79" y="228600"/>
            <a:ext cx="847789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1050"/>
            <a:ext cx="7620000" cy="52959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What is the REALLY long war fought between Athens and Sparta called?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Peloponnesian War</a:t>
            </a:r>
          </a:p>
        </p:txBody>
      </p:sp>
    </p:spTree>
    <p:extLst>
      <p:ext uri="{BB962C8B-B14F-4D97-AF65-F5344CB8AC3E}">
        <p14:creationId xmlns:p14="http://schemas.microsoft.com/office/powerpoint/2010/main" val="2911508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Socra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Greek Philosophers</a:t>
            </a:r>
            <a:r>
              <a:rPr lang="en-US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4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Socrates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469-399 B.C. Athens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Teacher and philosopher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4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solidFill>
                  <a:schemeClr val="bg1"/>
                </a:solidFill>
              </a:rPr>
              <a:t>Method of teachings was to ask questions (Socratic Method)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6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A50021"/>
                </a:solidFill>
              </a:rPr>
              <a:t>Put on trial for corrupting the youth: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A50021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A50021"/>
                </a:solidFill>
              </a:rPr>
              <a:t>    - Questioned religion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A50021"/>
                </a:solidFill>
              </a:rPr>
              <a:t>    - Criticized Peloponnesian War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A50021"/>
                </a:solidFill>
              </a:rPr>
              <a:t>Trial of Socrates 501 men on jury Found guilty of treason and gave him three choices: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A50021"/>
                </a:solidFill>
              </a:rPr>
              <a:t>1 Apologize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A50021"/>
                </a:solidFill>
              </a:rPr>
              <a:t>2 Move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A50021"/>
                </a:solidFill>
              </a:rPr>
              <a:t>3 Death by Hemlock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A50021"/>
                </a:solidFill>
              </a:rPr>
              <a:t>**he chose this**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1981200" y="5867400"/>
            <a:ext cx="45720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5844" name="Picture 4" descr="soc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981200" y="381000"/>
            <a:ext cx="1600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501134"/>
            <a:ext cx="9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linkClick r:id="rId4"/>
              </a:rPr>
              <a:t>Video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PLato and Aristot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Greek Philosophers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/>
              <a:t>Plato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/>
              <a:t>Socrates’ most famous student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/>
              <a:t>Wrote </a:t>
            </a:r>
            <a:r>
              <a:rPr lang="en-US" sz="2400" b="1" u="sng" dirty="0"/>
              <a:t>The Republic</a:t>
            </a:r>
            <a:r>
              <a:rPr lang="en-US" sz="2400" b="1" dirty="0"/>
              <a:t> 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/>
              <a:t>Wrote about Socrates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defRPr/>
            </a:pPr>
            <a:r>
              <a:rPr lang="en-US" sz="2400" b="1" dirty="0"/>
              <a:t>One of first written works to argue for equal rights for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Greek Philosophers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/>
              <a:t>Aristotle</a:t>
            </a:r>
            <a:r>
              <a:rPr lang="en-US" b="1" dirty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Studied under Plato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eaLnBrk="1" hangingPunct="1">
              <a:defRPr/>
            </a:pPr>
            <a:r>
              <a:rPr lang="en-US" b="1" dirty="0"/>
              <a:t>Father of Biology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354705" cy="457200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0137"/>
            <a:ext cx="7620000" cy="4657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CC0000"/>
                </a:solidFill>
              </a:rPr>
              <a:t>Wrote </a:t>
            </a:r>
            <a:r>
              <a:rPr lang="en-US" b="1" u="sng" dirty="0">
                <a:solidFill>
                  <a:srgbClr val="CC0000"/>
                </a:solidFill>
              </a:rPr>
              <a:t>Politics</a:t>
            </a:r>
            <a:r>
              <a:rPr lang="en-US" b="1" dirty="0">
                <a:solidFill>
                  <a:srgbClr val="CC0000"/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CC0000"/>
                </a:solidFill>
              </a:rPr>
              <a:t>Taught Alexander the Great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CC0000"/>
                </a:solidFill>
              </a:rPr>
              <a:t>“Patience is virtue” </a:t>
            </a:r>
          </a:p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CC0000"/>
                </a:solidFill>
              </a:rPr>
              <a:t>“Moderation”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0964" name="Picture 4" descr="Plato-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1050"/>
            <a:ext cx="7620000" cy="52959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Which Greek philosopher taught by questioning?</a:t>
            </a:r>
          </a:p>
          <a:p>
            <a:r>
              <a:rPr lang="en-US" b="1" dirty="0"/>
              <a:t>Socrates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Which one wrote </a:t>
            </a:r>
            <a:r>
              <a:rPr lang="en-US" b="1" i="1" dirty="0"/>
              <a:t>The Republic</a:t>
            </a:r>
            <a:r>
              <a:rPr lang="en-US" b="1" dirty="0"/>
              <a:t>?</a:t>
            </a:r>
          </a:p>
          <a:p>
            <a:r>
              <a:rPr lang="en-US" b="1" dirty="0"/>
              <a:t>Plato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Which one taught Alexander the Great?</a:t>
            </a:r>
          </a:p>
          <a:p>
            <a:r>
              <a:rPr lang="en-US" b="1" dirty="0"/>
              <a:t>Aristotle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43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The 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4116388" cy="48307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Shaped by geography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    - Rocky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    - Mountainous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    - Watery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b="1" dirty="0">
              <a:solidFill>
                <a:srgbClr val="00B05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B050"/>
                </a:solidFill>
              </a:rPr>
              <a:t>***Hard to get from one place to another***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No central government</a:t>
            </a:r>
          </a:p>
          <a:p>
            <a:pPr>
              <a:defRPr/>
            </a:pPr>
            <a:endParaRPr lang="en-US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</a:rPr>
              <a:t>Collection of city-states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41" y="1905000"/>
            <a:ext cx="4408860" cy="4145851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572000" cy="1143000"/>
          </a:xfrm>
        </p:spPr>
        <p:txBody>
          <a:bodyPr>
            <a:prstTxWarp prst="textChevron">
              <a:avLst/>
            </a:prstTxWarp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Greek Writers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"/>
            <a:ext cx="5181600" cy="670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Homer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Blind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Wrote </a:t>
            </a:r>
            <a:r>
              <a:rPr lang="en-US" sz="2800" b="1" u="sng" dirty="0"/>
              <a:t>Iliad</a:t>
            </a:r>
            <a:r>
              <a:rPr lang="en-US" sz="2800" b="1" dirty="0"/>
              <a:t> and </a:t>
            </a:r>
            <a:r>
              <a:rPr lang="en-US" sz="2800" b="1" u="sng" dirty="0"/>
              <a:t>The Odyssey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Herodotus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Father of History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Wrote about 3 Persian Wars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Thucydides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Wrote about the Peloponnesian War</a:t>
            </a:r>
          </a:p>
        </p:txBody>
      </p:sp>
      <p:pic>
        <p:nvPicPr>
          <p:cNvPr id="41988" name="Picture 5" descr="homer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1676400"/>
            <a:ext cx="1752600" cy="2286000"/>
          </a:xfrm>
        </p:spPr>
      </p:pic>
      <p:pic>
        <p:nvPicPr>
          <p:cNvPr id="41989" name="Picture 8" descr="herodot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114800"/>
            <a:ext cx="2362200" cy="2514600"/>
          </a:xfrm>
        </p:spPr>
      </p:pic>
      <p:pic>
        <p:nvPicPr>
          <p:cNvPr id="41990" name="Picture 11" descr="thucydides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5257800" cy="1143000"/>
          </a:xfrm>
        </p:spPr>
        <p:txBody>
          <a:bodyPr>
            <a:prstTxWarp prst="textWave4">
              <a:avLst>
                <a:gd name="adj1" fmla="val 12500"/>
                <a:gd name="adj2" fmla="val 0"/>
              </a:avLst>
            </a:prstTxWarp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Famous Greeks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3434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/>
              <a:t>Pericles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Leader of Athens for 31 years between 460-429 BC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“Golden Age” of Athens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/>
              <a:t>Philip II of Macedonia</a:t>
            </a:r>
            <a:r>
              <a:rPr lang="en-US" sz="2400" b="1" dirty="0"/>
              <a:t> 350 BC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Attacked Persia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Brought 1/3 of Greek city-states under his control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/>
              <a:t>Alexander the Great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356-323 </a:t>
            </a:r>
            <a:r>
              <a:rPr lang="en-US" sz="2400" b="1" dirty="0"/>
              <a:t>BC*Macedonian*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Finished father’s job and conquered Greece, Persia, Egypt, and part of India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Died at age of 32 from malaria?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900" dirty="0"/>
              <a:t>     </a:t>
            </a:r>
          </a:p>
        </p:txBody>
      </p:sp>
      <p:pic>
        <p:nvPicPr>
          <p:cNvPr id="43012" name="Picture 6" descr="pericl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191000"/>
            <a:ext cx="2286000" cy="2667000"/>
          </a:xfrm>
        </p:spPr>
      </p:pic>
      <p:pic>
        <p:nvPicPr>
          <p:cNvPr id="43013" name="Picture 9" descr="Phil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4267200"/>
            <a:ext cx="2057400" cy="2590800"/>
          </a:xfrm>
        </p:spPr>
      </p:pic>
      <p:pic>
        <p:nvPicPr>
          <p:cNvPr id="43014" name="Picture 12" descr="alexander-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3812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</a:bodyPr>
          <a:lstStyle/>
          <a:p>
            <a:r>
              <a:rPr lang="en-US" dirty="0"/>
              <a:t>Alexander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4" y="1676400"/>
            <a:ext cx="4935682" cy="4343400"/>
          </a:xfrm>
          <a:prstGeom prst="snip2DiagRect">
            <a:avLst>
              <a:gd name="adj1" fmla="val 2615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61" y="2895600"/>
            <a:ext cx="4395739" cy="3626485"/>
          </a:xfrm>
          <a:prstGeom prst="snip2DiagRect">
            <a:avLst>
              <a:gd name="adj1" fmla="val 3285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71364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1050"/>
            <a:ext cx="7620000" cy="52959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Who conquered most of the known world?</a:t>
            </a:r>
          </a:p>
          <a:p>
            <a:endParaRPr lang="en-US" b="1" dirty="0"/>
          </a:p>
          <a:p>
            <a:r>
              <a:rPr lang="en-US" b="1" dirty="0"/>
              <a:t>Alexander the Great</a:t>
            </a:r>
          </a:p>
          <a:p>
            <a:endParaRPr lang="en-US" b="1" dirty="0"/>
          </a:p>
          <a:p>
            <a:r>
              <a:rPr lang="en-US" b="1" dirty="0"/>
              <a:t>What is the name of the culture that is a result of his conquests?</a:t>
            </a:r>
          </a:p>
          <a:p>
            <a:endParaRPr lang="en-US" b="1" dirty="0"/>
          </a:p>
          <a:p>
            <a:r>
              <a:rPr lang="en-US" b="1" dirty="0"/>
              <a:t>Hellenistic Culture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1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81050"/>
            <a:ext cx="7620000" cy="52959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/>
              <a:t>What is the name for a Greek City-State?</a:t>
            </a:r>
          </a:p>
          <a:p>
            <a:r>
              <a:rPr lang="en-US" dirty="0"/>
              <a:t>POLIS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en-US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23536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chemeClr val="tx1"/>
                </a:solidFill>
              </a:rPr>
              <a:t>Greek Contributions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9154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0000"/>
                </a:solidFill>
                <a:latin typeface="Franklin Gothic Book" pitchFamily="34" charset="0"/>
              </a:rPr>
              <a:t>Democracy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rgbClr val="000000"/>
                </a:solidFill>
                <a:latin typeface="Franklin Gothic Book" pitchFamily="34" charset="0"/>
              </a:rPr>
              <a:t>Olympics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rgbClr val="000000"/>
                </a:solidFill>
                <a:latin typeface="Franklin Gothic Book" pitchFamily="34" charset="0"/>
              </a:rPr>
              <a:t>Trial by Jury 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rgbClr val="000000"/>
                </a:solidFill>
                <a:latin typeface="Franklin Gothic Book" pitchFamily="34" charset="0"/>
              </a:rPr>
              <a:t>Theatre- comedy, tragedy, history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rgbClr val="000000"/>
                </a:solidFill>
                <a:latin typeface="Franklin Gothic Book" pitchFamily="34" charset="0"/>
              </a:rPr>
              <a:t>Medicine</a:t>
            </a:r>
          </a:p>
          <a:p>
            <a:pPr eaLnBrk="1" hangingPunct="1">
              <a:defRPr/>
            </a:pPr>
            <a:r>
              <a:rPr lang="en-US" sz="4800" b="1" dirty="0">
                <a:solidFill>
                  <a:srgbClr val="000000"/>
                </a:solidFill>
                <a:latin typeface="Franklin Gothic Book" pitchFamily="34" charset="0"/>
              </a:rPr>
              <a:t>Mythology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800" b="1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52400"/>
            <a:ext cx="49530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2060"/>
                </a:solidFill>
              </a:rPr>
              <a:t>Greek Religion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04800"/>
            <a:ext cx="4038600" cy="61722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Polytheistic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Main gods lived on Mt. Olympus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>
                <a:solidFill>
                  <a:srgbClr val="002060"/>
                </a:solidFill>
              </a:rPr>
              <a:t>Eg</a:t>
            </a:r>
            <a:r>
              <a:rPr lang="en-US" sz="2800" b="1" dirty="0">
                <a:solidFill>
                  <a:srgbClr val="002060"/>
                </a:solidFill>
              </a:rPr>
              <a:t>.: Zeus, Hera, Apollo, Athena, Aphrodite, Ares, Poseidon, and Hades.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002060"/>
                </a:solidFill>
              </a:rPr>
              <a:t>After death, everyone went to Hades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  <p:pic>
        <p:nvPicPr>
          <p:cNvPr id="1026" name="Picture 2" descr="https://upload.wikimedia.org/wikipedia/commons/thumb/b/bf/Persephone_Hades_BM_Vase_E82.jpg/800px-Persephone_Hades_BM_Vase_E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605" y="1776663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914400"/>
            <a:ext cx="3935540" cy="55626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88" y="0"/>
            <a:ext cx="3327177" cy="33147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4695842" cy="265902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88" y="3405938"/>
            <a:ext cx="3384212" cy="322346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42" y="2234363"/>
            <a:ext cx="3047999" cy="234314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pPr>
              <a:defRPr/>
            </a:pPr>
            <a:r>
              <a:rPr lang="en-US" b="1" dirty="0"/>
              <a:t>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Some Greeks prayed to local gods rather than Mt. Olympus.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</a:rPr>
              <a:t>Remember, historians don’t always agree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24200"/>
            <a:ext cx="2886075" cy="3810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am">
  <a:themeElements>
    <a:clrScheme name="Beam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6F5F6"/>
      </a:accent1>
      <a:accent2>
        <a:srgbClr val="A5E1A8"/>
      </a:accent2>
      <a:accent3>
        <a:srgbClr val="FFFFFF"/>
      </a:accent3>
      <a:accent4>
        <a:srgbClr val="000000"/>
      </a:accent4>
      <a:accent5>
        <a:srgbClr val="F0F9FA"/>
      </a:accent5>
      <a:accent6>
        <a:srgbClr val="95CC98"/>
      </a:accent6>
      <a:hlink>
        <a:srgbClr val="5B00B6"/>
      </a:hlink>
      <a:folHlink>
        <a:srgbClr val="34988E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18889</TotalTime>
  <Words>835</Words>
  <Application>Microsoft Office PowerPoint</Application>
  <PresentationFormat>On-screen Show (4:3)</PresentationFormat>
  <Paragraphs>270</Paragraphs>
  <Slides>43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Goudy Stout</vt:lpstr>
      <vt:lpstr>Wingdings</vt:lpstr>
      <vt:lpstr>Arial</vt:lpstr>
      <vt:lpstr>Franklin Gothic Book</vt:lpstr>
      <vt:lpstr>JewelPastorJotDown</vt:lpstr>
      <vt:lpstr>Beam</vt:lpstr>
      <vt:lpstr>Classical Greece</vt:lpstr>
      <vt:lpstr>Focus: Classical Greece</vt:lpstr>
      <vt:lpstr>Topics</vt:lpstr>
      <vt:lpstr>The Polis</vt:lpstr>
      <vt:lpstr>Vocabulary</vt:lpstr>
      <vt:lpstr>Greek Contributions</vt:lpstr>
      <vt:lpstr>Greek Religion</vt:lpstr>
      <vt:lpstr>PowerPoint Presentation</vt:lpstr>
      <vt:lpstr>Religion</vt:lpstr>
      <vt:lpstr>PowerPoint Presentation</vt:lpstr>
      <vt:lpstr>PowerPoint Presentation</vt:lpstr>
      <vt:lpstr>Persian Wars</vt:lpstr>
      <vt:lpstr>Fighting Styles</vt:lpstr>
      <vt:lpstr>PowerPoint Presentation</vt:lpstr>
      <vt:lpstr>1st Persian War</vt:lpstr>
      <vt:lpstr>1st Persian War</vt:lpstr>
      <vt:lpstr>2nd Persian War</vt:lpstr>
      <vt:lpstr>2nd Persian War</vt:lpstr>
      <vt:lpstr>3rd Persian War</vt:lpstr>
      <vt:lpstr>3rd Persian War</vt:lpstr>
      <vt:lpstr>3rd Persian War</vt:lpstr>
      <vt:lpstr>3rd Persian War</vt:lpstr>
      <vt:lpstr>So….</vt:lpstr>
      <vt:lpstr>Legacy</vt:lpstr>
      <vt:lpstr>Vocabulary</vt:lpstr>
      <vt:lpstr>From City-States to…</vt:lpstr>
      <vt:lpstr>Delian League</vt:lpstr>
      <vt:lpstr>Peloponnesian War 431-404 B.C.</vt:lpstr>
      <vt:lpstr>PowerPoint Presentation</vt:lpstr>
      <vt:lpstr>PowerPoint Presentation</vt:lpstr>
      <vt:lpstr>Vocabulary</vt:lpstr>
      <vt:lpstr>Greek Philosophers </vt:lpstr>
      <vt:lpstr>PowerPoint Presentation</vt:lpstr>
      <vt:lpstr>PowerPoint Presentation</vt:lpstr>
      <vt:lpstr>Greek Philosophers</vt:lpstr>
      <vt:lpstr>Greek Philosophers</vt:lpstr>
      <vt:lpstr>PowerPoint Presentation</vt:lpstr>
      <vt:lpstr>PowerPoint Presentation</vt:lpstr>
      <vt:lpstr>Vocabulary</vt:lpstr>
      <vt:lpstr>Greek Writers</vt:lpstr>
      <vt:lpstr>Famous Greeks</vt:lpstr>
      <vt:lpstr>Alexander</vt:lpstr>
      <vt:lpstr>Vocabulary</vt:lpstr>
    </vt:vector>
  </TitlesOfParts>
  <Company>Coweta County School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Greeks</dc:title>
  <dc:creator>vhs01</dc:creator>
  <cp:lastModifiedBy>Timothy Rose</cp:lastModifiedBy>
  <cp:revision>723</cp:revision>
  <dcterms:created xsi:type="dcterms:W3CDTF">2004-08-19T16:08:38Z</dcterms:created>
  <dcterms:modified xsi:type="dcterms:W3CDTF">2019-03-08T20:10:25Z</dcterms:modified>
</cp:coreProperties>
</file>