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6" r:id="rId4"/>
    <p:sldId id="277" r:id="rId5"/>
    <p:sldId id="278" r:id="rId6"/>
    <p:sldId id="279" r:id="rId7"/>
    <p:sldId id="260" r:id="rId8"/>
    <p:sldId id="291" r:id="rId9"/>
    <p:sldId id="268" r:id="rId10"/>
    <p:sldId id="280" r:id="rId11"/>
    <p:sldId id="283" r:id="rId12"/>
    <p:sldId id="275" r:id="rId13"/>
    <p:sldId id="292" r:id="rId14"/>
    <p:sldId id="269" r:id="rId15"/>
    <p:sldId id="259" r:id="rId16"/>
    <p:sldId id="284" r:id="rId17"/>
    <p:sldId id="285" r:id="rId18"/>
    <p:sldId id="286" r:id="rId19"/>
    <p:sldId id="287" r:id="rId20"/>
    <p:sldId id="288" r:id="rId21"/>
    <p:sldId id="289" r:id="rId22"/>
    <p:sldId id="290" r:id="rId23"/>
  </p:sldIdLst>
  <p:sldSz cx="9144000" cy="6858000" type="screen4x3"/>
  <p:notesSz cx="6858000" cy="9144000"/>
  <p:embeddedFontLst>
    <p:embeddedFont>
      <p:font typeface="KG Blank Space Solid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Janda Romantic" panose="020B0604020202020204" charset="0"/>
      <p:regular r:id="rId30"/>
    </p:embeddedFont>
    <p:embeddedFont>
      <p:font typeface="KG Batty Girl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30" autoAdjust="0"/>
  </p:normalViewPr>
  <p:slideViewPr>
    <p:cSldViewPr>
      <p:cViewPr varScale="1">
        <p:scale>
          <a:sx n="56" d="100"/>
          <a:sy n="56" d="100"/>
        </p:scale>
        <p:origin x="15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3698E-0DFC-4AEE-9E19-8846DF9BA1D6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C9A99-C8B7-4F42-8A9A-8A9820DF5A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62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9A99-C8B7-4F42-8A9A-8A9820DF5A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500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9A99-C8B7-4F42-8A9A-8A9820DF5AF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694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9A99-C8B7-4F42-8A9A-8A9820DF5AF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618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9A99-C8B7-4F42-8A9A-8A9820DF5AF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256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9A99-C8B7-4F42-8A9A-8A9820DF5AF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006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9A99-C8B7-4F42-8A9A-8A9820DF5AF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650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9A99-C8B7-4F42-8A9A-8A9820DF5AF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275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9A99-C8B7-4F42-8A9A-8A9820DF5AF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634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9A99-C8B7-4F42-8A9A-8A9820DF5AF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750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9A99-C8B7-4F42-8A9A-8A9820DF5AF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353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C9A99-C8B7-4F42-8A9A-8A9820DF5A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625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C9A99-C8B7-4F42-8A9A-8A9820DF5A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554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C9A99-C8B7-4F42-8A9A-8A9820DF5A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086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C9A99-C8B7-4F42-8A9A-8A9820DF5A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619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9A99-C8B7-4F42-8A9A-8A9820DF5AF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050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9A99-C8B7-4F42-8A9A-8A9820DF5AF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288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9A99-C8B7-4F42-8A9A-8A9820DF5A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91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9A99-C8B7-4F42-8A9A-8A9820DF5AF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7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11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2.png"/><Relationship Id="rId5" Type="http://schemas.openxmlformats.org/officeDocument/2006/relationships/control" Target="../activeX/activeX4.xml"/><Relationship Id="rId10" Type="http://schemas.openxmlformats.org/officeDocument/2006/relationships/hyperlink" Target="https://www.youtube.com/watch?v=L0hQfaxYU8k" TargetMode="External"/><Relationship Id="rId4" Type="http://schemas.openxmlformats.org/officeDocument/2006/relationships/control" Target="../activeX/activeX3.xml"/><Relationship Id="rId9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de77J_SxQ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dq7mMort9o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foQaNB4s-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tmgFQHbaD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57E8F-9294-469C-8ACB-CDCF652C6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63" y="1191796"/>
            <a:ext cx="7516084" cy="2976344"/>
          </a:xfrm>
        </p:spPr>
        <p:txBody>
          <a:bodyPr anchor="ctr">
            <a:prstTxWarp prst="textPlain">
              <a:avLst/>
            </a:prstTxWarp>
            <a:normAutofit/>
          </a:bodyPr>
          <a:lstStyle/>
          <a:p>
            <a:pPr algn="l"/>
            <a:r>
              <a:rPr lang="en-US" sz="57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latin typeface="KG Blank Space Solid" panose="02000000000000000000" pitchFamily="2" charset="0"/>
              </a:rPr>
              <a:t>Macroeconomics</a:t>
            </a:r>
            <a:endParaRPr lang="en-GB" sz="5700" b="1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FF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B158F-3006-48B0-A277-AE237F6CB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591" y="5318990"/>
            <a:ext cx="8083209" cy="1299978"/>
          </a:xfrm>
        </p:spPr>
        <p:txBody>
          <a:bodyPr anchor="t">
            <a:prstTxWarp prst="textPlain">
              <a:avLst/>
            </a:prstTxWarp>
            <a:normAutofit/>
          </a:bodyPr>
          <a:lstStyle/>
          <a:p>
            <a:pPr algn="l"/>
            <a:r>
              <a:rPr lang="en-US" sz="1600" b="1" dirty="0">
                <a:solidFill>
                  <a:srgbClr val="000000"/>
                </a:solidFill>
                <a:latin typeface="Janda Romantic" panose="02000505000000020003" pitchFamily="2" charset="0"/>
              </a:rPr>
              <a:t>Fiscal and Monetary Policy</a:t>
            </a:r>
            <a:endParaRPr lang="en-GB" sz="1600" b="1" dirty="0">
              <a:solidFill>
                <a:srgbClr val="000000"/>
              </a:solidFill>
              <a:latin typeface="Janda Romantic" panose="0200050500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2CE9E-08AE-455A-9A06-C06A96D8E344}"/>
              </a:ext>
            </a:extLst>
          </p:cNvPr>
          <p:cNvSpPr txBox="1"/>
          <p:nvPr/>
        </p:nvSpPr>
        <p:spPr>
          <a:xfrm>
            <a:off x="0" y="6618968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KG Batty Girl" panose="03000000000000000000" pitchFamily="66" charset="0"/>
              </a:rPr>
              <a:t>©Leah Cleary 2018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latin typeface="KG Batty Girl" panose="030000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21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6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upload.wikimedia.org/wikipedia/commons/1/1e/FederalReserve_System.png">
            <a:extLst>
              <a:ext uri="{FF2B5EF4-FFF2-40B4-BE49-F238E27FC236}">
                <a16:creationId xmlns:a16="http://schemas.microsoft.com/office/drawing/2014/main" id="{99C56C53-DD64-420D-8BBB-491B6C59F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823300"/>
            <a:ext cx="8178799" cy="52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79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ile:Federal Reserve Districts Map.png">
            <a:extLst>
              <a:ext uri="{FF2B5EF4-FFF2-40B4-BE49-F238E27FC236}">
                <a16:creationId xmlns:a16="http://schemas.microsoft.com/office/drawing/2014/main" id="{1207DC0A-CF58-4103-A971-424E2431C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5" y="850465"/>
            <a:ext cx="8943489" cy="515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8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G Blank Space Solid" panose="02000000000000000000" pitchFamily="2" charset="0"/>
              </a:rPr>
              <a:t>Feds’ Dual Mandate</a:t>
            </a:r>
            <a:endParaRPr lang="en-GB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Price Stability: </a:t>
            </a:r>
            <a:r>
              <a:rPr lang="en-US" dirty="0"/>
              <a:t>The price level (inflation) should not change too much over time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2. Full Employment: </a:t>
            </a:r>
            <a:r>
              <a:rPr lang="en-US" dirty="0"/>
              <a:t>Keep the unemployment rate between 4% and 6%</a:t>
            </a:r>
            <a:endParaRPr lang="en-GB" dirty="0"/>
          </a:p>
        </p:txBody>
      </p:sp>
      <p:pic>
        <p:nvPicPr>
          <p:cNvPr id="6146" name="Picture 2" descr="https://upload.wikimedia.org/wikipedia/commons/thumb/2/25/US_Employment_Statistics.svg/1920px-US_Employment_Statistics.svg.png">
            <a:extLst>
              <a:ext uri="{FF2B5EF4-FFF2-40B4-BE49-F238E27FC236}">
                <a16:creationId xmlns:a16="http://schemas.microsoft.com/office/drawing/2014/main" id="{B8F7A82B-69E3-49BB-B70B-59B2C24F3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5" y="846138"/>
            <a:ext cx="8914870" cy="53489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5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10"/>
            <a:extLst>
              <a:ext uri="{FF2B5EF4-FFF2-40B4-BE49-F238E27FC236}">
                <a16:creationId xmlns:a16="http://schemas.microsoft.com/office/drawing/2014/main" id="{38D10373-3A39-40BA-A1F2-F939B389C0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8710" y="76200"/>
            <a:ext cx="741680" cy="74168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ABEE731-E694-4545-80A1-69636183A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748097"/>
              </p:ext>
            </p:extLst>
          </p:nvPr>
        </p:nvGraphicFramePr>
        <p:xfrm>
          <a:off x="381000" y="914400"/>
          <a:ext cx="8382000" cy="5674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1426675107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027778608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1880251574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78723005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Board of Governors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Reserve Banks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FOMC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519303"/>
                  </a:ext>
                </a:extLst>
              </a:tr>
              <a:tr h="2341859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Organization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07390"/>
                  </a:ext>
                </a:extLst>
              </a:tr>
              <a:tr h="2341859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Responsibilities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16835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51C565E-7DAA-41F3-BCB2-ABEE233DA38A}"/>
              </a:ext>
            </a:extLst>
          </p:cNvPr>
          <p:cNvSpPr txBox="1"/>
          <p:nvPr/>
        </p:nvSpPr>
        <p:spPr>
          <a:xfrm>
            <a:off x="2247900" y="54506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Blank Space Solid" panose="02000000000000000000" pitchFamily="2" charset="0"/>
              </a:rPr>
              <a:t>The Federal Reserve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314" name="TextBox1" r:id="rId2" imgW="1981080" imgH="2209680"/>
        </mc:Choice>
        <mc:Fallback>
          <p:control name="TextBox1" r:id="rId2" imgW="1981080" imgH="2209680">
            <p:pic>
              <p:nvPicPr>
                <p:cNvPr id="11" name="TextBox1">
                  <a:extLst>
                    <a:ext uri="{FF2B5EF4-FFF2-40B4-BE49-F238E27FC236}">
                      <a16:creationId xmlns:a16="http://schemas.microsoft.com/office/drawing/2014/main" id="{C6DFEF49-0B9C-4FF0-B46B-E682FDDE2C7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14600" y="1981200"/>
                  <a:ext cx="1981200" cy="22098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15" name="TextBox2" r:id="rId3" imgW="1981080" imgH="2209680"/>
        </mc:Choice>
        <mc:Fallback>
          <p:control name="TextBox2" r:id="rId3" imgW="1981080" imgH="2209680">
            <p:pic>
              <p:nvPicPr>
                <p:cNvPr id="12" name="TextBox2">
                  <a:extLst>
                    <a:ext uri="{FF2B5EF4-FFF2-40B4-BE49-F238E27FC236}">
                      <a16:creationId xmlns:a16="http://schemas.microsoft.com/office/drawing/2014/main" id="{E7B79FCB-241C-4FA5-BCDD-FEFDDCE8DDE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14600" y="4353518"/>
                  <a:ext cx="1981200" cy="22098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16" name="TextBox3" r:id="rId4" imgW="1981080" imgH="2209680"/>
        </mc:Choice>
        <mc:Fallback>
          <p:control name="TextBox3" r:id="rId4" imgW="1981080" imgH="2209680">
            <p:pic>
              <p:nvPicPr>
                <p:cNvPr id="13" name="TextBox3">
                  <a:extLst>
                    <a:ext uri="{FF2B5EF4-FFF2-40B4-BE49-F238E27FC236}">
                      <a16:creationId xmlns:a16="http://schemas.microsoft.com/office/drawing/2014/main" id="{AAD20D03-733C-423E-BC9F-4F85203C522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638040" y="1981200"/>
                  <a:ext cx="1981200" cy="22098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17" name="TextBox4" r:id="rId5" imgW="1981080" imgH="2209680"/>
        </mc:Choice>
        <mc:Fallback>
          <p:control name="TextBox4" r:id="rId5" imgW="1981080" imgH="2209680">
            <p:pic>
              <p:nvPicPr>
                <p:cNvPr id="14" name="TextBox4">
                  <a:extLst>
                    <a:ext uri="{FF2B5EF4-FFF2-40B4-BE49-F238E27FC236}">
                      <a16:creationId xmlns:a16="http://schemas.microsoft.com/office/drawing/2014/main" id="{1D5E9B65-1130-483E-9ACB-D84E81BE07D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638040" y="4348438"/>
                  <a:ext cx="1981200" cy="22098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18" name="TextBox5" r:id="rId6" imgW="1981080" imgH="2209680"/>
        </mc:Choice>
        <mc:Fallback>
          <p:control name="TextBox5" r:id="rId6" imgW="1981080" imgH="2209680">
            <p:pic>
              <p:nvPicPr>
                <p:cNvPr id="15" name="TextBox5">
                  <a:extLst>
                    <a:ext uri="{FF2B5EF4-FFF2-40B4-BE49-F238E27FC236}">
                      <a16:creationId xmlns:a16="http://schemas.microsoft.com/office/drawing/2014/main" id="{0AD35819-752E-41DD-BB21-CA154971032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31000" y="1981200"/>
                  <a:ext cx="1981200" cy="22098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19" name="TextBox6" r:id="rId7" imgW="1981080" imgH="2209680"/>
        </mc:Choice>
        <mc:Fallback>
          <p:control name="TextBox6" r:id="rId7" imgW="1981080" imgH="2209680">
            <p:pic>
              <p:nvPicPr>
                <p:cNvPr id="16" name="TextBox6">
                  <a:extLst>
                    <a:ext uri="{FF2B5EF4-FFF2-40B4-BE49-F238E27FC236}">
                      <a16:creationId xmlns:a16="http://schemas.microsoft.com/office/drawing/2014/main" id="{0D2137C9-9C61-43BD-938A-F7D09619DE0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41160" y="4348438"/>
                  <a:ext cx="1981200" cy="22098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G Blank Space Solid" panose="02000000000000000000" pitchFamily="2" charset="0"/>
              </a:rPr>
              <a:t>Monetary Policy</a:t>
            </a:r>
            <a:endParaRPr lang="en-GB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“the Federal Reserve’s actions, as a central bank, to achieve three goals specified by Congress: maximum employment, stable prices, and moderate long-term interest rates in the United States.”</a:t>
            </a:r>
          </a:p>
          <a:p>
            <a:endParaRPr lang="en-US" dirty="0"/>
          </a:p>
          <a:p>
            <a:r>
              <a:rPr lang="en-US" b="1" dirty="0"/>
              <a:t>Tools of Monetary Policy:</a:t>
            </a:r>
          </a:p>
          <a:p>
            <a:r>
              <a:rPr lang="en-US" dirty="0"/>
              <a:t>1. Reserve Requirement</a:t>
            </a:r>
          </a:p>
          <a:p>
            <a:r>
              <a:rPr lang="en-US" dirty="0"/>
              <a:t>2. Interest on Required and Excess Reserves</a:t>
            </a:r>
          </a:p>
          <a:p>
            <a:r>
              <a:rPr lang="en-US" dirty="0"/>
              <a:t>3. Discount Rate</a:t>
            </a:r>
          </a:p>
          <a:p>
            <a:r>
              <a:rPr lang="en-US" dirty="0"/>
              <a:t>4. Open Market Operations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13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G Blank Space Solid" panose="02000000000000000000" pitchFamily="2" charset="0"/>
              </a:rPr>
              <a:t>Monetary Policy Tools</a:t>
            </a:r>
            <a:endParaRPr lang="en-GB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Reserve Requirement</a:t>
            </a:r>
          </a:p>
          <a:p>
            <a:endParaRPr lang="en-US" dirty="0"/>
          </a:p>
          <a:p>
            <a:r>
              <a:rPr lang="en-US" dirty="0"/>
              <a:t>Banks must keep a percentage of deposits on hand</a:t>
            </a:r>
          </a:p>
          <a:p>
            <a:r>
              <a:rPr lang="en-US" dirty="0"/>
              <a:t>Raising and lowering the reserve requirement changes the money supply in the economy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73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>
            <a:extLst>
              <a:ext uri="{FF2B5EF4-FFF2-40B4-BE49-F238E27FC236}">
                <a16:creationId xmlns:a16="http://schemas.microsoft.com/office/drawing/2014/main" id="{B6410063-6A03-4CCE-A7B4-D535FC783C6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333500" y="1685925"/>
            <a:ext cx="64770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FBE8180-5646-490A-AE42-9A9E87E7D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675" y="1727200"/>
            <a:ext cx="2154238" cy="9032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5BB916-5D4A-40BA-B191-DD0DE327D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913" y="1727200"/>
            <a:ext cx="2155825" cy="9032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65A9B4E3-0933-4446-8354-982F0A054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738" y="1727200"/>
            <a:ext cx="2155825" cy="9032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EFEC6A95-6CE1-4DFE-9189-24991210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675" y="2630488"/>
            <a:ext cx="2154238" cy="245903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D0DA18ED-F1A2-40AE-9C9D-F8D2716A5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913" y="2630488"/>
            <a:ext cx="2155825" cy="2459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8157C699-04A4-4FFB-A685-B5508ED00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738" y="2630488"/>
            <a:ext cx="2155825" cy="2459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D7DC5B2F-CCCD-4607-AE61-AEAFFAE5D4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0913" y="1722438"/>
            <a:ext cx="0" cy="337185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0368074B-3814-453A-8D57-E80462502C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6738" y="1722438"/>
            <a:ext cx="0" cy="337185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01727165-8635-4081-A5BA-CF03C173C3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0325" y="2630488"/>
            <a:ext cx="647700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C481A41C-620E-4BF1-A08C-BEA890060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6675" y="1722438"/>
            <a:ext cx="0" cy="337185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C6678877-AA0F-4558-B0AC-0B47AF11546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2563" y="1722438"/>
            <a:ext cx="0" cy="337185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5051E8DC-AFB8-4D40-9286-A651A2DD82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0325" y="1727200"/>
            <a:ext cx="647700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6DFC807F-8897-4C60-8583-346D2FCADE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0325" y="5089525"/>
            <a:ext cx="647700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8D836E4B-21E3-4431-8CB0-D82AC9571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2225" y="1765300"/>
            <a:ext cx="166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Expansionary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A2C551D0-B05B-401E-8D77-4228434F2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575" y="2082800"/>
            <a:ext cx="211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Monetary Policies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E7AFDD3E-6749-4C36-8E3F-EA04DA996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0" y="1765300"/>
            <a:ext cx="1841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Contractionary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34EC1F2B-7BB1-4206-B36A-EE191CA7E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400" y="2082800"/>
            <a:ext cx="2116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Monetary Policies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1D0FEA5B-6872-4131-917F-950744477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938" y="2667000"/>
            <a:ext cx="12922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Reserve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27D96885-5339-45CF-A8D7-8D00955BC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1650"/>
            <a:ext cx="20335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Requirements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C53BADBF-1484-428A-81F9-16E4B7D58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2673350"/>
            <a:ext cx="2698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237CA8A0-D107-4BAA-A1FF-F8129CF7D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325" y="2673350"/>
            <a:ext cx="1397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Lower Reserve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F7EC5F4A-533C-46E1-99C8-76061FCCF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325" y="2909888"/>
            <a:ext cx="12652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Requirement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7A301B92-4499-46F1-8FBE-7D21EAA3E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325" y="3146425"/>
            <a:ext cx="7366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Effects: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34E2A8A5-C787-4D31-A2FD-31E226026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3382963"/>
            <a:ext cx="1651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id="{A6BA3544-BAD0-4171-976F-B37EFF00E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3382963"/>
            <a:ext cx="18907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Encourage consumer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0">
            <a:extLst>
              <a:ext uri="{FF2B5EF4-FFF2-40B4-BE49-F238E27FC236}">
                <a16:creationId xmlns:a16="http://schemas.microsoft.com/office/drawing/2014/main" id="{20B00C25-A7BA-47D9-B86E-695BC736C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3625850"/>
            <a:ext cx="12541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spending and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1">
            <a:extLst>
              <a:ext uri="{FF2B5EF4-FFF2-40B4-BE49-F238E27FC236}">
                <a16:creationId xmlns:a16="http://schemas.microsoft.com/office/drawing/2014/main" id="{B0A8CF08-4AC6-4EFD-A2CF-D6871B9C2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3862388"/>
            <a:ext cx="103346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investment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2">
            <a:extLst>
              <a:ext uri="{FF2B5EF4-FFF2-40B4-BE49-F238E27FC236}">
                <a16:creationId xmlns:a16="http://schemas.microsoft.com/office/drawing/2014/main" id="{2CBD5586-BCC9-46BC-B96E-13E20E5A1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4098925"/>
            <a:ext cx="1651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3">
            <a:extLst>
              <a:ext uri="{FF2B5EF4-FFF2-40B4-BE49-F238E27FC236}">
                <a16:creationId xmlns:a16="http://schemas.microsoft.com/office/drawing/2014/main" id="{8A034FD9-089B-4BA1-8355-1890416B0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4098925"/>
            <a:ext cx="160496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Increase Real GDP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493ECBEE-C5DC-48BE-A943-6844658E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4335463"/>
            <a:ext cx="1651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72ED6950-718D-4A44-823F-510D80DF1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4335463"/>
            <a:ext cx="17256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Increase Price Level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FD619CB8-72CF-4FCB-B124-6ADCAFECA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4575175"/>
            <a:ext cx="1651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7">
            <a:extLst>
              <a:ext uri="{FF2B5EF4-FFF2-40B4-BE49-F238E27FC236}">
                <a16:creationId xmlns:a16="http://schemas.microsoft.com/office/drawing/2014/main" id="{2838DCDA-BF22-4AF8-82CD-A64E9ED62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4575175"/>
            <a:ext cx="18970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Increase Employment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8">
            <a:extLst>
              <a:ext uri="{FF2B5EF4-FFF2-40B4-BE49-F238E27FC236}">
                <a16:creationId xmlns:a16="http://schemas.microsoft.com/office/drawing/2014/main" id="{1C4BC571-E6E1-4A23-88AD-83328D3EB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2673350"/>
            <a:ext cx="2682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9">
            <a:extLst>
              <a:ext uri="{FF2B5EF4-FFF2-40B4-BE49-F238E27FC236}">
                <a16:creationId xmlns:a16="http://schemas.microsoft.com/office/drawing/2014/main" id="{A78DF081-335C-4761-B0F8-151B9E3E1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150" y="2673350"/>
            <a:ext cx="13239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Raise Reserve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40">
            <a:extLst>
              <a:ext uri="{FF2B5EF4-FFF2-40B4-BE49-F238E27FC236}">
                <a16:creationId xmlns:a16="http://schemas.microsoft.com/office/drawing/2014/main" id="{8CE9CF22-9E1E-4E8A-AD25-AED5A3511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150" y="2909888"/>
            <a:ext cx="12636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Requirement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41">
            <a:extLst>
              <a:ext uri="{FF2B5EF4-FFF2-40B4-BE49-F238E27FC236}">
                <a16:creationId xmlns:a16="http://schemas.microsoft.com/office/drawing/2014/main" id="{DE22FA3A-5EBF-4461-B5A9-622AF9A7F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150" y="3146425"/>
            <a:ext cx="7366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Effects: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2">
            <a:extLst>
              <a:ext uri="{FF2B5EF4-FFF2-40B4-BE49-F238E27FC236}">
                <a16:creationId xmlns:a16="http://schemas.microsoft.com/office/drawing/2014/main" id="{7471C20E-6C53-47CA-B409-71EA08C87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3382963"/>
            <a:ext cx="1651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3">
            <a:extLst>
              <a:ext uri="{FF2B5EF4-FFF2-40B4-BE49-F238E27FC236}">
                <a16:creationId xmlns:a16="http://schemas.microsoft.com/office/drawing/2014/main" id="{798CC521-59EE-42F6-8697-377F4793A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3382963"/>
            <a:ext cx="14128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Slow consumer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4">
            <a:extLst>
              <a:ext uri="{FF2B5EF4-FFF2-40B4-BE49-F238E27FC236}">
                <a16:creationId xmlns:a16="http://schemas.microsoft.com/office/drawing/2014/main" id="{20E13FAC-B491-455C-97E5-4D7EA5EEA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3625850"/>
            <a:ext cx="12525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spending and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5">
            <a:extLst>
              <a:ext uri="{FF2B5EF4-FFF2-40B4-BE49-F238E27FC236}">
                <a16:creationId xmlns:a16="http://schemas.microsoft.com/office/drawing/2014/main" id="{205BA39A-B32C-4812-8871-04A8659C6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3862388"/>
            <a:ext cx="103346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investment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6">
            <a:extLst>
              <a:ext uri="{FF2B5EF4-FFF2-40B4-BE49-F238E27FC236}">
                <a16:creationId xmlns:a16="http://schemas.microsoft.com/office/drawing/2014/main" id="{723C72EE-1968-4B8C-BA99-F32B8F22C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4098925"/>
            <a:ext cx="1651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7">
            <a:extLst>
              <a:ext uri="{FF2B5EF4-FFF2-40B4-BE49-F238E27FC236}">
                <a16:creationId xmlns:a16="http://schemas.microsoft.com/office/drawing/2014/main" id="{13C3E184-F32E-4EE8-94C5-CA7452DAF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4098925"/>
            <a:ext cx="16764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Decrease Real GDP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8">
            <a:extLst>
              <a:ext uri="{FF2B5EF4-FFF2-40B4-BE49-F238E27FC236}">
                <a16:creationId xmlns:a16="http://schemas.microsoft.com/office/drawing/2014/main" id="{A0678B3E-6E32-4D71-AE0C-6E4120F3E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4335463"/>
            <a:ext cx="1651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9">
            <a:extLst>
              <a:ext uri="{FF2B5EF4-FFF2-40B4-BE49-F238E27FC236}">
                <a16:creationId xmlns:a16="http://schemas.microsoft.com/office/drawing/2014/main" id="{41A6AC28-41A3-49F5-AD71-2453EEEC3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4335463"/>
            <a:ext cx="1797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Decrease Price Level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50">
            <a:extLst>
              <a:ext uri="{FF2B5EF4-FFF2-40B4-BE49-F238E27FC236}">
                <a16:creationId xmlns:a16="http://schemas.microsoft.com/office/drawing/2014/main" id="{EAEAA307-7FA6-4D4E-B7BB-77BE9D21F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4575175"/>
            <a:ext cx="1651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1">
            <a:extLst>
              <a:ext uri="{FF2B5EF4-FFF2-40B4-BE49-F238E27FC236}">
                <a16:creationId xmlns:a16="http://schemas.microsoft.com/office/drawing/2014/main" id="{6BAD35A6-19A1-49C3-B031-C8D217C5F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4575175"/>
            <a:ext cx="9112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Decrease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2">
            <a:extLst>
              <a:ext uri="{FF2B5EF4-FFF2-40B4-BE49-F238E27FC236}">
                <a16:creationId xmlns:a16="http://schemas.microsoft.com/office/drawing/2014/main" id="{5DAC0CF7-A884-4951-A355-64CEF0FFF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4814888"/>
            <a:ext cx="11541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Employment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21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G Blank Space Solid" panose="02000000000000000000" pitchFamily="2" charset="0"/>
              </a:rPr>
              <a:t>Monetary Policy Tools</a:t>
            </a:r>
            <a:endParaRPr lang="en-GB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Interest on Required and Excess Reserves</a:t>
            </a:r>
          </a:p>
          <a:p>
            <a:endParaRPr lang="en-US" dirty="0"/>
          </a:p>
          <a:p>
            <a:r>
              <a:rPr lang="en-US" dirty="0"/>
              <a:t>Beginning Oct. 1, 2008, the Federal Reserve began paying interest on bank reserves</a:t>
            </a:r>
          </a:p>
          <a:p>
            <a:r>
              <a:rPr lang="en-US" dirty="0"/>
              <a:t>If the Fed either raises or lowers interest rates, banks will be compelled to either hold excess reserves or lend them to customers</a:t>
            </a:r>
          </a:p>
          <a:p>
            <a:r>
              <a:rPr lang="en-US" dirty="0"/>
              <a:t>Increases or decreases the money supply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26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>
            <a:extLst>
              <a:ext uri="{FF2B5EF4-FFF2-40B4-BE49-F238E27FC236}">
                <a16:creationId xmlns:a16="http://schemas.microsoft.com/office/drawing/2014/main" id="{6CEDDEDC-351E-482A-AEBF-B4C5671FE7B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333500" y="1566863"/>
            <a:ext cx="64770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8D6C27-99E4-4A1A-9686-66B75BDED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675" y="1608138"/>
            <a:ext cx="2154238" cy="9032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6EB7AC-BA91-40D0-B494-E836A4EB7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913" y="1608138"/>
            <a:ext cx="2155825" cy="9032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54AE31-583B-4E55-9D2B-19B4741E9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738" y="1608138"/>
            <a:ext cx="2155825" cy="9032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7B2FFE-5BEE-4C41-9391-418A2D877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675" y="2511426"/>
            <a:ext cx="2154238" cy="2697163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B40B4F-3458-4C22-9B7A-03EE18BCE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913" y="2511426"/>
            <a:ext cx="2155825" cy="2697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BBA2A0-317C-4ADC-98B8-A0395E614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738" y="2511426"/>
            <a:ext cx="2155825" cy="2697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5CCF41B4-26A6-4765-9330-C52CACB56C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0913" y="1603376"/>
            <a:ext cx="0" cy="36115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AAC89F9C-9E01-4FE3-9875-F576324DB6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6738" y="1603376"/>
            <a:ext cx="0" cy="36115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208EA818-22BF-4185-913A-00BBBEE825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0325" y="2511426"/>
            <a:ext cx="647700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0E3FEF02-24BA-4C97-AB55-FC071CE96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6675" y="1603376"/>
            <a:ext cx="0" cy="36115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328EF316-E2FC-4EB3-9E27-16B40FB1099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2563" y="1603376"/>
            <a:ext cx="0" cy="361156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36A764EA-307B-4B3D-BDF6-D46EADB178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0325" y="1608138"/>
            <a:ext cx="647700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EAF29D66-B8A6-4C81-A541-7CB6E9F646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0325" y="5208588"/>
            <a:ext cx="647700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166416-977A-447D-A1D6-EEF9E1E62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2225" y="1644651"/>
            <a:ext cx="166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Expansionary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CC9C7E-2EE3-44DA-AC85-A9C9B7588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575" y="1963738"/>
            <a:ext cx="211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Monetary Policies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06E6C5-7468-468F-92B5-5FE710E19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0" y="1644651"/>
            <a:ext cx="1841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Contractionary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9CD9E1-CEF6-4784-B375-CEA36789D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400" y="1963738"/>
            <a:ext cx="2116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Monetary Policies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9187A6-B64B-41E1-A21C-31981FA66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850" y="2547938"/>
            <a:ext cx="169386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Interest on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189B1D-6380-4891-BD7E-B40FCF3F1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2922588"/>
            <a:ext cx="201771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Required and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E29559-6AB4-44D1-A506-48CDF7FBE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950" y="3292476"/>
            <a:ext cx="10890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Excess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CFB07C-F3E8-4FB6-9B83-FC6DFA28E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613" y="3660776"/>
            <a:ext cx="13477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Reserves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030589-A2C3-4551-A602-4A5136C9B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2554288"/>
            <a:ext cx="2698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A21CBF-FCE0-421F-A410-3704B80FB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325" y="2554288"/>
            <a:ext cx="12922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Lowering The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2E1C06-9329-4C28-9E35-013B55389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325" y="2790826"/>
            <a:ext cx="19018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Interest on Required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4121BE3-7AC8-4631-BA9E-FDDB5B194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325" y="3027363"/>
            <a:ext cx="18700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Excess Reserves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E20492F-3189-42F3-BDE0-69B0DB574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325" y="3265488"/>
            <a:ext cx="7366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Effects: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8D5C73-FEF4-4135-BE07-74511B10A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3506788"/>
            <a:ext cx="1651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3FB887-5B6B-4F4E-B94A-4478D9477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3506788"/>
            <a:ext cx="18907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Encourage consumer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584E35-4C51-43CE-A50B-79EDF8375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3746501"/>
            <a:ext cx="12541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spending and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1EB8192-A16D-498D-9F1A-234A8ED86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3981451"/>
            <a:ext cx="103346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investment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543819E-C82C-41CC-AC0F-7E0ABA17B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4217988"/>
            <a:ext cx="1651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5CD0504-3A14-44FA-B88B-0A5E90C8D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4217988"/>
            <a:ext cx="160496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Increase Real GDP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6E6A178-9E99-4A39-ABC7-C84C30AAE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4454526"/>
            <a:ext cx="1651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B5443EF-8A33-4D1D-A3CD-7E3781619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4454526"/>
            <a:ext cx="17256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Increase Price Level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BF33AFB-8AFD-4D57-833E-F677DFA76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4697413"/>
            <a:ext cx="1651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F393853-7DC3-4104-A84D-FE307F4F9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4697413"/>
            <a:ext cx="189706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Increase Employment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5C08693-3DA3-459B-AEE6-BC877BAB1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2554288"/>
            <a:ext cx="2682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6D0B28F-73F2-419C-9268-3867EE7D7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150" y="2554288"/>
            <a:ext cx="18256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Raising The Interest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6D20310-0581-4C8B-B6CC-119ABB792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150" y="2790826"/>
            <a:ext cx="15557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 Required and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4397F38-4612-4991-80A7-EEE52B288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150" y="3027363"/>
            <a:ext cx="15001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Excess Reserves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EE5304C-EAD2-4F46-BE0F-D655F6899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150" y="3265488"/>
            <a:ext cx="7366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Effects: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937B456-A1C7-493A-AB98-4A4399472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3506788"/>
            <a:ext cx="1651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BD51BD5-C62F-4F3D-8197-79156E7CE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3506788"/>
            <a:ext cx="14128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Slow consumer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286E57B-C899-4208-87B7-CDB42F2E7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3746501"/>
            <a:ext cx="12525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spending and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28549D4-C2E8-420E-991F-8AB65CEF2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3981451"/>
            <a:ext cx="103346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investment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760D9DB-6385-482D-9244-F97C93D44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4217988"/>
            <a:ext cx="1651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9E01E58-8043-437C-AE78-49A179A9E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4217988"/>
            <a:ext cx="16764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Decrease Real GDP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07FC549-0207-4A3F-93D8-C937F039B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4454526"/>
            <a:ext cx="1651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190E236-190C-43E4-B750-F444A1979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4454526"/>
            <a:ext cx="1797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Decrease Price Level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FB91397-2A09-4EE0-9BE0-D62491512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4697413"/>
            <a:ext cx="1651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798A1F8-0EAB-494F-A70D-ABC3592D1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4697413"/>
            <a:ext cx="9112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Decrease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07FB632-B6F8-432D-9F06-237A48C34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4933951"/>
            <a:ext cx="11541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Employment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87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G Blank Space Solid" panose="02000000000000000000" pitchFamily="2" charset="0"/>
              </a:rPr>
              <a:t>Monetary Policy Tools</a:t>
            </a:r>
            <a:endParaRPr lang="en-GB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Discount Rate</a:t>
            </a:r>
          </a:p>
          <a:p>
            <a:endParaRPr lang="en-US" dirty="0"/>
          </a:p>
          <a:p>
            <a:r>
              <a:rPr lang="en-US" dirty="0"/>
              <a:t>Fed=Lender of last resort</a:t>
            </a:r>
          </a:p>
          <a:p>
            <a:r>
              <a:rPr lang="en-US" dirty="0"/>
              <a:t>When banks can’t borrow from one another, they borrow from the Federal Reserve</a:t>
            </a:r>
          </a:p>
          <a:p>
            <a:r>
              <a:rPr lang="en-US" dirty="0"/>
              <a:t>Discount Rate=Interest the Fed charges on loans</a:t>
            </a:r>
          </a:p>
          <a:p>
            <a:r>
              <a:rPr lang="en-US" dirty="0"/>
              <a:t>Changing the discount rate signals banks to change their lending activity</a:t>
            </a:r>
          </a:p>
          <a:p>
            <a:r>
              <a:rPr lang="en-US" dirty="0"/>
              <a:t>Impacts the money supply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21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G Blank Space Solid" panose="02000000000000000000" pitchFamily="2" charset="0"/>
              </a:rPr>
              <a:t>Role/ Function of Money</a:t>
            </a:r>
            <a:endParaRPr lang="en-GB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Fiat Money = Official currency of a government</a:t>
            </a:r>
          </a:p>
          <a:p>
            <a:endParaRPr lang="en-US" dirty="0"/>
          </a:p>
          <a:p>
            <a:r>
              <a:rPr lang="en-US" dirty="0"/>
              <a:t>It has value if people accept it</a:t>
            </a:r>
            <a:endParaRPr lang="en-GB" dirty="0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A71809E0-FDE7-470A-9033-8EBC5469B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5592717"/>
            <a:ext cx="1066892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4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>
            <a:extLst>
              <a:ext uri="{FF2B5EF4-FFF2-40B4-BE49-F238E27FC236}">
                <a16:creationId xmlns:a16="http://schemas.microsoft.com/office/drawing/2014/main" id="{2AEEF036-F0BC-4B3F-A02A-87F5CA2770D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333500" y="1720850"/>
            <a:ext cx="6477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A46E87-2A9B-4EE6-A45B-CAAFFFDFD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675" y="1762125"/>
            <a:ext cx="2154238" cy="9032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C8A9CA-E13E-49D8-B288-F5F40B773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913" y="1762125"/>
            <a:ext cx="2155825" cy="9032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BE4990-FDE7-4724-88B5-9EE57268F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738" y="1762125"/>
            <a:ext cx="2155825" cy="9032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37BEB7-D87A-4E1E-92FF-4B24A2372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675" y="2665413"/>
            <a:ext cx="2154238" cy="246062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A666F6-3C06-43D8-B4B8-F3BB12DE8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913" y="2665413"/>
            <a:ext cx="2155825" cy="246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53EF43-B486-4A38-9425-AB3BC4DC5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738" y="2665413"/>
            <a:ext cx="2155825" cy="246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467BDA5F-EA52-47B7-9838-3ABD228DB6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0913" y="1757363"/>
            <a:ext cx="0" cy="3373438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49BF18DD-03BD-438F-9816-AB402E9B3D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6738" y="1757363"/>
            <a:ext cx="0" cy="3373438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3E7DBD5E-6C10-4B59-936D-D4BEAA5C67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0325" y="2665413"/>
            <a:ext cx="647700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9F32907B-A89B-4055-9205-162D98620E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6675" y="1757363"/>
            <a:ext cx="0" cy="3373438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73229B64-A929-42C8-9212-42D917243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2563" y="1757363"/>
            <a:ext cx="0" cy="3373438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B5C4AF29-F460-43E7-988F-1AC33DF32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0325" y="1762125"/>
            <a:ext cx="647700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F36D91BF-DE09-4351-976F-C723250FD1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0325" y="5126038"/>
            <a:ext cx="647700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2C5F64-0000-485B-8CF6-F50617B68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2225" y="1798638"/>
            <a:ext cx="166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Expansionary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A7D0FD-5A89-4026-8387-69045BDB1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575" y="2117725"/>
            <a:ext cx="211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Monetary Policies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9ADAD0-6920-4D6A-A58D-10A0232AD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0" y="1798638"/>
            <a:ext cx="1841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Contractionary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160E5A-1DE8-4CFA-8119-92F6F6460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400" y="2117725"/>
            <a:ext cx="2116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Monetary Policies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AD7E8A8-D25F-4078-A1B0-B3F28A54C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525" y="2705100"/>
            <a:ext cx="20193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Discount Rate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479ACC-10F6-4114-A4CE-514D65945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2708275"/>
            <a:ext cx="2698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6BF75E-C2D3-4446-BE44-18C3FA936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325" y="2708275"/>
            <a:ext cx="12922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Lowering The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0778A5-2604-4B97-A9C6-FA746D48C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325" y="2944813"/>
            <a:ext cx="13303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Discount Rate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F301C67-6177-4D0E-8175-2D4788E74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325" y="3182938"/>
            <a:ext cx="7366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Effects: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C9EB08-4BD9-4ADE-A453-6A16B88F5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3419475"/>
            <a:ext cx="1651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DBAB20-EA75-4CBF-8006-467130631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3419475"/>
            <a:ext cx="18907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Encourage consumer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E1C8FA-6278-4A22-B5D1-4F45F1521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3662363"/>
            <a:ext cx="12541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spending and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025D2B7-FFBA-46F7-BBFB-6A7B28B16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3898900"/>
            <a:ext cx="103346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investment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B0C50ED-60E8-4F6A-818A-7D1725E67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4135438"/>
            <a:ext cx="1651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CAEC87D-27DD-40CC-9A6B-4F346CBBD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4135438"/>
            <a:ext cx="160496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Increase Real GDP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8C60D1A-DA2B-40E8-AC42-F4BBEB94C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4371975"/>
            <a:ext cx="1651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3A9B23-D363-4485-8A00-CC6EF5C01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4371975"/>
            <a:ext cx="17256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Increase Price Level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24A3D57-320A-4AA2-90D2-382D00BEE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4610100"/>
            <a:ext cx="1651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A33CDEB-9E63-4B3F-AE93-671BAFB8C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4610100"/>
            <a:ext cx="18970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Increase Employment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94D9A87-5CBB-4618-9277-890A09021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2708275"/>
            <a:ext cx="2682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4FED7E4-FE17-43D0-8582-DEE1AE686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150" y="2708275"/>
            <a:ext cx="19018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Raising The Discount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005C544-462E-405E-B827-2E0ECE90D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150" y="2944813"/>
            <a:ext cx="11699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Rate Effects: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8D0F983-078D-462A-AC04-2FC1C83B1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3182938"/>
            <a:ext cx="1651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3485427-7A89-48D8-9DA1-98EBE4B30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3182938"/>
            <a:ext cx="14128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Slow consumer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BA798E9-BC52-479F-98C7-6112E834A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3419475"/>
            <a:ext cx="12525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spending and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6C0180-0ED5-4D48-BB28-A729C8CE7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3662363"/>
            <a:ext cx="10334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investment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3B08E97-4C99-4A2B-9DF0-B3F09BFE7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3898900"/>
            <a:ext cx="1651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B1CD082-23C5-4D78-A3DA-18BA4D210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3898900"/>
            <a:ext cx="16764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Decrease Real GDP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6C53E7B-26D0-4FB3-90CC-98BA07BA0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4135438"/>
            <a:ext cx="1651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CB3631F-20C5-4CC1-A457-FE7870E51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4135438"/>
            <a:ext cx="1797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Decrease Price Level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37EA642-0207-4AA8-A895-D520C52B3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4371975"/>
            <a:ext cx="1651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3EF85AE-B73B-4DA6-A1BC-CEBC9C183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4371975"/>
            <a:ext cx="9112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Decrease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B45D76E-DE8D-4597-8BAB-08835F259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4610100"/>
            <a:ext cx="11541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Employment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48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G Blank Space Solid" panose="02000000000000000000" pitchFamily="2" charset="0"/>
              </a:rPr>
              <a:t>Monetary Policy Tools</a:t>
            </a:r>
            <a:endParaRPr lang="en-GB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 Market Operations</a:t>
            </a:r>
          </a:p>
          <a:p>
            <a:endParaRPr lang="en-US" dirty="0"/>
          </a:p>
          <a:p>
            <a:r>
              <a:rPr lang="en-US" dirty="0"/>
              <a:t>Fed votes to raise, lower, or keep the target for the interest rate, The Federal Funds Rate (FFR)</a:t>
            </a:r>
          </a:p>
          <a:p>
            <a:r>
              <a:rPr lang="en-GB" dirty="0"/>
              <a:t>FFR=“</a:t>
            </a:r>
            <a:r>
              <a:rPr lang="en-US" dirty="0"/>
              <a:t>The federal funds rate is the interest rate banks charge each other for overnight loans to meet reserve requirements.”</a:t>
            </a:r>
          </a:p>
          <a:p>
            <a:r>
              <a:rPr lang="en-US" dirty="0"/>
              <a:t>The Fed aims at their FFR target through buying and selling bonds</a:t>
            </a:r>
          </a:p>
          <a:p>
            <a:r>
              <a:rPr lang="en-US" dirty="0"/>
              <a:t>Impacts money supply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93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C92DABE8-06B1-4898-8A0F-2D2D26EBE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5592717"/>
            <a:ext cx="1066892" cy="1066892"/>
          </a:xfrm>
          <a:prstGeom prst="rect">
            <a:avLst/>
          </a:prstGeom>
        </p:spPr>
      </p:pic>
      <p:sp>
        <p:nvSpPr>
          <p:cNvPr id="6" name="AutoShape 3">
            <a:extLst>
              <a:ext uri="{FF2B5EF4-FFF2-40B4-BE49-F238E27FC236}">
                <a16:creationId xmlns:a16="http://schemas.microsoft.com/office/drawing/2014/main" id="{FEE7818F-1445-4052-9CCD-ADF2F739E15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333500" y="1806575"/>
            <a:ext cx="64770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E5EDD75-BD1F-4EE7-A0F4-A0EFF979E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675" y="1847850"/>
            <a:ext cx="2154238" cy="9032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039269D-52BA-4EFA-AE7D-A9D4BCB2E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913" y="1847850"/>
            <a:ext cx="2155825" cy="9032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B70BCC8-D5ED-4423-B8CD-BE527C8A9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738" y="1847850"/>
            <a:ext cx="2155825" cy="9032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8D760D8-2BD9-47ED-BF56-BE7B0E80C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675" y="2751138"/>
            <a:ext cx="2154238" cy="2220913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8F5EA05A-1789-43A0-9CFE-BE486ADB1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913" y="2751138"/>
            <a:ext cx="2155825" cy="2220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5A69997F-C046-43B2-8F61-064D5773E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738" y="2751138"/>
            <a:ext cx="2155825" cy="2220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3D83AEDB-752E-4BEC-85CA-BC9C976FBD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0913" y="1843088"/>
            <a:ext cx="0" cy="313531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2C2F33B2-01BB-4241-829E-183BCA2FED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6738" y="1843088"/>
            <a:ext cx="0" cy="313531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223B4FC4-B74D-45AC-919F-C6D60C2EC9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0325" y="2751138"/>
            <a:ext cx="647700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1F01740D-B94C-4942-9731-7F7876B9FC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6675" y="1843088"/>
            <a:ext cx="0" cy="313531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1CFBCB16-5A87-4467-9862-7D546B70FDD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2563" y="1843088"/>
            <a:ext cx="0" cy="3135313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65A0F112-704D-4D7E-9F44-9E6AFB74A9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0325" y="1847850"/>
            <a:ext cx="647700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DA03C350-5159-43FE-BF5F-F4CF9E50C3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0325" y="4972050"/>
            <a:ext cx="647700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CF38970-3440-432D-837B-F81D0CF74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2225" y="1884363"/>
            <a:ext cx="166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Expansionary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6FDFB3EA-C5BA-4827-9CB3-CF003A665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575" y="2203450"/>
            <a:ext cx="211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Monetary Policies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FAFCEEE9-46A1-4331-A6B0-BAB4351CF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0" y="1884363"/>
            <a:ext cx="1841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Contractionary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5646C22E-02EF-46B8-B5E5-CD02BE3B9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400" y="2203450"/>
            <a:ext cx="2116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Monetary Policies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63ED9159-30BA-4EB7-BA03-631CA0835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2787650"/>
            <a:ext cx="12144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Market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558BDB6F-3211-4178-9D24-19DB7F849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738" y="3162300"/>
            <a:ext cx="164941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Operations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7373B5C6-FE4F-4ED1-BFE3-D321B1AC7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2794000"/>
            <a:ext cx="2698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5A0459B-0BCD-4D2B-B1A0-2214638A3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325" y="2794000"/>
            <a:ext cx="18478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Buying Government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BA8E37C8-630B-42F4-BEF5-0522B26C1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325" y="3030538"/>
            <a:ext cx="13033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Bonds Effects: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C6D80ED5-B30D-486E-B3CC-3C971A4E2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3267075"/>
            <a:ext cx="1651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A4CC421E-0482-44A7-BE25-DD3D46FA3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3267075"/>
            <a:ext cx="18907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Encourage consumer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5CF8C48D-DFAA-4E41-B458-981C24B15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3506788"/>
            <a:ext cx="12541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spending and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9594D249-B8FF-427F-B88E-EEC110BA0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3746500"/>
            <a:ext cx="103346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investment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1">
            <a:extLst>
              <a:ext uri="{FF2B5EF4-FFF2-40B4-BE49-F238E27FC236}">
                <a16:creationId xmlns:a16="http://schemas.microsoft.com/office/drawing/2014/main" id="{990DF04B-92C3-4A12-BC93-2FF96EF25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3983038"/>
            <a:ext cx="1651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2">
            <a:extLst>
              <a:ext uri="{FF2B5EF4-FFF2-40B4-BE49-F238E27FC236}">
                <a16:creationId xmlns:a16="http://schemas.microsoft.com/office/drawing/2014/main" id="{B3C45470-42F0-41A9-AFEA-FB8D17059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3983038"/>
            <a:ext cx="160496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Increase Real GDP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3">
            <a:extLst>
              <a:ext uri="{FF2B5EF4-FFF2-40B4-BE49-F238E27FC236}">
                <a16:creationId xmlns:a16="http://schemas.microsoft.com/office/drawing/2014/main" id="{C34E091E-A4D0-46C1-B7FA-AEA724FE5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4221163"/>
            <a:ext cx="1651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158924C0-9244-422E-ADD3-1CB13D1B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4221163"/>
            <a:ext cx="17256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Increase Price Level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5">
            <a:extLst>
              <a:ext uri="{FF2B5EF4-FFF2-40B4-BE49-F238E27FC236}">
                <a16:creationId xmlns:a16="http://schemas.microsoft.com/office/drawing/2014/main" id="{C1AF1FD0-F3BB-4003-9EA3-36D4639A7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4457700"/>
            <a:ext cx="1651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6">
            <a:extLst>
              <a:ext uri="{FF2B5EF4-FFF2-40B4-BE49-F238E27FC236}">
                <a16:creationId xmlns:a16="http://schemas.microsoft.com/office/drawing/2014/main" id="{6907BBB7-5441-4E4D-B327-6685A85E4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4457700"/>
            <a:ext cx="189706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Increase Employment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7">
            <a:extLst>
              <a:ext uri="{FF2B5EF4-FFF2-40B4-BE49-F238E27FC236}">
                <a16:creationId xmlns:a16="http://schemas.microsoft.com/office/drawing/2014/main" id="{0B4C2AF8-CFAE-499C-9A01-C6AD4B9D8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2794000"/>
            <a:ext cx="2682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8">
            <a:extLst>
              <a:ext uri="{FF2B5EF4-FFF2-40B4-BE49-F238E27FC236}">
                <a16:creationId xmlns:a16="http://schemas.microsoft.com/office/drawing/2014/main" id="{5BEBA6F7-17B8-4475-A9C6-ABF4682C1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150" y="2794000"/>
            <a:ext cx="18256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Selling Government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9">
            <a:extLst>
              <a:ext uri="{FF2B5EF4-FFF2-40B4-BE49-F238E27FC236}">
                <a16:creationId xmlns:a16="http://schemas.microsoft.com/office/drawing/2014/main" id="{990D87A5-7039-4406-99CD-187C504E4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150" y="3030538"/>
            <a:ext cx="13033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Bonds Effects: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40">
            <a:extLst>
              <a:ext uri="{FF2B5EF4-FFF2-40B4-BE49-F238E27FC236}">
                <a16:creationId xmlns:a16="http://schemas.microsoft.com/office/drawing/2014/main" id="{C714BDA2-2E2A-48C1-865C-8A0CF05B9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3267075"/>
            <a:ext cx="1651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41">
            <a:extLst>
              <a:ext uri="{FF2B5EF4-FFF2-40B4-BE49-F238E27FC236}">
                <a16:creationId xmlns:a16="http://schemas.microsoft.com/office/drawing/2014/main" id="{1F8A08CD-DBAF-40A7-97A6-212EDA72C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3267075"/>
            <a:ext cx="14128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Slow consumer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42">
            <a:extLst>
              <a:ext uri="{FF2B5EF4-FFF2-40B4-BE49-F238E27FC236}">
                <a16:creationId xmlns:a16="http://schemas.microsoft.com/office/drawing/2014/main" id="{2766D9C6-83FF-4E69-98EA-2F4077B2C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3506788"/>
            <a:ext cx="12525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spending and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3">
            <a:extLst>
              <a:ext uri="{FF2B5EF4-FFF2-40B4-BE49-F238E27FC236}">
                <a16:creationId xmlns:a16="http://schemas.microsoft.com/office/drawing/2014/main" id="{22FD8D3E-69F7-43BC-9D98-71270A045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3746500"/>
            <a:ext cx="103346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investment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id="{65F059A9-D5FB-4AA6-88A4-2DA3A55AC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3983038"/>
            <a:ext cx="1651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C038085C-F0BA-4A3A-A256-BD08C6A69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3983038"/>
            <a:ext cx="16764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Decrease Real GDP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id="{82149174-C46A-4988-BDFD-29B4726B9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4221163"/>
            <a:ext cx="1651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7">
            <a:extLst>
              <a:ext uri="{FF2B5EF4-FFF2-40B4-BE49-F238E27FC236}">
                <a16:creationId xmlns:a16="http://schemas.microsoft.com/office/drawing/2014/main" id="{1FD7CE85-9424-412B-A894-12A68B172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4221163"/>
            <a:ext cx="17970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Decrease Price Level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8">
            <a:extLst>
              <a:ext uri="{FF2B5EF4-FFF2-40B4-BE49-F238E27FC236}">
                <a16:creationId xmlns:a16="http://schemas.microsoft.com/office/drawing/2014/main" id="{4D297BEF-D893-4890-8ABF-74CC32740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4457700"/>
            <a:ext cx="1651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9">
            <a:extLst>
              <a:ext uri="{FF2B5EF4-FFF2-40B4-BE49-F238E27FC236}">
                <a16:creationId xmlns:a16="http://schemas.microsoft.com/office/drawing/2014/main" id="{7AA5BC01-1EAC-488E-9E7F-6152CCA3B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4457700"/>
            <a:ext cx="9112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Decrease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50">
            <a:extLst>
              <a:ext uri="{FF2B5EF4-FFF2-40B4-BE49-F238E27FC236}">
                <a16:creationId xmlns:a16="http://schemas.microsoft.com/office/drawing/2014/main" id="{1632F865-568C-4C70-B3A4-3B0CDD6BB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4694238"/>
            <a:ext cx="11541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Employment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4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G Blank Space Solid" panose="02000000000000000000" pitchFamily="2" charset="0"/>
              </a:rPr>
              <a:t>Role/ Function of Money</a:t>
            </a:r>
            <a:endParaRPr lang="en-GB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Three Functions of Money:</a:t>
            </a:r>
          </a:p>
          <a:p>
            <a:endParaRPr lang="en-US" dirty="0"/>
          </a:p>
          <a:p>
            <a:r>
              <a:rPr lang="en-US" dirty="0"/>
              <a:t>1. Medium of Exchange</a:t>
            </a:r>
          </a:p>
          <a:p>
            <a:r>
              <a:rPr lang="en-US" dirty="0"/>
              <a:t>2. Store of Value</a:t>
            </a:r>
          </a:p>
          <a:p>
            <a:r>
              <a:rPr lang="en-US" dirty="0"/>
              <a:t>3. Standard of Value (Unit of Account)</a:t>
            </a:r>
            <a:endParaRPr lang="en-GB" dirty="0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A71809E0-FDE7-470A-9033-8EBC5469B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5592717"/>
            <a:ext cx="1066892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8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G Blank Space Solid" panose="02000000000000000000" pitchFamily="2" charset="0"/>
              </a:rPr>
              <a:t>Medium of Exchange</a:t>
            </a:r>
            <a:endParaRPr lang="en-GB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Facilitates transactions:</a:t>
            </a:r>
          </a:p>
          <a:p>
            <a:endParaRPr lang="en-US" dirty="0"/>
          </a:p>
          <a:p>
            <a:r>
              <a:rPr lang="en-US" dirty="0"/>
              <a:t>Cash, credit, or debit used to make transactions between people and businesses</a:t>
            </a:r>
          </a:p>
        </p:txBody>
      </p:sp>
      <p:pic>
        <p:nvPicPr>
          <p:cNvPr id="1026" name="Picture 2" descr="File:Exchange Money Conversion to Foreign Currency.jpg">
            <a:extLst>
              <a:ext uri="{FF2B5EF4-FFF2-40B4-BE49-F238E27FC236}">
                <a16:creationId xmlns:a16="http://schemas.microsoft.com/office/drawing/2014/main" id="{3E4AC887-80C5-4B6F-98FC-7793F9350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46481"/>
            <a:ext cx="5029200" cy="28226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73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G Blank Space Solid" panose="02000000000000000000" pitchFamily="2" charset="0"/>
              </a:rPr>
              <a:t>Store of Value</a:t>
            </a:r>
            <a:endParaRPr lang="en-GB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Saving Money for the Future:</a:t>
            </a:r>
          </a:p>
          <a:p>
            <a:endParaRPr lang="en-US" dirty="0"/>
          </a:p>
          <a:p>
            <a:r>
              <a:rPr lang="en-US" dirty="0"/>
              <a:t>Assumption that money saved today will retain its purchasing power</a:t>
            </a:r>
            <a:endParaRPr lang="en-GB" dirty="0"/>
          </a:p>
        </p:txBody>
      </p:sp>
      <p:pic>
        <p:nvPicPr>
          <p:cNvPr id="3074" name="Picture 2" descr="https://upload.wikimedia.org/wikipedia/commons/thumb/e/e3/Gold-295936.jpg/1280px-Gold-295936.jpg">
            <a:extLst>
              <a:ext uri="{FF2B5EF4-FFF2-40B4-BE49-F238E27FC236}">
                <a16:creationId xmlns:a16="http://schemas.microsoft.com/office/drawing/2014/main" id="{45D328B0-00A6-4FE8-9A05-0B5F72662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3962400"/>
            <a:ext cx="4038600" cy="27765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08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477962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G Blank Space Solid" panose="02000000000000000000" pitchFamily="2" charset="0"/>
              </a:rPr>
              <a:t>Standard of Value/ Unit of Account</a:t>
            </a:r>
            <a:endParaRPr lang="en-GB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Money as a Guide:</a:t>
            </a:r>
          </a:p>
          <a:p>
            <a:endParaRPr lang="en-US" dirty="0"/>
          </a:p>
          <a:p>
            <a:r>
              <a:rPr lang="en-US" dirty="0"/>
              <a:t>The dollar is our standard</a:t>
            </a:r>
          </a:p>
          <a:p>
            <a:r>
              <a:rPr lang="en-US" dirty="0"/>
              <a:t>Allows us to compare prices and value our savings</a:t>
            </a:r>
            <a:endParaRPr lang="en-GB" dirty="0"/>
          </a:p>
        </p:txBody>
      </p:sp>
      <p:pic>
        <p:nvPicPr>
          <p:cNvPr id="4098" name="Picture 2" descr="USDnotesNew.png">
            <a:extLst>
              <a:ext uri="{FF2B5EF4-FFF2-40B4-BE49-F238E27FC236}">
                <a16:creationId xmlns:a16="http://schemas.microsoft.com/office/drawing/2014/main" id="{F6FB61A9-B65D-48FE-B1F8-2DE568B41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38600"/>
            <a:ext cx="3094038" cy="269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75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G Blank Space Solid" panose="02000000000000000000" pitchFamily="2" charset="0"/>
              </a:rPr>
              <a:t>Fiscal Policy</a:t>
            </a:r>
            <a:endParaRPr lang="en-GB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B1E186-EE5A-4551-8056-630665045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Actions taken by Congress and the President to stabilize the economy</a:t>
            </a:r>
          </a:p>
          <a:p>
            <a:endParaRPr lang="en-US" dirty="0"/>
          </a:p>
          <a:p>
            <a:r>
              <a:rPr lang="en-US" b="1" dirty="0"/>
              <a:t>Tools of Fiscal Policy:</a:t>
            </a:r>
          </a:p>
          <a:p>
            <a:r>
              <a:rPr lang="en-US" dirty="0"/>
              <a:t>1. Taxes</a:t>
            </a:r>
          </a:p>
          <a:p>
            <a:r>
              <a:rPr lang="en-US" dirty="0"/>
              <a:t>2. Government Spending</a:t>
            </a:r>
          </a:p>
        </p:txBody>
      </p:sp>
      <p:pic>
        <p:nvPicPr>
          <p:cNvPr id="7170" name="Picture 2" descr="File:U.S.-income-taxes-out-of-total-taxes.JPG">
            <a:extLst>
              <a:ext uri="{FF2B5EF4-FFF2-40B4-BE49-F238E27FC236}">
                <a16:creationId xmlns:a16="http://schemas.microsoft.com/office/drawing/2014/main" id="{9130F7DF-A51D-433E-B293-B766CB18B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" y="1417638"/>
            <a:ext cx="8008514" cy="45259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62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4689625F-8D37-410F-B33B-8B5F32099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5592717"/>
            <a:ext cx="1066892" cy="1066892"/>
          </a:xfrm>
          <a:prstGeom prst="rect">
            <a:avLst/>
          </a:prstGeom>
        </p:spPr>
      </p:pic>
      <p:sp>
        <p:nvSpPr>
          <p:cNvPr id="7" name="AutoShape 3">
            <a:extLst>
              <a:ext uri="{FF2B5EF4-FFF2-40B4-BE49-F238E27FC236}">
                <a16:creationId xmlns:a16="http://schemas.microsoft.com/office/drawing/2014/main" id="{E25B8E1B-D9E7-4EDF-9E09-328E23FA342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38250" y="1292225"/>
            <a:ext cx="667385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11CA9CD-F7E8-4E64-A95C-40D60FA26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425" y="1360488"/>
            <a:ext cx="3330575" cy="925513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259E845-C3A9-4276-9675-2892683C9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360488"/>
            <a:ext cx="3332163" cy="925513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7B5A0E28-ECBE-45B0-BC6F-EF9B5A605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425" y="2286000"/>
            <a:ext cx="3330575" cy="2736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2DF97136-414B-4E32-82DD-25421C455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286000"/>
            <a:ext cx="3332163" cy="2736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575A147C-7896-45B3-B574-D23759C90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355725"/>
            <a:ext cx="0" cy="3673475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EE6875B7-3BF3-4BC5-8257-6FB02D5DEB0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5075" y="2286000"/>
            <a:ext cx="667385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6E4FF7B0-A733-4DBA-9324-4E02F5BCDD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1425" y="1355725"/>
            <a:ext cx="0" cy="3673475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1409438F-5D48-4AD5-9283-97F05C461E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4163" y="1355725"/>
            <a:ext cx="0" cy="3673475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98A990B7-95F6-4E57-A3AA-0F12CDD7B7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5075" y="1360488"/>
            <a:ext cx="667385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AC5330B6-C142-4B98-A879-8E304C2B12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5075" y="5022850"/>
            <a:ext cx="6673850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2F4E6ECA-D82F-4FF6-9896-3F112826D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075" y="1397000"/>
            <a:ext cx="31432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Expansionary Fiscal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CA0E33E2-3063-4384-A33E-7057E2C1C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1820863"/>
            <a:ext cx="13081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Policies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845A2599-D37E-47E9-B011-DE135AB23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113" y="1397000"/>
            <a:ext cx="33813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Contractionary Fiscal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DB68DF03-2A21-442D-BE99-388330BDB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013" y="1820863"/>
            <a:ext cx="13081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Policies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254FFD86-79CC-41C8-BECC-B395609AC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2328863"/>
            <a:ext cx="2698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70FC9788-122D-421B-B110-0B49D9D28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328863"/>
            <a:ext cx="14128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Lowering Taxes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F19D6F86-61A3-426D-AFEB-30B7F0BEF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2565400"/>
            <a:ext cx="2698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62871EA8-4401-4446-8649-77763BF4F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565400"/>
            <a:ext cx="29194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Increasing Government Spending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FA061220-9CB2-4A4E-AEA2-B2A662624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613" y="3040063"/>
            <a:ext cx="7318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Effects: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2A0C286D-2B3F-4070-888F-B9C48DAAC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3281363"/>
            <a:ext cx="1651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2EE4C87B-5528-4B94-9547-3DB6CD88D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038" y="3281363"/>
            <a:ext cx="304006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Encourage consumer spending and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0F34984E-6B28-4A42-87D0-86A656DCA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038" y="3517900"/>
            <a:ext cx="10398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investment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B7E87DD6-B849-4F6D-8360-64C4849AA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3756025"/>
            <a:ext cx="1651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7A2589D7-A220-47BF-9662-56B3B97AA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038" y="3756025"/>
            <a:ext cx="16049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Increase Real GDP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id="{58A41D9C-92CA-4C39-B7C4-24B20AB7E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3992563"/>
            <a:ext cx="1651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0">
            <a:extLst>
              <a:ext uri="{FF2B5EF4-FFF2-40B4-BE49-F238E27FC236}">
                <a16:creationId xmlns:a16="http://schemas.microsoft.com/office/drawing/2014/main" id="{D8747EAE-4AC4-46AA-A52A-5E2857D44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038" y="3992563"/>
            <a:ext cx="17272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Increase Price Level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1">
            <a:extLst>
              <a:ext uri="{FF2B5EF4-FFF2-40B4-BE49-F238E27FC236}">
                <a16:creationId xmlns:a16="http://schemas.microsoft.com/office/drawing/2014/main" id="{8B528CC8-F0C8-4F27-B81E-FF83A53AB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4229100"/>
            <a:ext cx="1651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2">
            <a:extLst>
              <a:ext uri="{FF2B5EF4-FFF2-40B4-BE49-F238E27FC236}">
                <a16:creationId xmlns:a16="http://schemas.microsoft.com/office/drawing/2014/main" id="{F8D50759-9AE7-4A00-879C-05B6FCA4B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038" y="4229100"/>
            <a:ext cx="189706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Increase Employment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3">
            <a:extLst>
              <a:ext uri="{FF2B5EF4-FFF2-40B4-BE49-F238E27FC236}">
                <a16:creationId xmlns:a16="http://schemas.microsoft.com/office/drawing/2014/main" id="{616B52B8-34E8-4550-BB73-DD4DB57E2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50" y="2328863"/>
            <a:ext cx="2698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EE8CBF15-B1E4-47E5-B5D5-86C537AF1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1413" y="2328863"/>
            <a:ext cx="12319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Raising Taxes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02C9817B-8C6F-44E8-A99C-261B1C42A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50" y="2565400"/>
            <a:ext cx="2698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4647A3E8-79FD-4EB5-9558-AA7B1D96A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1413" y="2565400"/>
            <a:ext cx="26654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Cutting Government Spending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7">
            <a:extLst>
              <a:ext uri="{FF2B5EF4-FFF2-40B4-BE49-F238E27FC236}">
                <a16:creationId xmlns:a16="http://schemas.microsoft.com/office/drawing/2014/main" id="{2C27287A-EB6F-40B7-A29E-DAFAD609A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6775" y="3040063"/>
            <a:ext cx="7302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Effects: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8">
            <a:extLst>
              <a:ext uri="{FF2B5EF4-FFF2-40B4-BE49-F238E27FC236}">
                <a16:creationId xmlns:a16="http://schemas.microsoft.com/office/drawing/2014/main" id="{82141A04-05A7-4E71-B0D5-7A89A0454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50" y="3281363"/>
            <a:ext cx="1651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9">
            <a:extLst>
              <a:ext uri="{FF2B5EF4-FFF2-40B4-BE49-F238E27FC236}">
                <a16:creationId xmlns:a16="http://schemas.microsoft.com/office/drawing/2014/main" id="{8FE284ED-2DD3-4196-B859-F0767ED76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200" y="3281363"/>
            <a:ext cx="25606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Slow consumer spending and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40">
            <a:extLst>
              <a:ext uri="{FF2B5EF4-FFF2-40B4-BE49-F238E27FC236}">
                <a16:creationId xmlns:a16="http://schemas.microsoft.com/office/drawing/2014/main" id="{9ACD875A-2F65-4FA1-A26C-91AD00FF3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200" y="3517900"/>
            <a:ext cx="10382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investment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41">
            <a:extLst>
              <a:ext uri="{FF2B5EF4-FFF2-40B4-BE49-F238E27FC236}">
                <a16:creationId xmlns:a16="http://schemas.microsoft.com/office/drawing/2014/main" id="{3FB8CB48-B081-438D-953B-FE4297982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50" y="3756025"/>
            <a:ext cx="1651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2">
            <a:extLst>
              <a:ext uri="{FF2B5EF4-FFF2-40B4-BE49-F238E27FC236}">
                <a16:creationId xmlns:a16="http://schemas.microsoft.com/office/drawing/2014/main" id="{530A3769-06BE-4743-9678-AA0112ACF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200" y="3756025"/>
            <a:ext cx="1676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Decrease Real GDP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3">
            <a:extLst>
              <a:ext uri="{FF2B5EF4-FFF2-40B4-BE49-F238E27FC236}">
                <a16:creationId xmlns:a16="http://schemas.microsoft.com/office/drawing/2014/main" id="{0007A4F7-5304-4864-A97C-889584C2D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50" y="3992563"/>
            <a:ext cx="1651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4">
            <a:extLst>
              <a:ext uri="{FF2B5EF4-FFF2-40B4-BE49-F238E27FC236}">
                <a16:creationId xmlns:a16="http://schemas.microsoft.com/office/drawing/2014/main" id="{7C9D371B-3DB5-4FB7-9177-BB1254728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200" y="3992563"/>
            <a:ext cx="17970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Decrease Price Level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5">
            <a:extLst>
              <a:ext uri="{FF2B5EF4-FFF2-40B4-BE49-F238E27FC236}">
                <a16:creationId xmlns:a16="http://schemas.microsoft.com/office/drawing/2014/main" id="{861DD0F1-BF03-499A-AC2E-ADB1AFA77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50" y="4229100"/>
            <a:ext cx="1651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6">
            <a:extLst>
              <a:ext uri="{FF2B5EF4-FFF2-40B4-BE49-F238E27FC236}">
                <a16:creationId xmlns:a16="http://schemas.microsoft.com/office/drawing/2014/main" id="{B1C5F950-5900-4026-978F-539F63EEA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200" y="4229100"/>
            <a:ext cx="19669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Decrease Employment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08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G Blank Space Solid" panose="02000000000000000000" pitchFamily="2" charset="0"/>
              </a:rPr>
              <a:t>Organization of the Fed</a:t>
            </a:r>
            <a:endParaRPr lang="en-GB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Federal Reserve Act of 1913:</a:t>
            </a:r>
          </a:p>
          <a:p>
            <a:endParaRPr lang="en-US" dirty="0"/>
          </a:p>
          <a:p>
            <a:r>
              <a:rPr lang="en-US" dirty="0"/>
              <a:t>Both public and private</a:t>
            </a:r>
          </a:p>
          <a:p>
            <a:r>
              <a:rPr lang="en-US" dirty="0"/>
              <a:t>12 district banks around the U.S. (private)</a:t>
            </a:r>
          </a:p>
          <a:p>
            <a:r>
              <a:rPr lang="en-US" dirty="0"/>
              <a:t>Board of Governors (public)</a:t>
            </a:r>
            <a:endParaRPr lang="en-GB" dirty="0"/>
          </a:p>
        </p:txBody>
      </p:sp>
      <p:pic>
        <p:nvPicPr>
          <p:cNvPr id="8194" name="Picture 2" descr="File:Federal Reserve.jpg">
            <a:extLst>
              <a:ext uri="{FF2B5EF4-FFF2-40B4-BE49-F238E27FC236}">
                <a16:creationId xmlns:a16="http://schemas.microsoft.com/office/drawing/2014/main" id="{88FEC128-710F-4D6C-8A6F-26BDFA25E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75438"/>
            <a:ext cx="2686050" cy="20876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06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12284</TotalTime>
  <Words>803</Words>
  <Application>Microsoft Office PowerPoint</Application>
  <PresentationFormat>On-screen Show (4:3)</PresentationFormat>
  <Paragraphs>273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KG Blank Space Solid</vt:lpstr>
      <vt:lpstr>Calibri</vt:lpstr>
      <vt:lpstr>Janda Romantic</vt:lpstr>
      <vt:lpstr>KG Batty Girl</vt:lpstr>
      <vt:lpstr>Office Theme</vt:lpstr>
      <vt:lpstr>Macroeconomics</vt:lpstr>
      <vt:lpstr>Role/ Function of Money</vt:lpstr>
      <vt:lpstr>Role/ Function of Money</vt:lpstr>
      <vt:lpstr>Medium of Exchange</vt:lpstr>
      <vt:lpstr>Store of Value</vt:lpstr>
      <vt:lpstr>Standard of Value/ Unit of Account</vt:lpstr>
      <vt:lpstr>Fiscal Policy</vt:lpstr>
      <vt:lpstr>PowerPoint Presentation</vt:lpstr>
      <vt:lpstr>Organization of the Fed</vt:lpstr>
      <vt:lpstr>PowerPoint Presentation</vt:lpstr>
      <vt:lpstr>PowerPoint Presentation</vt:lpstr>
      <vt:lpstr>Feds’ Dual Mandate</vt:lpstr>
      <vt:lpstr>PowerPoint Presentation</vt:lpstr>
      <vt:lpstr>Monetary Policy</vt:lpstr>
      <vt:lpstr>Monetary Policy Tools</vt:lpstr>
      <vt:lpstr>PowerPoint Presentation</vt:lpstr>
      <vt:lpstr>Monetary Policy Tools</vt:lpstr>
      <vt:lpstr>PowerPoint Presentation</vt:lpstr>
      <vt:lpstr>Monetary Policy Tools</vt:lpstr>
      <vt:lpstr>PowerPoint Presentation</vt:lpstr>
      <vt:lpstr>Monetary Policy Tools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Macroeconomics</dc:title>
  <dc:creator>Joey Cleary</dc:creator>
  <cp:lastModifiedBy>Timothy Rose</cp:lastModifiedBy>
  <cp:revision>73</cp:revision>
  <dcterms:created xsi:type="dcterms:W3CDTF">2018-11-24T17:37:51Z</dcterms:created>
  <dcterms:modified xsi:type="dcterms:W3CDTF">2019-05-03T18:10:00Z</dcterms:modified>
</cp:coreProperties>
</file>