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55"/>
  </p:notesMasterIdLst>
  <p:sldIdLst>
    <p:sldId id="261" r:id="rId2"/>
    <p:sldId id="262" r:id="rId3"/>
    <p:sldId id="264" r:id="rId4"/>
    <p:sldId id="265" r:id="rId5"/>
    <p:sldId id="266" r:id="rId6"/>
    <p:sldId id="267" r:id="rId7"/>
    <p:sldId id="268" r:id="rId8"/>
    <p:sldId id="272" r:id="rId9"/>
    <p:sldId id="280" r:id="rId10"/>
    <p:sldId id="281" r:id="rId11"/>
    <p:sldId id="284" r:id="rId12"/>
    <p:sldId id="287" r:id="rId13"/>
    <p:sldId id="288" r:id="rId14"/>
    <p:sldId id="289" r:id="rId15"/>
    <p:sldId id="290" r:id="rId16"/>
    <p:sldId id="296" r:id="rId17"/>
    <p:sldId id="297" r:id="rId18"/>
    <p:sldId id="298" r:id="rId19"/>
    <p:sldId id="299" r:id="rId20"/>
    <p:sldId id="300" r:id="rId21"/>
    <p:sldId id="302" r:id="rId22"/>
    <p:sldId id="303" r:id="rId23"/>
    <p:sldId id="304" r:id="rId24"/>
    <p:sldId id="257" r:id="rId25"/>
    <p:sldId id="258" r:id="rId26"/>
    <p:sldId id="260" r:id="rId27"/>
    <p:sldId id="305" r:id="rId28"/>
    <p:sldId id="263" r:id="rId29"/>
    <p:sldId id="306" r:id="rId30"/>
    <p:sldId id="307" r:id="rId31"/>
    <p:sldId id="270" r:id="rId32"/>
    <p:sldId id="271" r:id="rId33"/>
    <p:sldId id="308" r:id="rId34"/>
    <p:sldId id="282" r:id="rId35"/>
    <p:sldId id="285" r:id="rId36"/>
    <p:sldId id="286" r:id="rId37"/>
    <p:sldId id="309" r:id="rId38"/>
    <p:sldId id="310" r:id="rId39"/>
    <p:sldId id="311" r:id="rId40"/>
    <p:sldId id="312" r:id="rId41"/>
    <p:sldId id="291" r:id="rId42"/>
    <p:sldId id="406" r:id="rId43"/>
    <p:sldId id="407" r:id="rId44"/>
    <p:sldId id="408" r:id="rId45"/>
    <p:sldId id="409" r:id="rId46"/>
    <p:sldId id="335" r:id="rId47"/>
    <p:sldId id="336" r:id="rId48"/>
    <p:sldId id="337" r:id="rId49"/>
    <p:sldId id="338" r:id="rId50"/>
    <p:sldId id="339" r:id="rId51"/>
    <p:sldId id="273" r:id="rId52"/>
    <p:sldId id="340" r:id="rId53"/>
    <p:sldId id="341" r:id="rId54"/>
    <p:sldId id="342" r:id="rId55"/>
    <p:sldId id="277" r:id="rId56"/>
    <p:sldId id="278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6" r:id="rId81"/>
    <p:sldId id="283" r:id="rId82"/>
    <p:sldId id="367" r:id="rId83"/>
    <p:sldId id="368" r:id="rId84"/>
    <p:sldId id="369" r:id="rId85"/>
    <p:sldId id="370" r:id="rId86"/>
    <p:sldId id="371" r:id="rId87"/>
    <p:sldId id="372" r:id="rId88"/>
    <p:sldId id="373" r:id="rId89"/>
    <p:sldId id="374" r:id="rId90"/>
    <p:sldId id="375" r:id="rId91"/>
    <p:sldId id="376" r:id="rId92"/>
    <p:sldId id="377" r:id="rId93"/>
    <p:sldId id="378" r:id="rId94"/>
    <p:sldId id="379" r:id="rId95"/>
    <p:sldId id="380" r:id="rId96"/>
    <p:sldId id="381" r:id="rId97"/>
    <p:sldId id="382" r:id="rId98"/>
    <p:sldId id="383" r:id="rId99"/>
    <p:sldId id="384" r:id="rId100"/>
    <p:sldId id="385" r:id="rId101"/>
    <p:sldId id="386" r:id="rId102"/>
    <p:sldId id="387" r:id="rId103"/>
    <p:sldId id="388" r:id="rId104"/>
    <p:sldId id="389" r:id="rId105"/>
    <p:sldId id="390" r:id="rId106"/>
    <p:sldId id="391" r:id="rId107"/>
    <p:sldId id="392" r:id="rId108"/>
    <p:sldId id="393" r:id="rId109"/>
    <p:sldId id="394" r:id="rId110"/>
    <p:sldId id="395" r:id="rId111"/>
    <p:sldId id="396" r:id="rId112"/>
    <p:sldId id="397" r:id="rId113"/>
    <p:sldId id="398" r:id="rId114"/>
    <p:sldId id="399" r:id="rId115"/>
    <p:sldId id="400" r:id="rId116"/>
    <p:sldId id="401" r:id="rId117"/>
    <p:sldId id="402" r:id="rId118"/>
    <p:sldId id="403" r:id="rId119"/>
    <p:sldId id="404" r:id="rId120"/>
    <p:sldId id="405" r:id="rId121"/>
    <p:sldId id="313" r:id="rId122"/>
    <p:sldId id="259" r:id="rId123"/>
    <p:sldId id="314" r:id="rId124"/>
    <p:sldId id="315" r:id="rId125"/>
    <p:sldId id="316" r:id="rId126"/>
    <p:sldId id="317" r:id="rId127"/>
    <p:sldId id="318" r:id="rId128"/>
    <p:sldId id="269" r:id="rId129"/>
    <p:sldId id="319" r:id="rId130"/>
    <p:sldId id="320" r:id="rId131"/>
    <p:sldId id="321" r:id="rId132"/>
    <p:sldId id="274" r:id="rId133"/>
    <p:sldId id="275" r:id="rId134"/>
    <p:sldId id="279" r:id="rId135"/>
    <p:sldId id="322" r:id="rId136"/>
    <p:sldId id="323" r:id="rId137"/>
    <p:sldId id="324" r:id="rId138"/>
    <p:sldId id="292" r:id="rId139"/>
    <p:sldId id="293" r:id="rId140"/>
    <p:sldId id="294" r:id="rId141"/>
    <p:sldId id="295" r:id="rId142"/>
    <p:sldId id="325" r:id="rId143"/>
    <p:sldId id="326" r:id="rId144"/>
    <p:sldId id="327" r:id="rId145"/>
    <p:sldId id="328" r:id="rId146"/>
    <p:sldId id="329" r:id="rId147"/>
    <p:sldId id="301" r:id="rId148"/>
    <p:sldId id="276" r:id="rId149"/>
    <p:sldId id="330" r:id="rId150"/>
    <p:sldId id="331" r:id="rId151"/>
    <p:sldId id="332" r:id="rId152"/>
    <p:sldId id="333" r:id="rId153"/>
    <p:sldId id="334" r:id="rId15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C5D3A6-5F59-4738-AC6F-97A9B79A04BB}">
  <a:tblStyle styleId="{66C5D3A6-5F59-4738-AC6F-97A9B79A04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134" autoAdjust="0"/>
  </p:normalViewPr>
  <p:slideViewPr>
    <p:cSldViewPr snapToGrid="0">
      <p:cViewPr varScale="1">
        <p:scale>
          <a:sx n="50" d="100"/>
          <a:sy n="50" d="100"/>
        </p:scale>
        <p:origin x="17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20:05:17.730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008C3A"/>
      <inkml:brushProperty name="ignorePressure" value="1"/>
    </inkml:brush>
  </inkml:definitions>
  <inkml:trace contextRef="#ctx0" brushRef="#br0">611 511,'-5'-6,"-3"-7,-5-9,-1-6,-10 2,-1 0,4-3,-6-2,1-1,5-2,0-1,-2 0,-4-1,3 7</inkml:trace>
  <inkml:trace contextRef="#ctx0" brushRef="#br0" timeOffset="5084.891">507 441,'-12'0,"-16"0,-3 6,-3 2,-1 6,-1 0,6 4,-4-1,4 2,1 5,-1 3,-1-2,5 0,0 2,0-3,-9-1,1-3</inkml:trace>
  <inkml:trace contextRef="#ctx0" brushRef="#br1" timeOffset="18159.853">435 547,'0'-4,"-1"0,-1 0,1 0,0 0,-1 1,0-1,0 0,0 1,0-1,-3-1,-3-9,-26-46,-1-4,-36-48,59 93,0-1,2 0,0-1,1 0,-3-13,2 6,7 21,-1 0,0 0,-1 1,1-1,-1 1,-1 0,1 1,-1-1,0 1,0 0,0 0,3 3,-17-14</inkml:trace>
  <inkml:trace contextRef="#ctx0" brushRef="#br1" timeOffset="20440.064">507 547,'-6'0,"-2"6,-6 2,0 6,-4 0,-5-2,2 3,-2-2,-3-2,-3 3,3 5,1-1,-3-4,-1-4,-2 3,-2-1,-2 3,6-1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20:05:43.199"/>
    </inkml:context>
    <inkml:brush xml:id="br0">
      <inkml:brushProperty name="width" value="0.2" units="cm"/>
      <inkml:brushProperty name="height" value="0.2" units="cm"/>
      <inkml:brushProperty name="color" value="#008C3A"/>
      <inkml:brushProperty name="ignorePressure" value="1"/>
    </inkml:brush>
  </inkml:definitions>
  <inkml:trace contextRef="#ctx0" brushRef="#br0">614 602,'3'-4,"1"-1,-1 0,0 0,0 0,-1 0,1 0,-1 0,0-1,0 1,-1-1,1-4,6-19,53-126,-53 133,0 1,-1 0,-1 0,-1-1,-1 0,-1 0,0-2,-3 12,1-11,1 0,0 0,6-21,-1 17,-1 2</inkml:trace>
  <inkml:trace contextRef="#ctx0" brushRef="#br0" timeOffset="4723.159">684 674,'-33'0,"6"1,-1-2,-15-2,34 2,-1-1,1 0,0-1,0 0,0 0,0-1,1 0,-1-1,-2-2,-35-29,38 28,-1 1,0 0,0 0,-1 1,1 0,-2 1,-4-3,-32-6,0 1,-45-6,76 16,0-1,0 0,1-1,-1-1,1-1,1 0,-7-4,1-1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20:05:55.302"/>
    </inkml:context>
    <inkml:brush xml:id="br0">
      <inkml:brushProperty name="width" value="0.2" units="cm"/>
      <inkml:brushProperty name="height" value="0.2" units="cm"/>
      <inkml:brushProperty name="color" value="#008C3A"/>
      <inkml:brushProperty name="ignorePressure" value="1"/>
    </inkml:brush>
  </inkml:definitions>
  <inkml:trace contextRef="#ctx0" brushRef="#br0">1 378,'0'2,"0"-1,1 0,-1 1,1-1,-1 0,1 0,0 1,-1-1,1 0,0 0,0 0,0 0,0 0,0 0,0 0,0 0,0 0,0-1,1 1,-1 0,0-1,0 1,1-1,-1 1,0-1,1 0,-1 1,0-1,1 0,-1 0,1 0,0 0,6 1,0-1,0 0,0 0,0-1,3 0,8-3,-1 0,1-2,-1 0,0-1,0-1,10-7,26-17,19-16,-9 6,-43 30,1 0,6-1,34-17,-1-3,-32 18,0-2,3-3,-6 3,0 1,1 1,12-4,-11 8</inkml:trace>
  <inkml:trace contextRef="#ctx0" brushRef="#br0" timeOffset="3327.944">71 378,'54'-1,"-30"-1,1 2,0 1,0 1,0 1,0 1,-20-3,1 1,-1 0,0 0,0 0,0 0,0 1,-1 0,1 0,-1 1,1-1,-1 1,0 0,-1 0,3 3,4 6,-1 2,0-1,-1 2,0 0,-1-1,1 0,0 0,2-1,2 4,2-1,3 2,-1 0,-1 1,0 1,-2 1,0 0,-2 0,1 6,-1-3,0-5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20:06:03.357"/>
    </inkml:context>
    <inkml:brush xml:id="br0">
      <inkml:brushProperty name="width" value="0.2" units="cm"/>
      <inkml:brushProperty name="height" value="0.2" units="cm"/>
      <inkml:brushProperty name="color" value="#008C3A"/>
      <inkml:brushProperty name="ignorePressure" value="1"/>
    </inkml:brush>
  </inkml:definitions>
  <inkml:trace contextRef="#ctx0" brushRef="#br0">248 0,'0'6,"-1"0,-1 0,1 0,-1 0,0 0,0 0,-2 1,-4 15,1-5,-1 1,-1-2,-8 15,5-12,1 2,-5 13,-17 48,-17 24,41-86,1 1,0 1,-2 12,2-4,-7 33,11-35</inkml:trace>
  <inkml:trace contextRef="#ctx0" brushRef="#br0" timeOffset="2805.876">248 36,'6'0,"8"0,1 6,5 8,5 8,3 0,-2 2,0-3,-4 1,-6 9,1 11,-4 10,3-3,5-11,10-5,0-2,-5-1,-7-5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20:07:40.944"/>
    </inkml:context>
    <inkml:brush xml:id="br0">
      <inkml:brushProperty name="width" value="0.2" units="cm"/>
      <inkml:brushProperty name="height" value="0.2" units="cm"/>
      <inkml:brushProperty name="color" value="#990000"/>
      <inkml:brushProperty name="ignorePressure" value="1"/>
    </inkml:brush>
  </inkml:definitions>
  <inkml:trace contextRef="#ctx0" brushRef="#br0">200 490,'-6'-6,"-2"-8,-6-7,0-7,-4 2,1 0,-2-3,1-2,5-1,4-2,-3-1,2 0,2-1,2 0,-3 0,-1 1,1 6</inkml:trace>
  <inkml:trace contextRef="#ctx0" brushRef="#br0" timeOffset="2807.178">270 526,'7'-6,"1"-8,5-2,1-4,4 2,5-3,-1-3,1 2,-4-1,2 4,3-2,-3-3,2 3,2-1,3-3,-3-3,0 3,-4 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20:07:49.321"/>
    </inkml:context>
    <inkml:brush xml:id="br0">
      <inkml:brushProperty name="width" value="0.2" units="cm"/>
      <inkml:brushProperty name="height" value="0.2" units="cm"/>
      <inkml:brushProperty name="color" value="#990000"/>
      <inkml:brushProperty name="ignorePressure" value="1"/>
    </inkml:brush>
  </inkml:definitions>
  <inkml:trace contextRef="#ctx0" brushRef="#br0">1 615,'0'-3,"1"-1,0 1,0-1,1 1,-1 0,1 0,0-1,0 1,0 0,1-1,7-13,15-32,26-38,-36 60,-1-2,-2 1,2-9,-5 13,0 0,2 0,1 1,0 0,3 0,2-3,12-24,10-15,-23 43</inkml:trace>
  <inkml:trace contextRef="#ctx0" brushRef="#br0" timeOffset="4144.907">71 687,'9'1,"0"0,0 1,0 0,0 0,0 1,-1 1,1-1,-1 1,4 3,34 12,45 17,83 45,-102-47,-68-32,0 1,-1-1,1 0,0 1,-1 0,1 0,-1 0,0 0,3 4,6 11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20:08:08.806"/>
    </inkml:context>
    <inkml:brush xml:id="br0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626 399,'-19'-22,"12"14,0 0,-1 0,1 1,-6-4,-34-25,24 17,-1 1,0 1,-1 1,-14-5,1 1,1-2,2-1,-28-24,-17-11,53 39,6 1</inkml:trace>
  <inkml:trace contextRef="#ctx0" brushRef="#br0" timeOffset="2710.673">626 433,'0'2,"0"0,-1 0,0-1,1 1,-1 0,0 0,0-1,0 1,0-1,0 1,-1-1,1 1,0-1,-1 0,1 1,-1-1,1 0,-1 0,0 0,0 0,-37 18,12-11,1 0,-1-2,-20 2,-1 1,36-7,-27 5,1 1,0 2,0 2,-34 15,64-22,1 0,0 1,-1-1,2 1,-1 1,1-1,-4 7,-24 22,4-11,2-2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4T20:08:23.961"/>
    </inkml:context>
    <inkml:brush xml:id="br0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443 0,'-2'1,"0"0,0 0,0 1,1-1,-1 0,0 1,1-1,-1 1,1-1,0 1,0 0,-1 0,1-1,0 1,0 0,1 0,-2 2,-1 2,-2 3,-15 28,-22 29,34-55,0-1,-1 0,0 0,-1-1,0 0,0-1,0 0,-3 1,-8 4,0 0,-15 14,30-21,-1 0,1 0,1 1,-1-1,1 1,0 0,1 1,0-1,-3 8,-11 24,-2-1,-11 14,-9 17,23-35</inkml:trace>
  <inkml:trace contextRef="#ctx0" brushRef="#br0" timeOffset="3392.17">513 36,'1'19,"2"-1,0 1,1-1,1 0,1 0,0-1,2 1,0 0,17 45,-8-16,33 102,-47-137,1-1,0 1,1-1,0 0,1-1,0 1,1-1,0 0,0-1,6 6,-3-5,-1 1,-1 0,1 1,-2 0,0 1,0-1,3 12,-2-2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BfCnRYjlRI" TargetMode="External"/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cfb9483b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cfb9483b5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https://www.youtube.com/watch?v=Jn_W2nDmhPI</a:t>
            </a:r>
            <a:endParaRPr/>
          </a:p>
        </p:txBody>
      </p:sp>
      <p:sp>
        <p:nvSpPr>
          <p:cNvPr id="915" name="Google Shape;915;g3cfb9483b5_0_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112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cfb9483b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cfb9483b5_0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https://www.vox.com/2016/10/13/13268980/cheese-glut-united-states</a:t>
            </a:r>
            <a:endParaRPr/>
          </a:p>
        </p:txBody>
      </p:sp>
      <p:sp>
        <p:nvSpPr>
          <p:cNvPr id="925" name="Google Shape;925;g3cfb9483b5_0_4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113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https://www.youtube.com/watch?v=B43YEW2FvDs</a:t>
            </a:r>
            <a:endParaRPr/>
          </a:p>
        </p:txBody>
      </p:sp>
      <p:sp>
        <p:nvSpPr>
          <p:cNvPr id="340" name="Shape 34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124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132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https://www.youtube.com/watch?v=KPpmAUk1olA</a:t>
            </a:r>
            <a:endParaRPr dirty="0"/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https://www.youtube.com/watch?v=tzXzkAs_cf0&amp;index=6&amp;list=PL1oDmcs0xTD9Aig5cP8_R1gzq-mQHgcAH</a:t>
            </a:r>
            <a:endParaRPr/>
          </a:p>
        </p:txBody>
      </p:sp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https://www.heritage.org/index/</a:t>
            </a:r>
            <a:endParaRPr/>
          </a:p>
        </p:txBody>
      </p:sp>
      <p:sp>
        <p:nvSpPr>
          <p:cNvPr id="534" name="Shape 53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150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151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Shape 55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152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69ed636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69ed6360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369ed6360e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https://www.youtube.com/watch?v=fBfCnRYjlRI</a:t>
            </a:r>
            <a:endParaRPr/>
          </a:p>
        </p:txBody>
      </p:sp>
      <p:sp>
        <p:nvSpPr>
          <p:cNvPr id="561" name="Shape 56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153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4e27bb6a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4e27bb6ae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g34e27bb6ae_0_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19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0eb3199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0eb31995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30eb319957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22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09449ea9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09449ea9b_0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g309449ea9b_0_1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23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Scarcity- Any point outside the curve is impossible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Trade-offs- You can’t produce more computers without giving up some bikes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Opportunity Cost- The opportunity cost of moving from combination A to B is 2 bikes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Efficicency- Any point on the curve is efficient (you are using all your resources to the fullest)</a:t>
            </a:r>
            <a:endParaRPr/>
          </a:p>
        </p:txBody>
      </p:sp>
      <p:sp>
        <p:nvSpPr>
          <p:cNvPr id="267" name="Google Shape;2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9449ea9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09449ea9b_0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309449ea9b_0_2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4016377d63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4016377d6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016377d63_1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4016377d6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016377d63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4016377d63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09449ea9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09449ea9b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09449ea9b_0_3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cf7c1997f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https://www.youtube.com/watch?v=mN5HPJYJzus&amp;list=PLD5BC727C84E254E5&amp;index=15</a:t>
            </a:r>
            <a:endParaRPr/>
          </a:p>
        </p:txBody>
      </p:sp>
      <p:sp>
        <p:nvSpPr>
          <p:cNvPr id="255" name="Google Shape;255;g3cf7c1997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9449ea9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09449ea9b_0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309449ea9b_0_4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9449ea9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9449ea9b_0_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309449ea9b_0_5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cfb9483b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cfb9483b5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https://www.youtube.com/watch?v=Jn_W2nDmhPI</a:t>
            </a:r>
            <a:endParaRPr/>
          </a:p>
        </p:txBody>
      </p:sp>
      <p:sp>
        <p:nvSpPr>
          <p:cNvPr id="915" name="Google Shape;915;g3cfb9483b5_0_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87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cfb9483b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cfb9483b5_0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https://www.vox.com/2016/10/13/13268980/cheese-glut-united-states</a:t>
            </a:r>
            <a:endParaRPr/>
          </a:p>
        </p:txBody>
      </p:sp>
      <p:sp>
        <p:nvSpPr>
          <p:cNvPr id="925" name="Google Shape;925;g3cfb9483b5_0_4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88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35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455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Title, Clip Art and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clipArt" idx="2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63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iagram or Organization Chart" type="dgm">
  <p:cSld name="Title and Diagram or Organization Char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>
            <a:spLocks noGrp="1"/>
          </p:cNvSpPr>
          <p:nvPr>
            <p:ph type="dgm" idx="2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12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5" r:id="rId11"/>
    <p:sldLayoutId id="2147483676" r:id="rId12"/>
    <p:sldLayoutId id="2147483677" r:id="rId13"/>
    <p:sldLayoutId id="21474836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B43YEW2FvDs" TargetMode="Externa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tzXzkAs_cf0&amp;index=6&amp;list=PL1oDmcs0xTD9Aig5cP8_R1gzq-mQHgcAH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fBfCnRYjlRI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N5HPJYJzu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mN5HPJYJzus&amp;list=PLD5BC727C84E254E5&amp;index=15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1.png"/><Relationship Id="rId18" Type="http://schemas.openxmlformats.org/officeDocument/2006/relationships/customXml" Target="../ink/ink6.xml"/><Relationship Id="rId3" Type="http://schemas.openxmlformats.org/officeDocument/2006/relationships/image" Target="../media/image14.jpg"/><Relationship Id="rId21" Type="http://schemas.openxmlformats.org/officeDocument/2006/relationships/image" Target="../media/image25.png"/><Relationship Id="rId7" Type="http://schemas.openxmlformats.org/officeDocument/2006/relationships/image" Target="../media/image18.jpg"/><Relationship Id="rId12" Type="http://schemas.openxmlformats.org/officeDocument/2006/relationships/customXml" Target="../ink/ink3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openxmlformats.org/officeDocument/2006/relationships/customXml" Target="../ink/ink2.xml"/><Relationship Id="rId19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7772400" cy="97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Economics?</a:t>
            </a:r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554037" y="4592637"/>
            <a:ext cx="7772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Economics is the study of </a:t>
            </a:r>
            <a:r>
              <a:rPr lang="en-US" sz="3600" b="1">
                <a:solidFill>
                  <a:srgbClr val="000099"/>
                </a:solidFill>
              </a:rPr>
              <a:t> </a:t>
            </a: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______ .</a:t>
            </a:r>
            <a:endParaRPr/>
          </a:p>
        </p:txBody>
      </p:sp>
      <p:sp>
        <p:nvSpPr>
          <p:cNvPr id="226" name="Google Shape;226;p35"/>
          <p:cNvSpPr txBox="1"/>
          <p:nvPr/>
        </p:nvSpPr>
        <p:spPr>
          <a:xfrm>
            <a:off x="304800" y="914400"/>
            <a:ext cx="86106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•"/>
            </a:pPr>
            <a:r>
              <a:rPr lang="en-US" sz="36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Economics</a:t>
            </a:r>
            <a:r>
              <a:rPr lang="en-US" sz="3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the science of scarcity.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sng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Scarcity</a:t>
            </a: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3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we have unlimited wants but limited resources.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•"/>
            </a:pPr>
            <a:r>
              <a:rPr lang="en-US" sz="3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Since we are unable to have everything we desire, we must make </a:t>
            </a:r>
            <a:r>
              <a:rPr lang="en-US" sz="3600" b="1" i="0" u="none" strike="noStrike" cap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choices </a:t>
            </a:r>
            <a:r>
              <a:rPr lang="en-US" sz="3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how we will use our resources. </a:t>
            </a:r>
            <a:endParaRPr/>
          </a:p>
        </p:txBody>
      </p:sp>
      <p:sp>
        <p:nvSpPr>
          <p:cNvPr id="227" name="Google Shape;227;p35"/>
          <p:cNvSpPr txBox="1"/>
          <p:nvPr/>
        </p:nvSpPr>
        <p:spPr>
          <a:xfrm>
            <a:off x="6096000" y="4592637"/>
            <a:ext cx="19050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choices</a:t>
            </a:r>
            <a:endParaRPr/>
          </a:p>
        </p:txBody>
      </p:sp>
      <p:sp>
        <p:nvSpPr>
          <p:cNvPr id="228" name="Google Shape;228;p35"/>
          <p:cNvSpPr txBox="1"/>
          <p:nvPr/>
        </p:nvSpPr>
        <p:spPr>
          <a:xfrm>
            <a:off x="190512" y="5187950"/>
            <a:ext cx="8839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economics we will study the choices of individuals, firms, and governments.</a:t>
            </a:r>
            <a:endParaRPr/>
          </a:p>
        </p:txBody>
      </p:sp>
      <p:sp>
        <p:nvSpPr>
          <p:cNvPr id="230" name="Google Shape;230;p3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 txBox="1">
            <a:spLocks noGrp="1"/>
          </p:cNvSpPr>
          <p:nvPr>
            <p:ph type="title"/>
          </p:nvPr>
        </p:nvSpPr>
        <p:spPr>
          <a:xfrm>
            <a:off x="682625" y="-1397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Marginal Analysis</a:t>
            </a:r>
            <a:endParaRPr/>
          </a:p>
        </p:txBody>
      </p:sp>
      <p:sp>
        <p:nvSpPr>
          <p:cNvPr id="419" name="Google Shape;419;p55"/>
          <p:cNvSpPr txBox="1"/>
          <p:nvPr/>
        </p:nvSpPr>
        <p:spPr>
          <a:xfrm>
            <a:off x="457200" y="730250"/>
            <a:ext cx="82863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economics</a:t>
            </a:r>
            <a:r>
              <a:rPr lang="en-US" sz="3200" b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term marginal = additional</a:t>
            </a: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20" name="Google Shape;420;p55"/>
          <p:cNvSpPr txBox="1"/>
          <p:nvPr/>
        </p:nvSpPr>
        <p:spPr>
          <a:xfrm>
            <a:off x="168275" y="1160462"/>
            <a:ext cx="8940800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Marginal analysis 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(aka: thinking on the margin) making decisions based on increments.</a:t>
            </a:r>
            <a:endParaRPr/>
          </a:p>
        </p:txBody>
      </p:sp>
      <p:sp>
        <p:nvSpPr>
          <p:cNvPr id="421" name="Google Shape;421;p55"/>
          <p:cNvSpPr txBox="1"/>
          <p:nvPr/>
        </p:nvSpPr>
        <p:spPr>
          <a:xfrm>
            <a:off x="203200" y="2103437"/>
            <a:ext cx="8940800" cy="444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</a:t>
            </a:r>
            <a:endParaRPr sz="2600"/>
          </a:p>
          <a:p>
            <a:pPr marL="0" marR="0" lvl="0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600"/>
              <a:buFont typeface="Times New Roman"/>
              <a:buChar char="•"/>
            </a:pPr>
            <a:r>
              <a:rPr lang="en-US" sz="2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you decide to go to the mall, you consider the additional benefit and the additional cost (your opportunity cost).</a:t>
            </a:r>
            <a:endParaRPr sz="2600"/>
          </a:p>
          <a:p>
            <a:pPr marL="0" marR="0" lvl="0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600"/>
              <a:buFont typeface="Times New Roman"/>
              <a:buChar char="•"/>
            </a:pPr>
            <a:r>
              <a:rPr lang="en-US" sz="2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Once you get to the mall, you continue to use marginal analysis when you shop, buy food, and talk to friends.</a:t>
            </a:r>
            <a:endParaRPr sz="2600"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600"/>
              <a:buFont typeface="Times New Roman"/>
              <a:buChar char="•"/>
            </a:pPr>
            <a:r>
              <a:rPr lang="en-US" sz="2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Since your marginal benefits and costs can quickly change, you</a:t>
            </a:r>
            <a:r>
              <a:rPr lang="en-US" sz="26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</a:t>
            </a:r>
            <a:r>
              <a:rPr lang="en-US" sz="2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 analyzing them every second.</a:t>
            </a:r>
            <a:endParaRPr sz="2600"/>
          </a:p>
          <a:p>
            <a:pPr marL="0" marR="0" lvl="0" indent="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600"/>
              <a:buFont typeface="Times New Roman"/>
              <a:buChar char="•"/>
            </a:pPr>
            <a:r>
              <a:rPr lang="en-US" sz="2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if your ex-girlfriend shows up? </a:t>
            </a:r>
            <a:endParaRPr sz="2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Point: You will continue to do something as long as the marginal benefit is greater than the marginal cost.</a:t>
            </a:r>
            <a:endParaRPr sz="2600"/>
          </a:p>
        </p:txBody>
      </p:sp>
      <p:sp>
        <p:nvSpPr>
          <p:cNvPr id="423" name="Google Shape;423;p5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41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458" name="Google Shape;458;p41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59" name="Google Shape;459;p41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0" name="Google Shape;460;p41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61" name="Google Shape;461;p41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62" name="Google Shape;462;p41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63" name="Google Shape;463;p41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64" name="Google Shape;464;p41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65" name="Google Shape;465;p41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466" name="Google Shape;466;p41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67" name="Google Shape;467;p4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</a:t>
            </a:fld>
            <a:endParaRPr/>
          </a:p>
        </p:txBody>
      </p:sp>
      <p:graphicFrame>
        <p:nvGraphicFramePr>
          <p:cNvPr id="468" name="Google Shape;468;p41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9" name="Google Shape;469;p41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41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1" name="Google Shape;471;p41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p41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3" name="Google Shape;473;p41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p41"/>
          <p:cNvSpPr txBox="1"/>
          <p:nvPr/>
        </p:nvSpPr>
        <p:spPr>
          <a:xfrm>
            <a:off x="5562599" y="1066800"/>
            <a:ext cx="160351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cxnSp>
        <p:nvCxnSpPr>
          <p:cNvPr id="475" name="Google Shape;475;p41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6" name="Google Shape;476;p41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7" name="Google Shape;477;p41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8" name="Google Shape;478;p41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9" name="Google Shape;479;p41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2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" name="Google Shape;486;p42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487" name="Google Shape;487;p42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88" name="Google Shape;488;p42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9" name="Google Shape;489;p42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90" name="Google Shape;490;p42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91" name="Google Shape;491;p42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92" name="Google Shape;492;p42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93" name="Google Shape;493;p42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94" name="Google Shape;494;p42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495" name="Google Shape;495;p42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96" name="Google Shape;496;p4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101</a:t>
            </a:fld>
            <a:endParaRPr/>
          </a:p>
        </p:txBody>
      </p:sp>
      <p:graphicFrame>
        <p:nvGraphicFramePr>
          <p:cNvPr id="497" name="Google Shape;497;p42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8" name="Google Shape;498;p42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9" name="Google Shape;499;p42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p42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p42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Google Shape;502;p42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Google Shape;503;p42"/>
          <p:cNvSpPr txBox="1"/>
          <p:nvPr/>
        </p:nvSpPr>
        <p:spPr>
          <a:xfrm>
            <a:off x="5562600" y="1066800"/>
            <a:ext cx="186193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cxnSp>
        <p:nvCxnSpPr>
          <p:cNvPr id="504" name="Google Shape;504;p42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5" name="Google Shape;505;p42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6" name="Google Shape;506;p42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7" name="Google Shape;507;p42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8" name="Google Shape;508;p42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3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p43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516" name="Google Shape;516;p43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517" name="Google Shape;517;p43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8" name="Google Shape;518;p43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19" name="Google Shape;519;p43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520" name="Google Shape;520;p43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21" name="Google Shape;521;p43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522" name="Google Shape;522;p43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523" name="Google Shape;523;p43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524" name="Google Shape;524;p43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525" name="Google Shape;525;p43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102</a:t>
            </a:fld>
            <a:endParaRPr/>
          </a:p>
        </p:txBody>
      </p:sp>
      <p:sp>
        <p:nvSpPr>
          <p:cNvPr id="526" name="Google Shape;526;p43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Google Shape;527;p43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8" name="Google Shape;528;p43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43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0" name="Google Shape;530;p43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43"/>
          <p:cNvSpPr txBox="1"/>
          <p:nvPr/>
        </p:nvSpPr>
        <p:spPr>
          <a:xfrm>
            <a:off x="5562599" y="1066800"/>
            <a:ext cx="1500891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sp>
        <p:nvSpPr>
          <p:cNvPr id="532" name="Google Shape;532;p43"/>
          <p:cNvSpPr/>
          <p:nvPr/>
        </p:nvSpPr>
        <p:spPr>
          <a:xfrm>
            <a:off x="3505200" y="1676400"/>
            <a:ext cx="1601787" cy="2667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3" name="Google Shape;533;p43"/>
          <p:cNvSpPr/>
          <p:nvPr/>
        </p:nvSpPr>
        <p:spPr>
          <a:xfrm>
            <a:off x="35052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Google Shape;534;p43"/>
          <p:cNvSpPr/>
          <p:nvPr/>
        </p:nvSpPr>
        <p:spPr>
          <a:xfrm>
            <a:off x="39624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5" name="Google Shape;535;p43"/>
          <p:cNvSpPr/>
          <p:nvPr/>
        </p:nvSpPr>
        <p:spPr>
          <a:xfrm>
            <a:off x="4495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6" name="Google Shape;536;p43"/>
          <p:cNvSpPr/>
          <p:nvPr/>
        </p:nvSpPr>
        <p:spPr>
          <a:xfrm>
            <a:off x="50292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7" name="Google Shape;537;p43"/>
          <p:cNvSpPr txBox="1"/>
          <p:nvPr/>
        </p:nvSpPr>
        <p:spPr>
          <a:xfrm>
            <a:off x="5105400" y="1524000"/>
            <a:ext cx="5556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800" b="1" i="0" u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38" name="Google Shape;538;p43"/>
          <p:cNvSpPr/>
          <p:nvPr/>
        </p:nvSpPr>
        <p:spPr>
          <a:xfrm rot="10800000">
            <a:off x="4572000" y="2819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539" name="Google Shape;539;p43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40" name="Google Shape;540;p43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1" name="Google Shape;541;p43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2" name="Google Shape;542;p43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3" name="Google Shape;543;p43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4" name="Google Shape;544;p43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5" name="Google Shape;545;p43"/>
          <p:cNvSpPr txBox="1"/>
          <p:nvPr/>
        </p:nvSpPr>
        <p:spPr>
          <a:xfrm>
            <a:off x="5334000" y="3657600"/>
            <a:ext cx="35052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Decrease in Supply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Prices didn’t change but there is LESS milk produced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5"/>
          <p:cNvSpPr txBox="1"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Shifters (Determinants) of Supply</a:t>
            </a:r>
            <a:endParaRPr/>
          </a:p>
        </p:txBody>
      </p:sp>
      <p:sp>
        <p:nvSpPr>
          <p:cNvPr id="566" name="Google Shape;566;p45"/>
          <p:cNvSpPr txBox="1">
            <a:spLocks noGrp="1"/>
          </p:cNvSpPr>
          <p:nvPr>
            <p:ph type="body" idx="1"/>
          </p:nvPr>
        </p:nvSpPr>
        <p:spPr>
          <a:xfrm>
            <a:off x="304800" y="838200"/>
            <a:ext cx="8839200" cy="421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Prices/Availability of inputs (resources)</a:t>
            </a:r>
            <a:endParaRPr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Number of Sellers</a:t>
            </a:r>
            <a:endParaRPr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Technology</a:t>
            </a:r>
            <a:endParaRPr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Action: Taxes &amp; Subsidies</a:t>
            </a:r>
            <a:endParaRPr/>
          </a:p>
          <a:p>
            <a:pPr marL="342900" marR="0" lvl="0" indent="-1143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endParaRPr sz="36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p45"/>
          <p:cNvSpPr txBox="1"/>
          <p:nvPr/>
        </p:nvSpPr>
        <p:spPr>
          <a:xfrm>
            <a:off x="293687" y="4114800"/>
            <a:ext cx="88392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Expectations of Future Profit</a:t>
            </a:r>
            <a:endParaRPr sz="36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endParaRPr sz="3600"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hange in PRICE doesn’t shift the curve. It only causes a movement along the curve.</a:t>
            </a:r>
            <a:endParaRPr/>
          </a:p>
        </p:txBody>
      </p:sp>
      <p:sp>
        <p:nvSpPr>
          <p:cNvPr id="568" name="Google Shape;568;p4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103</a:t>
            </a:fld>
            <a:endParaRPr/>
          </a:p>
        </p:txBody>
      </p:sp>
      <p:sp>
        <p:nvSpPr>
          <p:cNvPr id="570" name="Google Shape;570;p45"/>
          <p:cNvSpPr txBox="1"/>
          <p:nvPr/>
        </p:nvSpPr>
        <p:spPr>
          <a:xfrm>
            <a:off x="116225" y="3006025"/>
            <a:ext cx="90165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SUBSIDIES</a:t>
            </a:r>
            <a:endParaRPr sz="2400" b="1" i="1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latin typeface="Times New Roman"/>
                <a:ea typeface="Times New Roman"/>
                <a:cs typeface="Times New Roman"/>
                <a:sym typeface="Times New Roman"/>
              </a:rPr>
              <a:t>A subsidy is a government payment to a business or market.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latin typeface="Times New Roman"/>
                <a:ea typeface="Times New Roman"/>
                <a:cs typeface="Times New Roman"/>
                <a:sym typeface="Times New Roman"/>
              </a:rPr>
              <a:t>Subsidies cause the supply of a good to increase.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0"/>
          <p:cNvSpPr txBox="1">
            <a:spLocks noGrp="1"/>
          </p:cNvSpPr>
          <p:nvPr>
            <p:ph type="title"/>
          </p:nvPr>
        </p:nvSpPr>
        <p:spPr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Practice</a:t>
            </a:r>
            <a:endParaRPr/>
          </a:p>
        </p:txBody>
      </p:sp>
      <p:sp>
        <p:nvSpPr>
          <p:cNvPr id="615" name="Google Shape;615;p50"/>
          <p:cNvSpPr txBox="1">
            <a:spLocks noGrp="1"/>
          </p:cNvSpPr>
          <p:nvPr>
            <p:ph type="body" idx="1"/>
          </p:nvPr>
        </p:nvSpPr>
        <p:spPr>
          <a:xfrm>
            <a:off x="228600" y="1676400"/>
            <a:ext cx="91440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Analyze Hamburgers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Strange virus kills 20% of cows 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of hamburgers increase 30%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taxes burger producers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bun baking technology cuts production time in half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government subsidizes beef producers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Minimum wage increases to $20</a:t>
            </a:r>
            <a:endParaRPr b="1"/>
          </a:p>
          <a:p>
            <a:pPr marL="342900" marR="0" lvl="0" indent="-1143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endParaRPr sz="36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6" name="Google Shape;616;p50"/>
          <p:cNvSpPr txBox="1"/>
          <p:nvPr/>
        </p:nvSpPr>
        <p:spPr>
          <a:xfrm>
            <a:off x="1828800" y="533400"/>
            <a:ext cx="60198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determinant (SHIFTER)?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 or decrease?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direction will curve shift?</a:t>
            </a:r>
            <a:endParaRPr/>
          </a:p>
        </p:txBody>
      </p:sp>
      <p:sp>
        <p:nvSpPr>
          <p:cNvPr id="617" name="Google Shape;617;p5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104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2"/>
          <p:cNvSpPr txBox="1"/>
          <p:nvPr/>
        </p:nvSpPr>
        <p:spPr>
          <a:xfrm>
            <a:off x="1543050" y="22383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4" name="Google Shape;634;p52"/>
          <p:cNvSpPr txBox="1">
            <a:spLocks noGrp="1"/>
          </p:cNvSpPr>
          <p:nvPr>
            <p:ph type="title"/>
          </p:nvPr>
        </p:nvSpPr>
        <p:spPr>
          <a:xfrm>
            <a:off x="0" y="2895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Putting Supply and Demand Together!!!</a:t>
            </a: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635" name="Google Shape;635;p5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105</a:t>
            </a:fld>
            <a:endParaRPr/>
          </a:p>
        </p:txBody>
      </p:sp>
      <p:sp>
        <p:nvSpPr>
          <p:cNvPr id="636" name="Google Shape;636;p52"/>
          <p:cNvSpPr txBox="1"/>
          <p:nvPr/>
        </p:nvSpPr>
        <p:spPr>
          <a:xfrm>
            <a:off x="0" y="6475412"/>
            <a:ext cx="152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lang="en-US" sz="1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Copyright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lang="en-US" sz="1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ACDC Leadership </a:t>
            </a: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54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651" name="Google Shape;651;p54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2" name="Google Shape;652;p54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53" name="Google Shape;653;p54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654" name="Google Shape;654;p54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55" name="Google Shape;655;p54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656" name="Google Shape;656;p54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657" name="Google Shape;657;p54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658" name="Google Shape;658;p5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106</a:t>
            </a:fld>
            <a:endParaRPr/>
          </a:p>
        </p:txBody>
      </p:sp>
      <p:graphicFrame>
        <p:nvGraphicFramePr>
          <p:cNvPr id="659" name="Google Shape;659;p54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60" name="Google Shape;660;p54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1" name="Google Shape;661;p54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2" name="Google Shape;662;p54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3" name="Google Shape;663;p54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4" name="Google Shape;664;p54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5" name="Google Shape;665;p54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666" name="Google Shape;666;p54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7" name="Google Shape;667;p54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8" name="Google Shape;668;p54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9" name="Google Shape;669;p54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0" name="Google Shape;670;p54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1" name="Google Shape;671;p54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672" name="Google Shape;672;p54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3" name="Google Shape;673;p54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674" name="Google Shape;674;p54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5" name="Google Shape;675;p54"/>
          <p:cNvSpPr txBox="1"/>
          <p:nvPr/>
        </p:nvSpPr>
        <p:spPr>
          <a:xfrm>
            <a:off x="0" y="1587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and Demand are put together to determine equilibrium price and equilibrium quantity 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55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682" name="Google Shape;682;p55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3" name="Google Shape;683;p55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84" name="Google Shape;684;p55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685" name="Google Shape;685;p55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86" name="Google Shape;686;p55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687" name="Google Shape;687;p55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688" name="Google Shape;688;p55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689" name="Google Shape;689;p5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107</a:t>
            </a:fld>
            <a:endParaRPr/>
          </a:p>
        </p:txBody>
      </p:sp>
      <p:graphicFrame>
        <p:nvGraphicFramePr>
          <p:cNvPr id="690" name="Google Shape;690;p55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91" name="Google Shape;691;p55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2" name="Google Shape;692;p55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3" name="Google Shape;693;p55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4" name="Google Shape;694;p55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5" name="Google Shape;695;p55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6" name="Google Shape;696;p55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7" name="Google Shape;697;p55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8" name="Google Shape;698;p55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9" name="Google Shape;699;p55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0" name="Google Shape;700;p55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1" name="Google Shape;701;p55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2" name="Google Shape;702;p55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703" name="Google Shape;703;p55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04" name="Google Shape;704;p55"/>
          <p:cNvSpPr txBox="1"/>
          <p:nvPr/>
        </p:nvSpPr>
        <p:spPr>
          <a:xfrm>
            <a:off x="0" y="1587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and Demand are put together to determine equilibrium price and equilibrium quantity </a:t>
            </a:r>
            <a:endParaRPr/>
          </a:p>
        </p:txBody>
      </p:sp>
      <p:cxnSp>
        <p:nvCxnSpPr>
          <p:cNvPr id="705" name="Google Shape;705;p55"/>
          <p:cNvCxnSpPr/>
          <p:nvPr/>
        </p:nvCxnSpPr>
        <p:spPr>
          <a:xfrm rot="10800000">
            <a:off x="2286000" y="3352800"/>
            <a:ext cx="1600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06" name="Google Shape;706;p55"/>
          <p:cNvCxnSpPr/>
          <p:nvPr/>
        </p:nvCxnSpPr>
        <p:spPr>
          <a:xfrm>
            <a:off x="3962400" y="3429000"/>
            <a:ext cx="0" cy="236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07" name="Google Shape;707;p55"/>
          <p:cNvSpPr/>
          <p:nvPr/>
        </p:nvSpPr>
        <p:spPr>
          <a:xfrm>
            <a:off x="1905000" y="3200400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p55"/>
          <p:cNvSpPr/>
          <p:nvPr/>
        </p:nvSpPr>
        <p:spPr>
          <a:xfrm>
            <a:off x="3657600" y="5791200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9" name="Google Shape;709;p55"/>
          <p:cNvSpPr/>
          <p:nvPr/>
        </p:nvSpPr>
        <p:spPr>
          <a:xfrm>
            <a:off x="152400" y="41910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0" name="Google Shape;710;p55"/>
          <p:cNvSpPr/>
          <p:nvPr/>
        </p:nvSpPr>
        <p:spPr>
          <a:xfrm>
            <a:off x="7696200" y="41910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1" name="Google Shape;711;p55"/>
          <p:cNvSpPr txBox="1"/>
          <p:nvPr/>
        </p:nvSpPr>
        <p:spPr>
          <a:xfrm>
            <a:off x="4038600" y="2667000"/>
            <a:ext cx="37338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sz="28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Equilibrium Price = $3 (Qd=Qs)</a:t>
            </a:r>
            <a:endParaRPr/>
          </a:p>
        </p:txBody>
      </p:sp>
      <p:sp>
        <p:nvSpPr>
          <p:cNvPr id="712" name="Google Shape;712;p55"/>
          <p:cNvSpPr txBox="1"/>
          <p:nvPr/>
        </p:nvSpPr>
        <p:spPr>
          <a:xfrm>
            <a:off x="1828800" y="6338887"/>
            <a:ext cx="46482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Equilibrium Quantity is 30</a:t>
            </a:r>
            <a:endParaRPr/>
          </a:p>
        </p:txBody>
      </p:sp>
      <p:sp>
        <p:nvSpPr>
          <p:cNvPr id="713" name="Google Shape;713;p55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714" name="Google Shape;714;p55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0" name="Google Shape;720;p56"/>
          <p:cNvCxnSpPr/>
          <p:nvPr/>
        </p:nvCxnSpPr>
        <p:spPr>
          <a:xfrm rot="10800000">
            <a:off x="2286000" y="2590800"/>
            <a:ext cx="2209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721" name="Google Shape;721;p56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722" name="Google Shape;722;p56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3" name="Google Shape;723;p56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24" name="Google Shape;724;p56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725" name="Google Shape;725;p56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26" name="Google Shape;726;p56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727" name="Google Shape;727;p56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728" name="Google Shape;728;p56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729" name="Google Shape;729;p5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108</a:t>
            </a:fld>
            <a:endParaRPr/>
          </a:p>
        </p:txBody>
      </p:sp>
      <p:graphicFrame>
        <p:nvGraphicFramePr>
          <p:cNvPr id="730" name="Google Shape;730;p56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31" name="Google Shape;731;p56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2" name="Google Shape;732;p56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3" name="Google Shape;733;p56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4" name="Google Shape;734;p56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5" name="Google Shape;735;p56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6" name="Google Shape;736;p56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7" name="Google Shape;737;p56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8" name="Google Shape;738;p56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9" name="Google Shape;739;p56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0" name="Google Shape;740;p56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1" name="Google Shape;741;p56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56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743" name="Google Shape;743;p56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44" name="Google Shape;744;p56"/>
          <p:cNvCxnSpPr/>
          <p:nvPr/>
        </p:nvCxnSpPr>
        <p:spPr>
          <a:xfrm rot="10800000">
            <a:off x="2286000" y="3352800"/>
            <a:ext cx="1600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45" name="Google Shape;745;p56"/>
          <p:cNvCxnSpPr/>
          <p:nvPr/>
        </p:nvCxnSpPr>
        <p:spPr>
          <a:xfrm>
            <a:off x="3962400" y="3429000"/>
            <a:ext cx="0" cy="236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46" name="Google Shape;746;p56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747" name="Google Shape;747;p56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748" name="Google Shape;748;p56"/>
          <p:cNvSpPr txBox="1"/>
          <p:nvPr/>
        </p:nvSpPr>
        <p:spPr>
          <a:xfrm>
            <a:off x="0" y="1587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$4, there is disequilibrium. The quantity demanded is </a:t>
            </a:r>
            <a:r>
              <a:rPr lang="en-US" sz="32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less than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quantity supplied.</a:t>
            </a:r>
            <a:endParaRPr/>
          </a:p>
        </p:txBody>
      </p:sp>
      <p:cxnSp>
        <p:nvCxnSpPr>
          <p:cNvPr id="749" name="Google Shape;749;p56"/>
          <p:cNvCxnSpPr/>
          <p:nvPr/>
        </p:nvCxnSpPr>
        <p:spPr>
          <a:xfrm>
            <a:off x="3200400" y="2667000"/>
            <a:ext cx="0" cy="312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50" name="Google Shape;750;p56"/>
          <p:cNvCxnSpPr/>
          <p:nvPr/>
        </p:nvCxnSpPr>
        <p:spPr>
          <a:xfrm>
            <a:off x="4419600" y="2667000"/>
            <a:ext cx="0" cy="312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51" name="Google Shape;751;p56"/>
          <p:cNvSpPr/>
          <p:nvPr/>
        </p:nvSpPr>
        <p:spPr>
          <a:xfrm>
            <a:off x="152400" y="35052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2" name="Google Shape;752;p56"/>
          <p:cNvSpPr/>
          <p:nvPr/>
        </p:nvSpPr>
        <p:spPr>
          <a:xfrm>
            <a:off x="7696200" y="35052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3" name="Google Shape;753;p56"/>
          <p:cNvSpPr txBox="1"/>
          <p:nvPr/>
        </p:nvSpPr>
        <p:spPr>
          <a:xfrm>
            <a:off x="2819400" y="1600200"/>
            <a:ext cx="1905000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Surplus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(Qd&lt;Qs)</a:t>
            </a:r>
            <a:endParaRPr/>
          </a:p>
        </p:txBody>
      </p:sp>
      <p:sp>
        <p:nvSpPr>
          <p:cNvPr id="754" name="Google Shape;754;p56"/>
          <p:cNvSpPr txBox="1"/>
          <p:nvPr/>
        </p:nvSpPr>
        <p:spPr>
          <a:xfrm>
            <a:off x="4724400" y="2743200"/>
            <a:ext cx="28194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much is the surplus at $4?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Answer: 20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0" name="Google Shape;760;p57"/>
          <p:cNvCxnSpPr/>
          <p:nvPr/>
        </p:nvCxnSpPr>
        <p:spPr>
          <a:xfrm>
            <a:off x="3276600" y="4343400"/>
            <a:ext cx="0" cy="1447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61" name="Google Shape;761;p57"/>
          <p:cNvCxnSpPr/>
          <p:nvPr/>
        </p:nvCxnSpPr>
        <p:spPr>
          <a:xfrm>
            <a:off x="5029200" y="4267200"/>
            <a:ext cx="0" cy="160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62" name="Google Shape;762;p57"/>
          <p:cNvCxnSpPr/>
          <p:nvPr/>
        </p:nvCxnSpPr>
        <p:spPr>
          <a:xfrm rot="10800000">
            <a:off x="2286000" y="4267200"/>
            <a:ext cx="2743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763" name="Google Shape;763;p57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764" name="Google Shape;764;p57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5" name="Google Shape;765;p57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66" name="Google Shape;766;p57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767" name="Google Shape;767;p57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68" name="Google Shape;768;p57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769" name="Google Shape;769;p57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770" name="Google Shape;770;p57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771" name="Google Shape;771;p57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109</a:t>
            </a:fld>
            <a:endParaRPr/>
          </a:p>
        </p:txBody>
      </p:sp>
      <p:graphicFrame>
        <p:nvGraphicFramePr>
          <p:cNvPr id="772" name="Google Shape;772;p57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73" name="Google Shape;773;p57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4" name="Google Shape;774;p57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5" name="Google Shape;775;p57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6" name="Google Shape;776;p57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7" name="Google Shape;777;p57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8" name="Google Shape;778;p57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9" name="Google Shape;779;p57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0" name="Google Shape;780;p57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1" name="Google Shape;781;p57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2" name="Google Shape;782;p57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3" name="Google Shape;783;p57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4" name="Google Shape;784;p57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785" name="Google Shape;785;p57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86" name="Google Shape;786;p57"/>
          <p:cNvCxnSpPr/>
          <p:nvPr/>
        </p:nvCxnSpPr>
        <p:spPr>
          <a:xfrm rot="10800000">
            <a:off x="2286000" y="3352800"/>
            <a:ext cx="1600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87" name="Google Shape;787;p57"/>
          <p:cNvCxnSpPr/>
          <p:nvPr/>
        </p:nvCxnSpPr>
        <p:spPr>
          <a:xfrm>
            <a:off x="3962400" y="3429000"/>
            <a:ext cx="0" cy="236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88" name="Google Shape;788;p57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789" name="Google Shape;789;p57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790" name="Google Shape;790;p57"/>
          <p:cNvSpPr txBox="1"/>
          <p:nvPr/>
        </p:nvSpPr>
        <p:spPr>
          <a:xfrm>
            <a:off x="0" y="1587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$2, there is disequilibrium. The quantity demanded is </a:t>
            </a:r>
            <a:r>
              <a:rPr lang="en-US" sz="32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greater than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quantity supplied.</a:t>
            </a:r>
            <a:endParaRPr/>
          </a:p>
        </p:txBody>
      </p:sp>
      <p:sp>
        <p:nvSpPr>
          <p:cNvPr id="791" name="Google Shape;791;p57"/>
          <p:cNvSpPr/>
          <p:nvPr/>
        </p:nvSpPr>
        <p:spPr>
          <a:xfrm>
            <a:off x="7696200" y="48768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2" name="Google Shape;792;p57"/>
          <p:cNvSpPr/>
          <p:nvPr/>
        </p:nvSpPr>
        <p:spPr>
          <a:xfrm>
            <a:off x="152400" y="48768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p57"/>
          <p:cNvSpPr txBox="1"/>
          <p:nvPr/>
        </p:nvSpPr>
        <p:spPr>
          <a:xfrm>
            <a:off x="3352800" y="4495800"/>
            <a:ext cx="1600200" cy="860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Shortage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(Qd&gt;Qs)</a:t>
            </a:r>
            <a:endParaRPr/>
          </a:p>
        </p:txBody>
      </p:sp>
      <p:sp>
        <p:nvSpPr>
          <p:cNvPr id="794" name="Google Shape;794;p57"/>
          <p:cNvSpPr txBox="1"/>
          <p:nvPr/>
        </p:nvSpPr>
        <p:spPr>
          <a:xfrm>
            <a:off x="4724400" y="2743200"/>
            <a:ext cx="28194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much is the shortage at $2?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Answer: 30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8"/>
          <p:cNvSpPr txBox="1">
            <a:spLocks noGrp="1"/>
          </p:cNvSpPr>
          <p:nvPr>
            <p:ph type="title"/>
          </p:nvPr>
        </p:nvSpPr>
        <p:spPr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Review with your </a:t>
            </a:r>
            <a:r>
              <a:rPr lang="en-US" b="1"/>
              <a:t>partner</a:t>
            </a: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/>
          </a:p>
        </p:txBody>
      </p:sp>
      <p:sp>
        <p:nvSpPr>
          <p:cNvPr id="446" name="Google Shape;446;p58"/>
          <p:cNvSpPr txBox="1"/>
          <p:nvPr/>
        </p:nvSpPr>
        <p:spPr>
          <a:xfrm>
            <a:off x="304800" y="860425"/>
            <a:ext cx="8839200" cy="5997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44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Define scarcity.</a:t>
            </a:r>
            <a:endParaRPr sz="3200" dirty="0"/>
          </a:p>
          <a:p>
            <a:pPr marL="457200" marR="0" lvl="0" indent="-444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Define Economics.</a:t>
            </a:r>
            <a:endParaRPr sz="3200" dirty="0"/>
          </a:p>
          <a:p>
            <a:pPr marL="457200" marR="0" lvl="0" indent="-444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Identify the relationship between scarcity and choices.</a:t>
            </a:r>
            <a:endParaRPr sz="3200" dirty="0"/>
          </a:p>
          <a:p>
            <a:pPr marL="457200" marR="0" lvl="0" indent="-444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how Macroeconomics is different than Micro.</a:t>
            </a:r>
            <a:endParaRPr sz="3200" dirty="0"/>
          </a:p>
          <a:p>
            <a:pPr marL="457200" marR="0" lvl="0" indent="-444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 an example of marginal analysis.</a:t>
            </a:r>
            <a:endParaRPr sz="3200" dirty="0"/>
          </a:p>
        </p:txBody>
      </p:sp>
      <p:sp>
        <p:nvSpPr>
          <p:cNvPr id="447" name="Google Shape;447;p5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0" name="Google Shape;800;p58"/>
          <p:cNvCxnSpPr/>
          <p:nvPr/>
        </p:nvCxnSpPr>
        <p:spPr>
          <a:xfrm>
            <a:off x="2667000" y="4953000"/>
            <a:ext cx="0" cy="838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01" name="Google Shape;801;p58"/>
          <p:cNvCxnSpPr/>
          <p:nvPr/>
        </p:nvCxnSpPr>
        <p:spPr>
          <a:xfrm>
            <a:off x="6553200" y="4953000"/>
            <a:ext cx="0" cy="91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02" name="Google Shape;802;p58"/>
          <p:cNvCxnSpPr/>
          <p:nvPr/>
        </p:nvCxnSpPr>
        <p:spPr>
          <a:xfrm rot="10800000">
            <a:off x="2286000" y="4953000"/>
            <a:ext cx="4114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803" name="Google Shape;803;p58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804" name="Google Shape;804;p58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05" name="Google Shape;805;p58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06" name="Google Shape;806;p58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807" name="Google Shape;807;p58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808" name="Google Shape;808;p58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809" name="Google Shape;809;p58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810" name="Google Shape;810;p58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811" name="Google Shape;811;p5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110</a:t>
            </a:fld>
            <a:endParaRPr/>
          </a:p>
        </p:txBody>
      </p:sp>
      <p:graphicFrame>
        <p:nvGraphicFramePr>
          <p:cNvPr id="812" name="Google Shape;812;p58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13" name="Google Shape;813;p58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4" name="Google Shape;814;p58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5" name="Google Shape;815;p58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6" name="Google Shape;816;p58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7" name="Google Shape;817;p58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8" name="Google Shape;818;p58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9" name="Google Shape;819;p58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0" name="Google Shape;820;p58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1" name="Google Shape;821;p58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2" name="Google Shape;822;p58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3" name="Google Shape;823;p58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4" name="Google Shape;824;p58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825" name="Google Shape;825;p58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826" name="Google Shape;826;p58"/>
          <p:cNvCxnSpPr/>
          <p:nvPr/>
        </p:nvCxnSpPr>
        <p:spPr>
          <a:xfrm rot="10800000">
            <a:off x="2286000" y="3352800"/>
            <a:ext cx="1600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27" name="Google Shape;827;p58"/>
          <p:cNvCxnSpPr/>
          <p:nvPr/>
        </p:nvCxnSpPr>
        <p:spPr>
          <a:xfrm>
            <a:off x="3962400" y="3429000"/>
            <a:ext cx="0" cy="236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28" name="Google Shape;828;p58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829" name="Google Shape;829;p58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30" name="Google Shape;830;p58"/>
          <p:cNvSpPr/>
          <p:nvPr/>
        </p:nvSpPr>
        <p:spPr>
          <a:xfrm>
            <a:off x="7696200" y="55626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1" name="Google Shape;831;p58"/>
          <p:cNvSpPr/>
          <p:nvPr/>
        </p:nvSpPr>
        <p:spPr>
          <a:xfrm>
            <a:off x="152400" y="55626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2" name="Google Shape;832;p58"/>
          <p:cNvSpPr txBox="1"/>
          <p:nvPr/>
        </p:nvSpPr>
        <p:spPr>
          <a:xfrm>
            <a:off x="4724400" y="2971800"/>
            <a:ext cx="2819400" cy="53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Answer: 70</a:t>
            </a:r>
            <a:endParaRPr/>
          </a:p>
        </p:txBody>
      </p:sp>
      <p:sp>
        <p:nvSpPr>
          <p:cNvPr id="833" name="Google Shape;833;p58"/>
          <p:cNvSpPr txBox="1"/>
          <p:nvPr/>
        </p:nvSpPr>
        <p:spPr>
          <a:xfrm>
            <a:off x="0" y="217487"/>
            <a:ext cx="9144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much is the shortage if the price is $1?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9" name="Google Shape;839;p59"/>
          <p:cNvCxnSpPr/>
          <p:nvPr/>
        </p:nvCxnSpPr>
        <p:spPr>
          <a:xfrm rot="10800000">
            <a:off x="2286000" y="1752600"/>
            <a:ext cx="2590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40" name="Google Shape;840;p59"/>
          <p:cNvCxnSpPr/>
          <p:nvPr/>
        </p:nvCxnSpPr>
        <p:spPr>
          <a:xfrm rot="10800000">
            <a:off x="2362200" y="4953000"/>
            <a:ext cx="4038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841" name="Google Shape;841;p59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842" name="Google Shape;842;p59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3" name="Google Shape;843;p59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44" name="Google Shape;844;p59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845" name="Google Shape;845;p59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846" name="Google Shape;846;p59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847" name="Google Shape;847;p59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848" name="Google Shape;848;p59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849" name="Google Shape;849;p5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111</a:t>
            </a:fld>
            <a:endParaRPr/>
          </a:p>
        </p:txBody>
      </p:sp>
      <p:graphicFrame>
        <p:nvGraphicFramePr>
          <p:cNvPr id="850" name="Google Shape;850;p59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51" name="Google Shape;851;p59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2" name="Google Shape;852;p59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3" name="Google Shape;853;p59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4" name="Google Shape;854;p59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5" name="Google Shape;855;p59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6" name="Google Shape;856;p59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7" name="Google Shape;857;p59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8" name="Google Shape;858;p59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9" name="Google Shape;859;p59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0" name="Google Shape;860;p59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1" name="Google Shape;861;p59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2" name="Google Shape;862;p59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863" name="Google Shape;863;p59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64" name="Google Shape;864;p59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865" name="Google Shape;865;p59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66" name="Google Shape;866;p59"/>
          <p:cNvSpPr txBox="1"/>
          <p:nvPr/>
        </p:nvSpPr>
        <p:spPr>
          <a:xfrm>
            <a:off x="4419600" y="1828800"/>
            <a:ext cx="34290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there is a surplus, producers lower prices</a:t>
            </a:r>
            <a:endParaRPr/>
          </a:p>
        </p:txBody>
      </p:sp>
      <p:sp>
        <p:nvSpPr>
          <p:cNvPr id="867" name="Google Shape;867;p59"/>
          <p:cNvSpPr txBox="1"/>
          <p:nvPr/>
        </p:nvSpPr>
        <p:spPr>
          <a:xfrm>
            <a:off x="0" y="152400"/>
            <a:ext cx="8991600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FREE MARKET system automatically pushes the price toward equilibrium.</a:t>
            </a:r>
            <a:endParaRPr/>
          </a:p>
        </p:txBody>
      </p:sp>
      <p:sp>
        <p:nvSpPr>
          <p:cNvPr id="868" name="Google Shape;868;p59"/>
          <p:cNvSpPr txBox="1"/>
          <p:nvPr/>
        </p:nvSpPr>
        <p:spPr>
          <a:xfrm>
            <a:off x="4419600" y="3124200"/>
            <a:ext cx="34290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there is a shortage, producers raise prices</a:t>
            </a:r>
            <a:endParaRPr/>
          </a:p>
        </p:txBody>
      </p:sp>
      <p:cxnSp>
        <p:nvCxnSpPr>
          <p:cNvPr id="869" name="Google Shape;869;p59"/>
          <p:cNvCxnSpPr/>
          <p:nvPr/>
        </p:nvCxnSpPr>
        <p:spPr>
          <a:xfrm>
            <a:off x="3962400" y="1828800"/>
            <a:ext cx="0" cy="1219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70" name="Google Shape;870;p59"/>
          <p:cNvCxnSpPr/>
          <p:nvPr/>
        </p:nvCxnSpPr>
        <p:spPr>
          <a:xfrm rot="10800000">
            <a:off x="3962400" y="3657600"/>
            <a:ext cx="0" cy="10668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64"/>
          <p:cNvPicPr preferRelativeResize="0"/>
          <p:nvPr/>
        </p:nvPicPr>
        <p:blipFill rotWithShape="1">
          <a:blip r:embed="rId3">
            <a:alphaModFix/>
          </a:blip>
          <a:srcRect l="2152" t="2629"/>
          <a:stretch/>
        </p:blipFill>
        <p:spPr>
          <a:xfrm>
            <a:off x="0" y="0"/>
            <a:ext cx="979349" cy="996204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64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112</a:t>
            </a:fld>
            <a:endParaRPr/>
          </a:p>
        </p:txBody>
      </p:sp>
      <p:sp>
        <p:nvSpPr>
          <p:cNvPr id="919" name="Google Shape;919;p64"/>
          <p:cNvSpPr txBox="1"/>
          <p:nvPr/>
        </p:nvSpPr>
        <p:spPr>
          <a:xfrm>
            <a:off x="395800" y="295775"/>
            <a:ext cx="8268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In the News: Shortage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0" name="Google Shape;920;p64"/>
          <p:cNvSpPr txBox="1"/>
          <p:nvPr/>
        </p:nvSpPr>
        <p:spPr>
          <a:xfrm>
            <a:off x="247000" y="5099950"/>
            <a:ext cx="8565600" cy="13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is there a shortage of chicken wings? </a:t>
            </a:r>
            <a:endParaRPr sz="36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might cause the price to fall?</a:t>
            </a:r>
            <a:endParaRPr sz="36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1" name="Google Shape;92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5025" y="1392275"/>
            <a:ext cx="6591418" cy="370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65"/>
          <p:cNvPicPr preferRelativeResize="0"/>
          <p:nvPr/>
        </p:nvPicPr>
        <p:blipFill rotWithShape="1">
          <a:blip r:embed="rId3">
            <a:alphaModFix/>
          </a:blip>
          <a:srcRect l="2152" t="2629"/>
          <a:stretch/>
        </p:blipFill>
        <p:spPr>
          <a:xfrm>
            <a:off x="0" y="0"/>
            <a:ext cx="979349" cy="996204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65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113</a:t>
            </a:fld>
            <a:endParaRPr/>
          </a:p>
        </p:txBody>
      </p:sp>
      <p:sp>
        <p:nvSpPr>
          <p:cNvPr id="929" name="Google Shape;929;p65"/>
          <p:cNvSpPr txBox="1"/>
          <p:nvPr/>
        </p:nvSpPr>
        <p:spPr>
          <a:xfrm>
            <a:off x="247000" y="295775"/>
            <a:ext cx="8268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In the News: Surplus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0" name="Google Shape;93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13" y="1184942"/>
            <a:ext cx="7712771" cy="3915021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65"/>
          <p:cNvSpPr txBox="1"/>
          <p:nvPr/>
        </p:nvSpPr>
        <p:spPr>
          <a:xfrm>
            <a:off x="512550" y="5099950"/>
            <a:ext cx="8118900" cy="13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is there a surplus of cheese? </a:t>
            </a:r>
            <a:endParaRPr sz="36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has prevented prices from falling?</a:t>
            </a:r>
            <a:endParaRPr sz="36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and Demand Analysis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228600" y="609600"/>
            <a:ext cx="8915400" cy="6069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Easy as 1, 2, 3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 the change: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Draw supply and demand</a:t>
            </a:r>
            <a:r>
              <a:rPr lang="en-US" sz="28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Label original equilibrium price and quantity.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change: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Did it affect supply or demand </a:t>
            </a:r>
            <a:r>
              <a:rPr lang="en-US" sz="28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first</a:t>
            </a: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determinant caused the shift? 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Draw increase or decrease</a:t>
            </a:r>
            <a:r>
              <a:rPr lang="en-US" sz="28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 change: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Label new equilibrium?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happens to Price? (increase or decrease)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happens to Quantity?</a:t>
            </a: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(increase or decrease)</a:t>
            </a:r>
            <a:endParaRPr/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Let’s Practice!</a:t>
            </a: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114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S&amp;D Analysis Practice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0" y="1981200"/>
            <a:ext cx="89916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Analyze Hamburgers</a:t>
            </a:r>
            <a:endParaRPr/>
          </a:p>
          <a:p>
            <a:pPr marL="914400" marR="0" lvl="1" indent="-444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400"/>
              <a:buFont typeface="Times New Roman"/>
              <a:buAutoNum type="arabicPeriod"/>
            </a:pPr>
            <a:r>
              <a:rPr lang="en-US" sz="3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grilling technology cuts production time in half.</a:t>
            </a:r>
            <a:endParaRPr sz="3400"/>
          </a:p>
          <a:p>
            <a:pPr marL="914400" marR="0" lvl="1" indent="-444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400"/>
              <a:buFont typeface="Times New Roman"/>
              <a:buAutoNum type="arabicPeriod"/>
            </a:pPr>
            <a:r>
              <a:rPr lang="en-US" sz="3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of chicken sandwiches (a substitute) increases.</a:t>
            </a:r>
            <a:endParaRPr sz="3400"/>
          </a:p>
          <a:p>
            <a:pPr marL="914400" marR="0" lvl="1" indent="-444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400"/>
              <a:buFont typeface="Times New Roman"/>
              <a:buAutoNum type="arabicPeriod"/>
            </a:pPr>
            <a:r>
              <a:rPr lang="en-US" sz="3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of hamburgers falls from $3 to $1. </a:t>
            </a:r>
            <a:endParaRPr sz="3400"/>
          </a:p>
          <a:p>
            <a:pPr marL="914400" marR="0" lvl="1" indent="-444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400"/>
              <a:buFont typeface="Times New Roman"/>
              <a:buAutoNum type="arabicPeriod"/>
            </a:pPr>
            <a:r>
              <a:rPr lang="en-US" sz="3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for ground beef triples.</a:t>
            </a:r>
            <a:endParaRPr sz="3400"/>
          </a:p>
          <a:p>
            <a:pPr marL="914400" marR="0" lvl="1" indent="-444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400"/>
              <a:buFont typeface="Times New Roman"/>
              <a:buAutoNum type="arabicPeriod"/>
            </a:pPr>
            <a:r>
              <a:rPr lang="en-US" sz="3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 fingers found in multiple burger restaurants.</a:t>
            </a:r>
            <a:endParaRPr sz="3400"/>
          </a:p>
          <a:p>
            <a:pPr marL="342900" marR="0" lvl="0" indent="-1143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endParaRPr sz="36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1143000" y="609600"/>
            <a:ext cx="6934200" cy="137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 Change (Draw equilibrium)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Change (S or D, Identify Shifter)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 Change (Price and Quantity After)</a:t>
            </a:r>
            <a:endParaRPr/>
          </a:p>
        </p:txBody>
      </p:sp>
      <p:sp>
        <p:nvSpPr>
          <p:cNvPr id="147" name="Google Shape;147;p2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115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21"/>
          <p:cNvCxnSpPr/>
          <p:nvPr/>
        </p:nvCxnSpPr>
        <p:spPr>
          <a:xfrm>
            <a:off x="4840287" y="4486275"/>
            <a:ext cx="0" cy="1228725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4" name="Google Shape;154;p21"/>
          <p:cNvCxnSpPr/>
          <p:nvPr/>
        </p:nvCxnSpPr>
        <p:spPr>
          <a:xfrm rot="10800000">
            <a:off x="1990725" y="3892550"/>
            <a:ext cx="22098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5" name="Google Shape;155;p21"/>
          <p:cNvCxnSpPr/>
          <p:nvPr/>
        </p:nvCxnSpPr>
        <p:spPr>
          <a:xfrm>
            <a:off x="4200525" y="3902075"/>
            <a:ext cx="0" cy="17526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2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116</a:t>
            </a:fld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0" y="-7937"/>
            <a:ext cx="9144000" cy="108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grilling technology cuts production time in half.</a:t>
            </a:r>
            <a:endParaRPr/>
          </a:p>
        </p:txBody>
      </p:sp>
      <p:grpSp>
        <p:nvGrpSpPr>
          <p:cNvPr id="158" name="Google Shape;158;p21"/>
          <p:cNvGrpSpPr/>
          <p:nvPr/>
        </p:nvGrpSpPr>
        <p:grpSpPr>
          <a:xfrm>
            <a:off x="1936750" y="1452562"/>
            <a:ext cx="4608512" cy="4262437"/>
            <a:chOff x="2338387" y="1504950"/>
            <a:chExt cx="4745037" cy="4324350"/>
          </a:xfrm>
        </p:grpSpPr>
        <p:cxnSp>
          <p:nvCxnSpPr>
            <p:cNvPr id="159" name="Google Shape;159;p21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0" name="Google Shape;160;p21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1" name="Google Shape;161;p21"/>
          <p:cNvSpPr txBox="1"/>
          <p:nvPr/>
        </p:nvSpPr>
        <p:spPr>
          <a:xfrm>
            <a:off x="731837" y="1052512"/>
            <a:ext cx="13716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</a:t>
            </a:r>
            <a:endParaRPr/>
          </a:p>
        </p:txBody>
      </p:sp>
      <p:sp>
        <p:nvSpPr>
          <p:cNvPr id="162" name="Google Shape;162;p2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116</a:t>
            </a:fld>
            <a:endParaRPr/>
          </a:p>
        </p:txBody>
      </p:sp>
      <p:sp>
        <p:nvSpPr>
          <p:cNvPr id="163" name="Google Shape;163;p21"/>
          <p:cNvSpPr/>
          <p:nvPr/>
        </p:nvSpPr>
        <p:spPr>
          <a:xfrm rot="-360000">
            <a:off x="3040062" y="1768475"/>
            <a:ext cx="2819400" cy="3673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5948362" y="4981575"/>
            <a:ext cx="519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/>
          </a:p>
        </p:txBody>
      </p:sp>
      <p:sp>
        <p:nvSpPr>
          <p:cNvPr id="165" name="Google Shape;165;p21"/>
          <p:cNvSpPr/>
          <p:nvPr/>
        </p:nvSpPr>
        <p:spPr>
          <a:xfrm rot="-240000">
            <a:off x="2354262" y="2168525"/>
            <a:ext cx="3810000" cy="297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5935662" y="1524000"/>
            <a:ext cx="4429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6392862" y="5715000"/>
            <a:ext cx="1952625" cy="64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Quantity</a:t>
            </a:r>
            <a:endParaRPr/>
          </a:p>
        </p:txBody>
      </p:sp>
      <p:sp>
        <p:nvSpPr>
          <p:cNvPr id="168" name="Google Shape;168;p21"/>
          <p:cNvSpPr txBox="1"/>
          <p:nvPr/>
        </p:nvSpPr>
        <p:spPr>
          <a:xfrm>
            <a:off x="3954462" y="5654675"/>
            <a:ext cx="7366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169" name="Google Shape;169;p21"/>
          <p:cNvSpPr txBox="1"/>
          <p:nvPr/>
        </p:nvSpPr>
        <p:spPr>
          <a:xfrm>
            <a:off x="6940550" y="1833562"/>
            <a:ext cx="5969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cxnSp>
        <p:nvCxnSpPr>
          <p:cNvPr id="170" name="Google Shape;170;p21"/>
          <p:cNvCxnSpPr/>
          <p:nvPr/>
        </p:nvCxnSpPr>
        <p:spPr>
          <a:xfrm rot="10800000">
            <a:off x="1936750" y="4511675"/>
            <a:ext cx="2878137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21"/>
          <p:cNvSpPr txBox="1"/>
          <p:nvPr/>
        </p:nvSpPr>
        <p:spPr>
          <a:xfrm>
            <a:off x="1290637" y="3368675"/>
            <a:ext cx="6032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172" name="Google Shape;172;p21"/>
          <p:cNvSpPr txBox="1"/>
          <p:nvPr/>
        </p:nvSpPr>
        <p:spPr>
          <a:xfrm>
            <a:off x="1316037" y="4162425"/>
            <a:ext cx="6207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173" name="Google Shape;173;p21"/>
          <p:cNvSpPr txBox="1"/>
          <p:nvPr/>
        </p:nvSpPr>
        <p:spPr>
          <a:xfrm>
            <a:off x="4640262" y="5654675"/>
            <a:ext cx="7556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174" name="Google Shape;174;p21"/>
          <p:cNvSpPr/>
          <p:nvPr/>
        </p:nvSpPr>
        <p:spPr>
          <a:xfrm>
            <a:off x="5597525" y="2741612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6165850" y="3475037"/>
            <a:ext cx="2743200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decrease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 increase</a:t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 rot="-240000">
            <a:off x="3557587" y="2408237"/>
            <a:ext cx="3519487" cy="29225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117</a:t>
            </a:fld>
            <a:endParaRPr/>
          </a:p>
        </p:txBody>
      </p:sp>
      <p:sp>
        <p:nvSpPr>
          <p:cNvPr id="183" name="Google Shape;183;p22"/>
          <p:cNvSpPr txBox="1"/>
          <p:nvPr/>
        </p:nvSpPr>
        <p:spPr>
          <a:xfrm>
            <a:off x="0" y="-7937"/>
            <a:ext cx="9144000" cy="108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Price of chicken sandwiches (a substitute) increases.</a:t>
            </a:r>
            <a:endParaRPr/>
          </a:p>
        </p:txBody>
      </p:sp>
      <p:cxnSp>
        <p:nvCxnSpPr>
          <p:cNvPr id="184" name="Google Shape;184;p22"/>
          <p:cNvCxnSpPr/>
          <p:nvPr/>
        </p:nvCxnSpPr>
        <p:spPr>
          <a:xfrm>
            <a:off x="4945062" y="3368675"/>
            <a:ext cx="0" cy="2286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22"/>
          <p:cNvCxnSpPr/>
          <p:nvPr/>
        </p:nvCxnSpPr>
        <p:spPr>
          <a:xfrm rot="10800000">
            <a:off x="2049462" y="3902075"/>
            <a:ext cx="22098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22"/>
          <p:cNvCxnSpPr/>
          <p:nvPr/>
        </p:nvCxnSpPr>
        <p:spPr>
          <a:xfrm>
            <a:off x="4200525" y="3902075"/>
            <a:ext cx="0" cy="17526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187" name="Google Shape;187;p22"/>
          <p:cNvGrpSpPr/>
          <p:nvPr/>
        </p:nvGrpSpPr>
        <p:grpSpPr>
          <a:xfrm>
            <a:off x="1936750" y="1452562"/>
            <a:ext cx="4608512" cy="4262437"/>
            <a:chOff x="2338387" y="1504950"/>
            <a:chExt cx="4745037" cy="4324350"/>
          </a:xfrm>
        </p:grpSpPr>
        <p:cxnSp>
          <p:nvCxnSpPr>
            <p:cNvPr id="188" name="Google Shape;188;p22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9" name="Google Shape;189;p22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90" name="Google Shape;190;p22"/>
          <p:cNvSpPr txBox="1"/>
          <p:nvPr/>
        </p:nvSpPr>
        <p:spPr>
          <a:xfrm>
            <a:off x="731837" y="1052512"/>
            <a:ext cx="13716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</a:t>
            </a:r>
            <a:endParaRPr/>
          </a:p>
        </p:txBody>
      </p:sp>
      <p:sp>
        <p:nvSpPr>
          <p:cNvPr id="191" name="Google Shape;191;p22"/>
          <p:cNvSpPr/>
          <p:nvPr/>
        </p:nvSpPr>
        <p:spPr>
          <a:xfrm rot="-360000">
            <a:off x="3040062" y="1768475"/>
            <a:ext cx="2819400" cy="3673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5948362" y="4981575"/>
            <a:ext cx="519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/>
          </a:p>
        </p:txBody>
      </p:sp>
      <p:sp>
        <p:nvSpPr>
          <p:cNvPr id="193" name="Google Shape;193;p22"/>
          <p:cNvSpPr/>
          <p:nvPr/>
        </p:nvSpPr>
        <p:spPr>
          <a:xfrm rot="-240000">
            <a:off x="2354262" y="2168525"/>
            <a:ext cx="3810000" cy="297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5935662" y="1524000"/>
            <a:ext cx="4429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/>
          </a:p>
        </p:txBody>
      </p:sp>
      <p:sp>
        <p:nvSpPr>
          <p:cNvPr id="195" name="Google Shape;195;p22"/>
          <p:cNvSpPr txBox="1"/>
          <p:nvPr/>
        </p:nvSpPr>
        <p:spPr>
          <a:xfrm>
            <a:off x="6392862" y="5715000"/>
            <a:ext cx="1952625" cy="64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Quantity</a:t>
            </a:r>
            <a:endParaRPr/>
          </a:p>
        </p:txBody>
      </p:sp>
      <p:sp>
        <p:nvSpPr>
          <p:cNvPr id="196" name="Google Shape;196;p22"/>
          <p:cNvSpPr txBox="1"/>
          <p:nvPr/>
        </p:nvSpPr>
        <p:spPr>
          <a:xfrm>
            <a:off x="3954462" y="5654675"/>
            <a:ext cx="7366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197" name="Google Shape;197;p22"/>
          <p:cNvSpPr/>
          <p:nvPr/>
        </p:nvSpPr>
        <p:spPr>
          <a:xfrm rot="-360000">
            <a:off x="4117975" y="1614487"/>
            <a:ext cx="2819400" cy="3444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7048500" y="4621212"/>
            <a:ext cx="6731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cxnSp>
        <p:nvCxnSpPr>
          <p:cNvPr id="199" name="Google Shape;199;p22"/>
          <p:cNvCxnSpPr/>
          <p:nvPr/>
        </p:nvCxnSpPr>
        <p:spPr>
          <a:xfrm rot="10800000">
            <a:off x="1973262" y="3216275"/>
            <a:ext cx="28956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2"/>
          <p:cNvSpPr txBox="1"/>
          <p:nvPr/>
        </p:nvSpPr>
        <p:spPr>
          <a:xfrm>
            <a:off x="1290637" y="3368675"/>
            <a:ext cx="6032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201" name="Google Shape;201;p22"/>
          <p:cNvSpPr txBox="1"/>
          <p:nvPr/>
        </p:nvSpPr>
        <p:spPr>
          <a:xfrm>
            <a:off x="1290637" y="2835275"/>
            <a:ext cx="6207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02" name="Google Shape;202;p22"/>
          <p:cNvSpPr txBox="1"/>
          <p:nvPr/>
        </p:nvSpPr>
        <p:spPr>
          <a:xfrm>
            <a:off x="4640262" y="5654675"/>
            <a:ext cx="7556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03" name="Google Shape;203;p22"/>
          <p:cNvSpPr/>
          <p:nvPr/>
        </p:nvSpPr>
        <p:spPr>
          <a:xfrm>
            <a:off x="5249862" y="4130675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22"/>
          <p:cNvSpPr txBox="1"/>
          <p:nvPr/>
        </p:nvSpPr>
        <p:spPr>
          <a:xfrm>
            <a:off x="5783262" y="2759075"/>
            <a:ext cx="2743200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increase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 increase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" name="Google Shape;210;p23"/>
          <p:cNvCxnSpPr/>
          <p:nvPr/>
        </p:nvCxnSpPr>
        <p:spPr>
          <a:xfrm rot="10800000">
            <a:off x="1973262" y="4778375"/>
            <a:ext cx="32766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3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118</a:t>
            </a:fld>
            <a:endParaRPr/>
          </a:p>
        </p:txBody>
      </p:sp>
      <p:sp>
        <p:nvSpPr>
          <p:cNvPr id="212" name="Google Shape;212;p23"/>
          <p:cNvSpPr txBox="1"/>
          <p:nvPr/>
        </p:nvSpPr>
        <p:spPr>
          <a:xfrm>
            <a:off x="0" y="-7937"/>
            <a:ext cx="9144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Price of hamburgers falls from $3 to $1. </a:t>
            </a:r>
            <a:endParaRPr/>
          </a:p>
        </p:txBody>
      </p:sp>
      <p:cxnSp>
        <p:nvCxnSpPr>
          <p:cNvPr id="213" name="Google Shape;213;p23"/>
          <p:cNvCxnSpPr/>
          <p:nvPr/>
        </p:nvCxnSpPr>
        <p:spPr>
          <a:xfrm>
            <a:off x="3154362" y="4778375"/>
            <a:ext cx="0" cy="8763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14" name="Google Shape;214;p23"/>
          <p:cNvCxnSpPr/>
          <p:nvPr/>
        </p:nvCxnSpPr>
        <p:spPr>
          <a:xfrm rot="10800000">
            <a:off x="2049462" y="3902075"/>
            <a:ext cx="22098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23"/>
          <p:cNvCxnSpPr/>
          <p:nvPr/>
        </p:nvCxnSpPr>
        <p:spPr>
          <a:xfrm>
            <a:off x="4200525" y="3902075"/>
            <a:ext cx="0" cy="17526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216" name="Google Shape;216;p23"/>
          <p:cNvGrpSpPr/>
          <p:nvPr/>
        </p:nvGrpSpPr>
        <p:grpSpPr>
          <a:xfrm>
            <a:off x="1936750" y="1452562"/>
            <a:ext cx="4608512" cy="4262437"/>
            <a:chOff x="2338387" y="1504950"/>
            <a:chExt cx="4745037" cy="4324350"/>
          </a:xfrm>
        </p:grpSpPr>
        <p:cxnSp>
          <p:nvCxnSpPr>
            <p:cNvPr id="217" name="Google Shape;217;p23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8" name="Google Shape;218;p23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19" name="Google Shape;219;p23"/>
          <p:cNvSpPr txBox="1"/>
          <p:nvPr/>
        </p:nvSpPr>
        <p:spPr>
          <a:xfrm>
            <a:off x="731837" y="1052512"/>
            <a:ext cx="13716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</a:t>
            </a:r>
            <a:endParaRPr/>
          </a:p>
        </p:txBody>
      </p:sp>
      <p:sp>
        <p:nvSpPr>
          <p:cNvPr id="220" name="Google Shape;220;p23"/>
          <p:cNvSpPr/>
          <p:nvPr/>
        </p:nvSpPr>
        <p:spPr>
          <a:xfrm rot="-360000">
            <a:off x="3040062" y="1768475"/>
            <a:ext cx="2819400" cy="3673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5948362" y="4981575"/>
            <a:ext cx="519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/>
          </a:p>
        </p:txBody>
      </p:sp>
      <p:sp>
        <p:nvSpPr>
          <p:cNvPr id="222" name="Google Shape;222;p23"/>
          <p:cNvSpPr/>
          <p:nvPr/>
        </p:nvSpPr>
        <p:spPr>
          <a:xfrm rot="-240000">
            <a:off x="2354262" y="2168525"/>
            <a:ext cx="3810000" cy="297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5935662" y="1524000"/>
            <a:ext cx="4429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/>
          </a:p>
        </p:txBody>
      </p:sp>
      <p:sp>
        <p:nvSpPr>
          <p:cNvPr id="224" name="Google Shape;224;p23"/>
          <p:cNvSpPr txBox="1"/>
          <p:nvPr/>
        </p:nvSpPr>
        <p:spPr>
          <a:xfrm>
            <a:off x="6392862" y="5715000"/>
            <a:ext cx="1952625" cy="64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Quantity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3954462" y="5654675"/>
            <a:ext cx="7366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1290637" y="3368675"/>
            <a:ext cx="6032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227" name="Google Shape;227;p23"/>
          <p:cNvSpPr txBox="1"/>
          <p:nvPr/>
        </p:nvSpPr>
        <p:spPr>
          <a:xfrm>
            <a:off x="1273175" y="4454525"/>
            <a:ext cx="6207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28" name="Google Shape;228;p23"/>
          <p:cNvSpPr txBox="1"/>
          <p:nvPr/>
        </p:nvSpPr>
        <p:spPr>
          <a:xfrm>
            <a:off x="2865437" y="5681662"/>
            <a:ext cx="7175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/>
          </a:p>
        </p:txBody>
      </p:sp>
      <p:sp>
        <p:nvSpPr>
          <p:cNvPr id="229" name="Google Shape;229;p23"/>
          <p:cNvSpPr/>
          <p:nvPr/>
        </p:nvSpPr>
        <p:spPr>
          <a:xfrm rot="5400000">
            <a:off x="2030412" y="4157662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5940425" y="2874962"/>
            <a:ext cx="2743200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Shortage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Qd increase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Qs decrease</a:t>
            </a:r>
            <a:endParaRPr/>
          </a:p>
        </p:txBody>
      </p:sp>
      <p:cxnSp>
        <p:nvCxnSpPr>
          <p:cNvPr id="231" name="Google Shape;231;p23"/>
          <p:cNvCxnSpPr/>
          <p:nvPr/>
        </p:nvCxnSpPr>
        <p:spPr>
          <a:xfrm>
            <a:off x="5254625" y="4867275"/>
            <a:ext cx="0" cy="8763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32" name="Google Shape;232;p23"/>
          <p:cNvSpPr txBox="1"/>
          <p:nvPr/>
        </p:nvSpPr>
        <p:spPr>
          <a:xfrm>
            <a:off x="5010150" y="5688012"/>
            <a:ext cx="7747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119</a:t>
            </a:fld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0" y="-7937"/>
            <a:ext cx="9144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Price for ground beef triples.</a:t>
            </a:r>
            <a:endParaRPr/>
          </a:p>
        </p:txBody>
      </p:sp>
      <p:cxnSp>
        <p:nvCxnSpPr>
          <p:cNvPr id="240" name="Google Shape;240;p24"/>
          <p:cNvCxnSpPr/>
          <p:nvPr/>
        </p:nvCxnSpPr>
        <p:spPr>
          <a:xfrm>
            <a:off x="3657600" y="3343275"/>
            <a:ext cx="0" cy="2286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p24"/>
          <p:cNvCxnSpPr/>
          <p:nvPr/>
        </p:nvCxnSpPr>
        <p:spPr>
          <a:xfrm rot="10800000">
            <a:off x="2049462" y="3902075"/>
            <a:ext cx="22098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2" name="Google Shape;242;p24"/>
          <p:cNvCxnSpPr/>
          <p:nvPr/>
        </p:nvCxnSpPr>
        <p:spPr>
          <a:xfrm>
            <a:off x="4200525" y="3902075"/>
            <a:ext cx="0" cy="17526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243" name="Google Shape;243;p24"/>
          <p:cNvGrpSpPr/>
          <p:nvPr/>
        </p:nvGrpSpPr>
        <p:grpSpPr>
          <a:xfrm>
            <a:off x="1936750" y="1452562"/>
            <a:ext cx="4608512" cy="4262437"/>
            <a:chOff x="2338387" y="1504950"/>
            <a:chExt cx="4745037" cy="4324350"/>
          </a:xfrm>
        </p:grpSpPr>
        <p:cxnSp>
          <p:nvCxnSpPr>
            <p:cNvPr id="244" name="Google Shape;244;p24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5" name="Google Shape;245;p24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46" name="Google Shape;246;p24"/>
          <p:cNvSpPr txBox="1"/>
          <p:nvPr/>
        </p:nvSpPr>
        <p:spPr>
          <a:xfrm>
            <a:off x="731837" y="1052512"/>
            <a:ext cx="13716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</a:t>
            </a:r>
            <a:endParaRPr/>
          </a:p>
        </p:txBody>
      </p:sp>
      <p:sp>
        <p:nvSpPr>
          <p:cNvPr id="247" name="Google Shape;247;p24"/>
          <p:cNvSpPr/>
          <p:nvPr/>
        </p:nvSpPr>
        <p:spPr>
          <a:xfrm rot="-360000">
            <a:off x="3040062" y="1768475"/>
            <a:ext cx="2819400" cy="3673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5948362" y="4981575"/>
            <a:ext cx="519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/>
          </a:p>
        </p:txBody>
      </p:sp>
      <p:sp>
        <p:nvSpPr>
          <p:cNvPr id="249" name="Google Shape;249;p24"/>
          <p:cNvSpPr/>
          <p:nvPr/>
        </p:nvSpPr>
        <p:spPr>
          <a:xfrm rot="-240000">
            <a:off x="2354262" y="2168525"/>
            <a:ext cx="3810000" cy="297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5935662" y="1524000"/>
            <a:ext cx="4429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/>
          </a:p>
        </p:txBody>
      </p:sp>
      <p:sp>
        <p:nvSpPr>
          <p:cNvPr id="251" name="Google Shape;251;p24"/>
          <p:cNvSpPr txBox="1"/>
          <p:nvPr/>
        </p:nvSpPr>
        <p:spPr>
          <a:xfrm>
            <a:off x="6392862" y="5715000"/>
            <a:ext cx="1952625" cy="64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Quantity</a:t>
            </a:r>
            <a:endParaRPr/>
          </a:p>
        </p:txBody>
      </p:sp>
      <p:sp>
        <p:nvSpPr>
          <p:cNvPr id="252" name="Google Shape;252;p24"/>
          <p:cNvSpPr txBox="1"/>
          <p:nvPr/>
        </p:nvSpPr>
        <p:spPr>
          <a:xfrm>
            <a:off x="3954462" y="5654675"/>
            <a:ext cx="7366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253" name="Google Shape;253;p24"/>
          <p:cNvSpPr txBox="1"/>
          <p:nvPr/>
        </p:nvSpPr>
        <p:spPr>
          <a:xfrm>
            <a:off x="4484687" y="1509712"/>
            <a:ext cx="5969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cxnSp>
        <p:nvCxnSpPr>
          <p:cNvPr id="254" name="Google Shape;254;p24"/>
          <p:cNvCxnSpPr/>
          <p:nvPr/>
        </p:nvCxnSpPr>
        <p:spPr>
          <a:xfrm rot="10800000">
            <a:off x="1973262" y="3216275"/>
            <a:ext cx="1684337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55" name="Google Shape;255;p24"/>
          <p:cNvSpPr txBox="1"/>
          <p:nvPr/>
        </p:nvSpPr>
        <p:spPr>
          <a:xfrm>
            <a:off x="1290637" y="3368675"/>
            <a:ext cx="6032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256" name="Google Shape;256;p24"/>
          <p:cNvSpPr txBox="1"/>
          <p:nvPr/>
        </p:nvSpPr>
        <p:spPr>
          <a:xfrm>
            <a:off x="1290637" y="2835275"/>
            <a:ext cx="6207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3243262" y="5654675"/>
            <a:ext cx="7556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58" name="Google Shape;258;p24"/>
          <p:cNvSpPr/>
          <p:nvPr/>
        </p:nvSpPr>
        <p:spPr>
          <a:xfrm rot="10800000">
            <a:off x="4640262" y="2354262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5783262" y="3408362"/>
            <a:ext cx="2743200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increase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 decrease</a:t>
            </a:r>
            <a:endParaRPr/>
          </a:p>
        </p:txBody>
      </p:sp>
      <p:sp>
        <p:nvSpPr>
          <p:cNvPr id="260" name="Google Shape;260;p24"/>
          <p:cNvSpPr/>
          <p:nvPr/>
        </p:nvSpPr>
        <p:spPr>
          <a:xfrm rot="-240000">
            <a:off x="1992312" y="2139950"/>
            <a:ext cx="2767012" cy="233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1"/>
          <p:cNvSpPr txBox="1"/>
          <p:nvPr/>
        </p:nvSpPr>
        <p:spPr>
          <a:xfrm>
            <a:off x="460000" y="228600"/>
            <a:ext cx="8684100" cy="14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Given the following assumptions, make a rational choice in your own self-interest </a:t>
            </a: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(hold everything else constant)…</a:t>
            </a:r>
            <a:endParaRPr/>
          </a:p>
        </p:txBody>
      </p:sp>
      <p:sp>
        <p:nvSpPr>
          <p:cNvPr id="474" name="Google Shape;474;p61"/>
          <p:cNvSpPr txBox="1">
            <a:spLocks noGrp="1"/>
          </p:cNvSpPr>
          <p:nvPr>
            <p:ph type="body" idx="1"/>
          </p:nvPr>
        </p:nvSpPr>
        <p:spPr>
          <a:xfrm>
            <a:off x="685850" y="1722425"/>
            <a:ext cx="8001000" cy="30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You want to visit your friend for a week. You will return Sunday night.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You work every weekday earning $100 per day.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You have three flights to choose from: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3200" b="1" i="0" u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Thursday Night Flight = $275</a:t>
            </a:r>
            <a:endParaRPr/>
          </a:p>
          <a:p>
            <a:pPr marL="8001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Friday Early Morning Flight = $300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Friday Night Flight = $325</a:t>
            </a:r>
            <a:endParaRPr/>
          </a:p>
        </p:txBody>
      </p:sp>
      <p:sp>
        <p:nvSpPr>
          <p:cNvPr id="475" name="Google Shape;475;p61"/>
          <p:cNvSpPr txBox="1"/>
          <p:nvPr/>
        </p:nvSpPr>
        <p:spPr>
          <a:xfrm>
            <a:off x="234950" y="6064250"/>
            <a:ext cx="8902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flight should you choose? Why?</a:t>
            </a:r>
            <a:endParaRPr/>
          </a:p>
        </p:txBody>
      </p:sp>
      <p:sp>
        <p:nvSpPr>
          <p:cNvPr id="477" name="Google Shape;477;p61"/>
          <p:cNvSpPr txBox="1"/>
          <p:nvPr/>
        </p:nvSpPr>
        <p:spPr>
          <a:xfrm>
            <a:off x="723275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/>
          </a:p>
        </p:txBody>
      </p:sp>
      <p:sp>
        <p:nvSpPr>
          <p:cNvPr id="478" name="Google Shape;478;p6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25"/>
          <p:cNvCxnSpPr/>
          <p:nvPr/>
        </p:nvCxnSpPr>
        <p:spPr>
          <a:xfrm rot="10800000">
            <a:off x="2049462" y="4605337"/>
            <a:ext cx="1360487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67" name="Google Shape;267;p2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120</a:t>
            </a:fld>
            <a:endParaRPr/>
          </a:p>
        </p:txBody>
      </p:sp>
      <p:sp>
        <p:nvSpPr>
          <p:cNvPr id="268" name="Google Shape;268;p25"/>
          <p:cNvSpPr txBox="1"/>
          <p:nvPr/>
        </p:nvSpPr>
        <p:spPr>
          <a:xfrm>
            <a:off x="0" y="-7937"/>
            <a:ext cx="9144000" cy="108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Human fingers found in multiple burger restaurants.</a:t>
            </a:r>
            <a:endParaRPr/>
          </a:p>
        </p:txBody>
      </p:sp>
      <p:cxnSp>
        <p:nvCxnSpPr>
          <p:cNvPr id="269" name="Google Shape;269;p25"/>
          <p:cNvCxnSpPr/>
          <p:nvPr/>
        </p:nvCxnSpPr>
        <p:spPr>
          <a:xfrm>
            <a:off x="3333750" y="4605337"/>
            <a:ext cx="0" cy="10668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0" name="Google Shape;270;p25"/>
          <p:cNvCxnSpPr/>
          <p:nvPr/>
        </p:nvCxnSpPr>
        <p:spPr>
          <a:xfrm rot="10800000">
            <a:off x="2049462" y="3902075"/>
            <a:ext cx="22098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25"/>
          <p:cNvCxnSpPr/>
          <p:nvPr/>
        </p:nvCxnSpPr>
        <p:spPr>
          <a:xfrm>
            <a:off x="4200525" y="3902075"/>
            <a:ext cx="0" cy="17526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272" name="Google Shape;272;p25"/>
          <p:cNvGrpSpPr/>
          <p:nvPr/>
        </p:nvGrpSpPr>
        <p:grpSpPr>
          <a:xfrm>
            <a:off x="1936750" y="1452562"/>
            <a:ext cx="4608512" cy="4262437"/>
            <a:chOff x="2338387" y="1504950"/>
            <a:chExt cx="4745037" cy="4324350"/>
          </a:xfrm>
        </p:grpSpPr>
        <p:cxnSp>
          <p:nvCxnSpPr>
            <p:cNvPr id="273" name="Google Shape;273;p25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4" name="Google Shape;274;p25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75" name="Google Shape;275;p25"/>
          <p:cNvSpPr txBox="1"/>
          <p:nvPr/>
        </p:nvSpPr>
        <p:spPr>
          <a:xfrm>
            <a:off x="731837" y="1052512"/>
            <a:ext cx="13716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</a:t>
            </a:r>
            <a:endParaRPr/>
          </a:p>
        </p:txBody>
      </p:sp>
      <p:sp>
        <p:nvSpPr>
          <p:cNvPr id="276" name="Google Shape;276;p25"/>
          <p:cNvSpPr/>
          <p:nvPr/>
        </p:nvSpPr>
        <p:spPr>
          <a:xfrm rot="-360000">
            <a:off x="3040062" y="1768475"/>
            <a:ext cx="2819400" cy="3673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25"/>
          <p:cNvSpPr txBox="1"/>
          <p:nvPr/>
        </p:nvSpPr>
        <p:spPr>
          <a:xfrm>
            <a:off x="5948362" y="4981575"/>
            <a:ext cx="519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/>
          </a:p>
        </p:txBody>
      </p:sp>
      <p:sp>
        <p:nvSpPr>
          <p:cNvPr id="278" name="Google Shape;278;p25"/>
          <p:cNvSpPr/>
          <p:nvPr/>
        </p:nvSpPr>
        <p:spPr>
          <a:xfrm rot="-240000">
            <a:off x="2354262" y="2168525"/>
            <a:ext cx="3810000" cy="297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p25"/>
          <p:cNvSpPr txBox="1"/>
          <p:nvPr/>
        </p:nvSpPr>
        <p:spPr>
          <a:xfrm>
            <a:off x="5935662" y="1524000"/>
            <a:ext cx="4429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/>
          </a:p>
        </p:txBody>
      </p:sp>
      <p:sp>
        <p:nvSpPr>
          <p:cNvPr id="280" name="Google Shape;280;p25"/>
          <p:cNvSpPr txBox="1"/>
          <p:nvPr/>
        </p:nvSpPr>
        <p:spPr>
          <a:xfrm>
            <a:off x="6392862" y="5715000"/>
            <a:ext cx="1952625" cy="64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Quantity</a:t>
            </a:r>
            <a:endParaRPr/>
          </a:p>
        </p:txBody>
      </p:sp>
      <p:sp>
        <p:nvSpPr>
          <p:cNvPr id="281" name="Google Shape;281;p25"/>
          <p:cNvSpPr txBox="1"/>
          <p:nvPr/>
        </p:nvSpPr>
        <p:spPr>
          <a:xfrm>
            <a:off x="3954462" y="5654675"/>
            <a:ext cx="7366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282" name="Google Shape;282;p25"/>
          <p:cNvSpPr/>
          <p:nvPr/>
        </p:nvSpPr>
        <p:spPr>
          <a:xfrm rot="-360000">
            <a:off x="2244725" y="2646362"/>
            <a:ext cx="1939925" cy="276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25"/>
          <p:cNvSpPr txBox="1"/>
          <p:nvPr/>
        </p:nvSpPr>
        <p:spPr>
          <a:xfrm>
            <a:off x="4235450" y="4921250"/>
            <a:ext cx="6731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84" name="Google Shape;284;p25"/>
          <p:cNvSpPr txBox="1"/>
          <p:nvPr/>
        </p:nvSpPr>
        <p:spPr>
          <a:xfrm>
            <a:off x="1290637" y="3368675"/>
            <a:ext cx="6032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/>
          </a:p>
        </p:txBody>
      </p:sp>
      <p:sp>
        <p:nvSpPr>
          <p:cNvPr id="285" name="Google Shape;285;p25"/>
          <p:cNvSpPr txBox="1"/>
          <p:nvPr/>
        </p:nvSpPr>
        <p:spPr>
          <a:xfrm>
            <a:off x="1308100" y="4130675"/>
            <a:ext cx="6207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36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86" name="Google Shape;286;p25"/>
          <p:cNvSpPr txBox="1"/>
          <p:nvPr/>
        </p:nvSpPr>
        <p:spPr>
          <a:xfrm>
            <a:off x="3152775" y="5626100"/>
            <a:ext cx="7556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US" sz="4000" b="1" i="0" u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87" name="Google Shape;287;p25"/>
          <p:cNvSpPr/>
          <p:nvPr/>
        </p:nvSpPr>
        <p:spPr>
          <a:xfrm rot="10800000">
            <a:off x="2843212" y="3201987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8" name="Google Shape;288;p25"/>
          <p:cNvSpPr txBox="1"/>
          <p:nvPr/>
        </p:nvSpPr>
        <p:spPr>
          <a:xfrm>
            <a:off x="5772150" y="3114675"/>
            <a:ext cx="2743200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decrease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 decrease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 descr="Papyrus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Scarcity Means There Is Not Enough For  Everyone...</a:t>
            </a:r>
            <a:endParaRPr/>
          </a:p>
        </p:txBody>
      </p:sp>
      <p:pic>
        <p:nvPicPr>
          <p:cNvPr id="297" name="Shape 297" descr="Scarc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1295400"/>
            <a:ext cx="5715000" cy="44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 descr="Papyrus"/>
          <p:cNvSpPr txBox="1"/>
          <p:nvPr/>
        </p:nvSpPr>
        <p:spPr>
          <a:xfrm>
            <a:off x="0" y="57912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..So society must decide how resources will be 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allocated </a:t>
            </a: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(distributed).</a:t>
            </a:r>
            <a:endParaRPr/>
          </a:p>
        </p:txBody>
      </p:sp>
      <p:sp>
        <p:nvSpPr>
          <p:cNvPr id="299" name="Shape 29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121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/>
        </p:nvSpPr>
        <p:spPr>
          <a:xfrm>
            <a:off x="266700" y="2743200"/>
            <a:ext cx="8610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0" y="0"/>
            <a:ext cx="89154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Every society must answer three questions:</a:t>
            </a:r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Three Economic Questions</a:t>
            </a:r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6106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90600" marR="0" lvl="1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goods and services should be produced? </a:t>
            </a:r>
            <a:endParaRPr/>
          </a:p>
          <a:p>
            <a:pPr marL="990600" marR="0" lvl="1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should these goods and services be produced? </a:t>
            </a:r>
            <a:endParaRPr/>
          </a:p>
          <a:p>
            <a:pPr marL="990600" marR="0" lvl="1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Who consumes these goods and services?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309" name="Shape 309"/>
          <p:cNvSpPr txBox="1"/>
          <p:nvPr/>
        </p:nvSpPr>
        <p:spPr>
          <a:xfrm>
            <a:off x="228600" y="3962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way these questions are answered determines the economic system.</a:t>
            </a:r>
            <a:endParaRPr/>
          </a:p>
        </p:txBody>
      </p:sp>
      <p:sp>
        <p:nvSpPr>
          <p:cNvPr id="310" name="Shape 310"/>
          <p:cNvSpPr txBox="1"/>
          <p:nvPr/>
        </p:nvSpPr>
        <p:spPr>
          <a:xfrm>
            <a:off x="53975" y="5029200"/>
            <a:ext cx="9090025" cy="166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</a:pPr>
            <a:r>
              <a:rPr lang="en-US" sz="3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</a:t>
            </a:r>
            <a:r>
              <a:rPr lang="en-US" sz="3400" b="1" i="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 system</a:t>
            </a:r>
            <a:r>
              <a:rPr lang="en-US" sz="34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 the method used by a society to produce and distribute goods and services.</a:t>
            </a:r>
            <a:endParaRPr/>
          </a:p>
        </p:txBody>
      </p:sp>
      <p:sp>
        <p:nvSpPr>
          <p:cNvPr id="311" name="Shape 31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122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 Systems</a:t>
            </a: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subTitle" idx="1"/>
          </p:nvPr>
        </p:nvSpPr>
        <p:spPr>
          <a:xfrm>
            <a:off x="1981200" y="30480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AutoNum type="arabicPeriod"/>
            </a:pPr>
            <a:r>
              <a:rPr lang="en-US" sz="40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Command Economy</a:t>
            </a:r>
            <a:endParaRPr dirty="0"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AutoNum type="arabicPeriod"/>
            </a:pPr>
            <a:r>
              <a:rPr lang="en-US" sz="40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Market Economy</a:t>
            </a:r>
            <a:endParaRPr dirty="0"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AutoNum type="arabicPeriod"/>
            </a:pPr>
            <a:r>
              <a:rPr lang="en-US" sz="40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Mixed Economy</a:t>
            </a:r>
            <a:endParaRPr dirty="0"/>
          </a:p>
        </p:txBody>
      </p:sp>
      <p:sp>
        <p:nvSpPr>
          <p:cNvPr id="335" name="Shape 33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123</a:t>
            </a:fld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00" y="1081150"/>
            <a:ext cx="8327802" cy="4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 descr="http://www.youtube.com/yt/brand/media/image/YouTube-icon-full_color.png">
            <a:hlinkClick r:id="rId4"/>
          </p:cNvPr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61862" y="6102762"/>
            <a:ext cx="817500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Shape 350"/>
          <p:cNvSpPr txBox="1"/>
          <p:nvPr/>
        </p:nvSpPr>
        <p:spPr>
          <a:xfrm>
            <a:off x="403122" y="2210594"/>
            <a:ext cx="8575675" cy="402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US" sz="6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Command Economies</a:t>
            </a:r>
            <a:endParaRPr dirty="0"/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800"/>
              <a:buFont typeface="Times New Roman"/>
              <a:buNone/>
            </a:pPr>
            <a:r>
              <a:rPr lang="en-US" sz="48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(aka Communism)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Shape 351"/>
          <p:cNvSpPr txBox="1"/>
          <p:nvPr/>
        </p:nvSpPr>
        <p:spPr>
          <a:xfrm>
            <a:off x="7239000" y="64452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125</a:t>
            </a:fld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Command Economies</a:t>
            </a:r>
            <a:endParaRPr dirty="0"/>
          </a:p>
        </p:txBody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763000" cy="163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a command economy (communism) the government… </a:t>
            </a:r>
            <a:endParaRPr dirty="0"/>
          </a:p>
          <a:p>
            <a:pPr marL="914400" marR="0" lvl="1" indent="-457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owns all the resources</a:t>
            </a:r>
            <a:endParaRPr dirty="0"/>
          </a:p>
          <a:p>
            <a:pPr marL="914400" marR="0" lvl="1" indent="-457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answers the three economic questions</a:t>
            </a:r>
            <a:endParaRPr dirty="0"/>
          </a:p>
          <a:p>
            <a:pPr marL="533400" marR="0" lvl="0" indent="-533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</a:t>
            </a:r>
            <a:endParaRPr dirty="0"/>
          </a:p>
          <a:p>
            <a:pPr marL="533400" marR="0" lvl="0" indent="-533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Cuba, North Korea, former Soviet Union, and China?</a:t>
            </a:r>
            <a:endParaRPr dirty="0"/>
          </a:p>
        </p:txBody>
      </p:sp>
      <p:sp>
        <p:nvSpPr>
          <p:cNvPr id="359" name="Shape 359"/>
          <p:cNvSpPr txBox="1"/>
          <p:nvPr/>
        </p:nvSpPr>
        <p:spPr>
          <a:xfrm>
            <a:off x="-34925" y="3763962"/>
            <a:ext cx="9144000" cy="111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do </a:t>
            </a:r>
            <a:r>
              <a:rPr lang="en-US" sz="3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command</a:t>
            </a: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economies face problems of poor-quality goods, shortages, and unhappy citizens?</a:t>
            </a:r>
            <a:r>
              <a:rPr lang="en-US" sz="30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000" dirty="0"/>
          </a:p>
          <a:p>
            <a:pPr marL="342900" marR="0" lvl="0" indent="-34290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l</a:t>
            </a:r>
            <a:r>
              <a:rPr lang="en-US" sz="32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ittle incentive to work harder and central planners (the governments) have a hard time predicting preferences.</a:t>
            </a:r>
            <a:endParaRPr dirty="0"/>
          </a:p>
        </p:txBody>
      </p:sp>
      <p:sp>
        <p:nvSpPr>
          <p:cNvPr id="360" name="Shape 360"/>
          <p:cNvSpPr txBox="1"/>
          <p:nvPr/>
        </p:nvSpPr>
        <p:spPr>
          <a:xfrm>
            <a:off x="7267575" y="6405562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126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Advantages and Disadvantages</a:t>
            </a:r>
            <a:endParaRPr/>
          </a:p>
        </p:txBody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152400" y="2057400"/>
            <a:ext cx="4473575" cy="161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unemployment</a:t>
            </a:r>
            <a:r>
              <a:rPr lang="en-US" sz="3000" b="1"/>
              <a:t> - </a:t>
            </a:r>
            <a:r>
              <a:rPr lang="en-US"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everyone has a job</a:t>
            </a:r>
            <a:endParaRPr sz="3000"/>
          </a:p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Great Job Security</a:t>
            </a:r>
            <a:r>
              <a:rPr lang="en-US" sz="3000" b="1"/>
              <a:t> -  </a:t>
            </a:r>
            <a:r>
              <a:rPr lang="en-US"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government doesn’t go out of business</a:t>
            </a:r>
            <a:endParaRPr sz="3000"/>
          </a:p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/>
              <a:t>Less income inequality</a:t>
            </a:r>
            <a:endParaRPr sz="3000"/>
          </a:p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/>
              <a:t>“</a:t>
            </a:r>
            <a:r>
              <a:rPr lang="en-US"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</a:t>
            </a:r>
            <a:r>
              <a:rPr lang="en-US" sz="3000" b="1"/>
              <a:t>”</a:t>
            </a:r>
            <a:r>
              <a:rPr lang="en-US"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Health Care</a:t>
            </a:r>
            <a:endParaRPr sz="3000"/>
          </a:p>
        </p:txBody>
      </p:sp>
      <p:sp>
        <p:nvSpPr>
          <p:cNvPr id="368" name="Shape 368"/>
          <p:cNvSpPr txBox="1"/>
          <p:nvPr/>
        </p:nvSpPr>
        <p:spPr>
          <a:xfrm>
            <a:off x="266700" y="1082675"/>
            <a:ext cx="4152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GOOD about Communism?</a:t>
            </a:r>
            <a:endParaRPr/>
          </a:p>
        </p:txBody>
      </p:sp>
      <p:sp>
        <p:nvSpPr>
          <p:cNvPr id="369" name="Shape 369"/>
          <p:cNvSpPr txBox="1"/>
          <p:nvPr/>
        </p:nvSpPr>
        <p:spPr>
          <a:xfrm>
            <a:off x="4576762" y="1120775"/>
            <a:ext cx="433863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BAD about Communism?</a:t>
            </a:r>
            <a:endParaRPr/>
          </a:p>
        </p:txBody>
      </p:sp>
      <p:sp>
        <p:nvSpPr>
          <p:cNvPr id="370" name="Shape 370"/>
          <p:cNvSpPr txBox="1"/>
          <p:nvPr/>
        </p:nvSpPr>
        <p:spPr>
          <a:xfrm>
            <a:off x="4479925" y="2000250"/>
            <a:ext cx="4664075" cy="161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incentive to work harder</a:t>
            </a:r>
            <a:endParaRPr sz="3000"/>
          </a:p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incentive to innovate or come up with good ideas</a:t>
            </a:r>
            <a:endParaRPr sz="3000"/>
          </a:p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Competition keeps quality of goods poor.</a:t>
            </a:r>
            <a:endParaRPr sz="3000"/>
          </a:p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Corrupt leaders</a:t>
            </a:r>
            <a:endParaRPr sz="3000"/>
          </a:p>
          <a:p>
            <a:pPr marL="3810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AutoNum type="arabicPeriod"/>
            </a:pP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Few individual freedoms</a:t>
            </a:r>
            <a:endParaRPr sz="3000"/>
          </a:p>
        </p:txBody>
      </p:sp>
      <p:sp>
        <p:nvSpPr>
          <p:cNvPr id="371" name="Shape 37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127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228600" y="2819400"/>
            <a:ext cx="8504237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n-US" sz="5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 Market System</a:t>
            </a:r>
            <a:endParaRPr/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(aka Capitalism)</a:t>
            </a:r>
            <a:endParaRPr/>
          </a:p>
        </p:txBody>
      </p:sp>
      <p:sp>
        <p:nvSpPr>
          <p:cNvPr id="397" name="Shape 397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128</a:t>
            </a:fld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Characteristics of Free Market</a:t>
            </a:r>
            <a:endParaRPr/>
          </a:p>
        </p:txBody>
      </p:sp>
      <p:sp>
        <p:nvSpPr>
          <p:cNvPr id="404" name="Shape 404"/>
          <p:cNvSpPr txBox="1"/>
          <p:nvPr/>
        </p:nvSpPr>
        <p:spPr>
          <a:xfrm>
            <a:off x="188912" y="1066800"/>
            <a:ext cx="8955087" cy="5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Little government involvement in the economy. </a:t>
            </a: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(Laissez Faire = Let it be)</a:t>
            </a: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Individuals OWN resources and answer the three economic questions.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opportunity to make PROFIT gives people INCENTIVE to produce quality items efficiently.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Wide variety of goods available to consumers.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Competition and Self-Interest work together to regulate the economy (keep prices down and quality up).</a:t>
            </a:r>
            <a:endParaRPr/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000"/>
              <a:buFont typeface="Times New Roman"/>
              <a:buNone/>
            </a:pPr>
            <a:endParaRPr/>
          </a:p>
        </p:txBody>
      </p:sp>
      <p:sp>
        <p:nvSpPr>
          <p:cNvPr id="405" name="Shape 405"/>
          <p:cNvSpPr txBox="1"/>
          <p:nvPr/>
        </p:nvSpPr>
        <p:spPr>
          <a:xfrm>
            <a:off x="7239000" y="63881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129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2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Trade-offs vs. Opportunity Cost</a:t>
            </a:r>
            <a:endParaRPr/>
          </a:p>
        </p:txBody>
      </p:sp>
      <p:sp>
        <p:nvSpPr>
          <p:cNvPr id="484" name="Google Shape;484;p62"/>
          <p:cNvSpPr txBox="1">
            <a:spLocks noGrp="1"/>
          </p:cNvSpPr>
          <p:nvPr>
            <p:ph type="body" idx="1"/>
          </p:nvPr>
        </p:nvSpPr>
        <p:spPr>
          <a:xfrm>
            <a:off x="533400" y="914400"/>
            <a:ext cx="7772400" cy="66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decisions involve trade-offs.</a:t>
            </a:r>
            <a:endParaRPr/>
          </a:p>
        </p:txBody>
      </p:sp>
      <p:sp>
        <p:nvSpPr>
          <p:cNvPr id="485" name="Google Shape;485;p62"/>
          <p:cNvSpPr txBox="1"/>
          <p:nvPr/>
        </p:nvSpPr>
        <p:spPr>
          <a:xfrm>
            <a:off x="215900" y="3240087"/>
            <a:ext cx="8915400" cy="163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99"/>
              </a:buClr>
              <a:buSzPts val="3600"/>
              <a:buFont typeface="Times New Roman"/>
              <a:buNone/>
            </a:pPr>
            <a:r>
              <a:rPr lang="en-US" sz="3600" b="1" i="0" u="sng">
                <a:solidFill>
                  <a:srgbClr val="2626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Opportunity cost</a:t>
            </a:r>
            <a:r>
              <a:rPr lang="en-US" sz="3600" b="1" i="0" u="none">
                <a:solidFill>
                  <a:srgbClr val="2626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desirable alternative given up when you make a choice.</a:t>
            </a:r>
            <a:endParaRPr/>
          </a:p>
        </p:txBody>
      </p:sp>
      <p:sp>
        <p:nvSpPr>
          <p:cNvPr id="486" name="Google Shape;486;p62"/>
          <p:cNvSpPr txBox="1"/>
          <p:nvPr/>
        </p:nvSpPr>
        <p:spPr>
          <a:xfrm>
            <a:off x="228600" y="1524000"/>
            <a:ext cx="8915400" cy="173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Trade-offs</a:t>
            </a: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ALL the alternatives that we give up when we make a choice.</a:t>
            </a:r>
            <a:endParaRPr/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(Examples: going to the movies)</a:t>
            </a:r>
            <a:endParaRPr/>
          </a:p>
        </p:txBody>
      </p:sp>
      <p:sp>
        <p:nvSpPr>
          <p:cNvPr id="487" name="Google Shape;487;p62"/>
          <p:cNvSpPr txBox="1"/>
          <p:nvPr/>
        </p:nvSpPr>
        <p:spPr>
          <a:xfrm>
            <a:off x="215900" y="4419600"/>
            <a:ext cx="86106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62"/>
          <p:cNvSpPr txBox="1"/>
          <p:nvPr/>
        </p:nvSpPr>
        <p:spPr>
          <a:xfrm>
            <a:off x="0" y="45720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What are trade-offs of deciding to go to college?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What is the opportunity cost of going to college?</a:t>
            </a:r>
            <a:endParaRPr/>
          </a:p>
        </p:txBody>
      </p:sp>
      <p:sp>
        <p:nvSpPr>
          <p:cNvPr id="489" name="Google Shape;489;p62"/>
          <p:cNvSpPr txBox="1"/>
          <p:nvPr/>
        </p:nvSpPr>
        <p:spPr>
          <a:xfrm>
            <a:off x="5334000" y="4724400"/>
            <a:ext cx="39624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490" name="Google Shape;490;p62"/>
          <p:cNvSpPr txBox="1"/>
          <p:nvPr/>
        </p:nvSpPr>
        <p:spPr>
          <a:xfrm>
            <a:off x="4724400" y="5422900"/>
            <a:ext cx="3810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1" name="Google Shape;491;p62"/>
          <p:cNvSpPr txBox="1"/>
          <p:nvPr/>
        </p:nvSpPr>
        <p:spPr>
          <a:xfrm>
            <a:off x="72263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2" name="Shape 412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imes New Roman"/>
              <a:buNone/>
            </a:pPr>
            <a:r>
              <a:rPr lang="en-US" sz="48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of Free Market</a:t>
            </a:r>
            <a:endParaRPr/>
          </a:p>
        </p:txBody>
      </p:sp>
      <p:sp>
        <p:nvSpPr>
          <p:cNvPr id="413" name="Shape 413"/>
          <p:cNvSpPr txBox="1"/>
          <p:nvPr/>
        </p:nvSpPr>
        <p:spPr>
          <a:xfrm>
            <a:off x="381000" y="838200"/>
            <a:ext cx="8577262" cy="574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None/>
            </a:pP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of how the free market regulates itself: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None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consumers want smartphones and only one company is making them… 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Char char="•"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businesses have the INCENTIVE to start making smartphones to earn PROFIT. 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Char char="•"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leads to more COMPETITION….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Char char="•"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means lower prices, better quality, and more product variety. 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Char char="•"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produce the goods and services that society wants because “resources follow profits”.</a:t>
            </a:r>
            <a:endParaRPr/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000"/>
              <a:buFont typeface="Times New Roman"/>
              <a:buNone/>
            </a:pPr>
            <a:r>
              <a:rPr lang="en-US" sz="30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End Result: Most efficient production of the goods that consumers want, produced at the lowest prices and the highest quality.</a:t>
            </a:r>
            <a:endParaRPr/>
          </a:p>
        </p:txBody>
      </p:sp>
      <p:sp>
        <p:nvSpPr>
          <p:cNvPr id="414" name="Shape 414"/>
          <p:cNvSpPr txBox="1"/>
          <p:nvPr/>
        </p:nvSpPr>
        <p:spPr>
          <a:xfrm>
            <a:off x="7267575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130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imes New Roman"/>
              <a:buNone/>
            </a:pPr>
            <a:r>
              <a:rPr lang="en-US" sz="48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of Command Economies</a:t>
            </a:r>
            <a:endParaRPr dirty="0"/>
          </a:p>
        </p:txBody>
      </p:sp>
      <p:sp>
        <p:nvSpPr>
          <p:cNvPr id="422" name="Shape 422"/>
          <p:cNvSpPr txBox="1"/>
          <p:nvPr/>
        </p:nvSpPr>
        <p:spPr>
          <a:xfrm>
            <a:off x="457200" y="914400"/>
            <a:ext cx="8348662" cy="574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None/>
            </a:pP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of why communism failed: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None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consumers want smartphones and only one company is making them… 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Char char="•"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businesses CANNOT start making computers. 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Char char="•"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NO COMPETITION….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Char char="•"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means higher prices, lower quality, and less product variety. 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Char char="•"/>
            </a:pPr>
            <a:r>
              <a:rPr lang="en-US" sz="3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phones will not be made until the government decides to create a new factory.</a:t>
            </a:r>
            <a:endParaRPr/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000"/>
              <a:buFont typeface="Times New Roman"/>
              <a:buNone/>
            </a:pPr>
            <a:r>
              <a:rPr lang="en-US" sz="30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End Result: There is a shortage of goods that consumers want, produced at the highest prices and the lowest quality.</a:t>
            </a:r>
            <a:endParaRPr/>
          </a:p>
        </p:txBody>
      </p:sp>
      <p:sp>
        <p:nvSpPr>
          <p:cNvPr id="423" name="Shape 423"/>
          <p:cNvSpPr txBox="1"/>
          <p:nvPr/>
        </p:nvSpPr>
        <p:spPr>
          <a:xfrm>
            <a:off x="723265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131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1905000" y="0"/>
            <a:ext cx="72390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Imagine a Farmer’s Market</a:t>
            </a:r>
            <a:endParaRPr b="1"/>
          </a:p>
        </p:txBody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152400" y="1219200"/>
            <a:ext cx="9144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b="1"/>
              <a:t>The Farmer sets prices in the morning.</a:t>
            </a:r>
            <a:endParaRPr b="1"/>
          </a:p>
          <a:p>
            <a:pPr marL="0" lvl="0" indent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b="1"/>
              <a:t>As customers come in, they make purchases that benefit themselves. If apples are priced too high, they don’t sell.</a:t>
            </a:r>
            <a:endParaRPr b="1"/>
          </a:p>
          <a:p>
            <a:pPr marL="0" lvl="0" indent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b="1"/>
              <a:t>After a few hours of poor apple sales, the farmer may choose to lower the price.</a:t>
            </a:r>
            <a:endParaRPr b="1"/>
          </a:p>
          <a:p>
            <a:pPr marL="0" lvl="0" indent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b="1"/>
              <a:t>Apples sell. The customers are happy. The farmer is happy.</a:t>
            </a:r>
            <a:endParaRPr b="1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C00000"/>
                </a:solidFill>
              </a:rPr>
              <a:t>Producers and consumers act in their own self-interest and make adjustments automatically.</a:t>
            </a:r>
            <a:endParaRPr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/>
        </p:nvSpPr>
        <p:spPr>
          <a:xfrm>
            <a:off x="0" y="0"/>
            <a:ext cx="9144000" cy="1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endParaRPr sz="4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Shape 448"/>
          <p:cNvSpPr txBox="1"/>
          <p:nvPr/>
        </p:nvSpPr>
        <p:spPr>
          <a:xfrm>
            <a:off x="304800" y="152400"/>
            <a:ext cx="8610600" cy="63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Invisible Hand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concept that society’s goals will be met as individuals seek their own self-interest.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dirty="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 Society wants fuel efficient cars…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Char char="•"/>
            </a:pPr>
            <a:r>
              <a:rPr lang="en-US" sz="32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Profit seeking producers will make more.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Char char="•"/>
            </a:pPr>
            <a:r>
              <a:rPr lang="en-US" sz="32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Competition between firms results in low prices, high quality, and greater efficiency. 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Char char="•"/>
            </a:pPr>
            <a:r>
              <a:rPr lang="en-US" sz="32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government doesn’t need to get involved since the needs of society are automatically met.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Competition and self-interest act as an invisible hand that regulates the free market.</a:t>
            </a:r>
            <a:endParaRPr dirty="0"/>
          </a:p>
        </p:txBody>
      </p:sp>
      <p:sp>
        <p:nvSpPr>
          <p:cNvPr id="449" name="Shape 449"/>
          <p:cNvSpPr txBox="1"/>
          <p:nvPr/>
        </p:nvSpPr>
        <p:spPr>
          <a:xfrm>
            <a:off x="7227887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133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304800" y="2514600"/>
            <a:ext cx="8575675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US" sz="6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Mixed Economies</a:t>
            </a:r>
            <a:endParaRPr dirty="0"/>
          </a:p>
        </p:txBody>
      </p:sp>
      <p:sp>
        <p:nvSpPr>
          <p:cNvPr id="486" name="Shape 486"/>
          <p:cNvSpPr txBox="1"/>
          <p:nvPr/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134</a:t>
            </a:fld>
            <a:endParaRPr/>
          </a:p>
        </p:txBody>
      </p:sp>
      <p:sp>
        <p:nvSpPr>
          <p:cNvPr id="488" name="Shape 488"/>
          <p:cNvSpPr txBox="1"/>
          <p:nvPr/>
        </p:nvSpPr>
        <p:spPr>
          <a:xfrm>
            <a:off x="134937" y="3530600"/>
            <a:ext cx="8763000" cy="163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system with free markets but also some government intervention. </a:t>
            </a:r>
            <a:endParaRPr dirty="0"/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Almost all countries, including the US, have mixed economies.</a:t>
            </a:r>
            <a:endParaRPr dirty="0"/>
          </a:p>
        </p:txBody>
      </p:sp>
      <p:pic>
        <p:nvPicPr>
          <p:cNvPr id="489" name="Shape 489" descr="http://www.youtube.com/yt/brand/media/image/YouTube-icon-full_color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097837" y="6126162"/>
            <a:ext cx="817500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Functions of Government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5368" y="1752600"/>
            <a:ext cx="5053264" cy="4114800"/>
          </a:xfrm>
        </p:spPr>
        <p:txBody>
          <a:bodyPr/>
          <a:lstStyle/>
          <a:p>
            <a:pPr marL="539750" indent="-514350"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Provide a Legal System </a:t>
            </a:r>
          </a:p>
          <a:p>
            <a:pPr marL="539750" indent="-514350"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Provide Public Goods </a:t>
            </a:r>
          </a:p>
          <a:p>
            <a:pPr marL="539750" indent="-514350"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Correct Market Failures</a:t>
            </a:r>
          </a:p>
          <a:p>
            <a:pPr marL="539750" indent="-514350"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Maintain Competition </a:t>
            </a:r>
          </a:p>
          <a:p>
            <a:pPr marL="539750" indent="-514350"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Redistribute Income</a:t>
            </a:r>
          </a:p>
          <a:p>
            <a:pPr marL="539750" indent="-514350"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Stabilize the Economy</a:t>
            </a:r>
          </a:p>
        </p:txBody>
      </p:sp>
    </p:spTree>
    <p:extLst>
      <p:ext uri="{BB962C8B-B14F-4D97-AF65-F5344CB8AC3E}">
        <p14:creationId xmlns:p14="http://schemas.microsoft.com/office/powerpoint/2010/main" val="8423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53453"/>
            <a:ext cx="7772400" cy="5542547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4000" b="1" u="sng" dirty="0"/>
              <a:t>Provide a Legal System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To make and enforce laws and to protect private property rights</a:t>
            </a:r>
          </a:p>
          <a:p>
            <a:pPr marL="25400" indent="0" algn="ctr">
              <a:buNone/>
            </a:pPr>
            <a:r>
              <a:rPr lang="en-US" sz="4000" b="1" u="sng" dirty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54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89547"/>
            <a:ext cx="7772400" cy="5506453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4000" b="1" u="sng" dirty="0"/>
              <a:t>Provide Public Goods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Goods that individuals or private businesses wouldn’t provide </a:t>
            </a:r>
          </a:p>
        </p:txBody>
      </p:sp>
    </p:spTree>
    <p:extLst>
      <p:ext uri="{BB962C8B-B14F-4D97-AF65-F5344CB8AC3E}">
        <p14:creationId xmlns:p14="http://schemas.microsoft.com/office/powerpoint/2010/main" val="170344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637674"/>
            <a:ext cx="7772400" cy="5458326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4000" b="1" u="sng" dirty="0"/>
              <a:t>Correct Market Failures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Sometimes the prices and quantities of goods and services determined solely by markets are not the best for society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Example: Environmental pollution by the disposal of factory waste, imposing costs to others or a farm that sprays for pests and the area around the farm benefit from less pests</a:t>
            </a:r>
          </a:p>
        </p:txBody>
      </p:sp>
    </p:spTree>
    <p:extLst>
      <p:ext uri="{BB962C8B-B14F-4D97-AF65-F5344CB8AC3E}">
        <p14:creationId xmlns:p14="http://schemas.microsoft.com/office/powerpoint/2010/main" val="74606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389"/>
            <a:ext cx="7772400" cy="5566611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4000" b="1" u="sng" dirty="0"/>
              <a:t>Maintain Competition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Competition is important in market economies because it leads to lower production costs and prices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If businesses become monopolies, the benefits of competition are lost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Example: Public Utilities</a:t>
            </a:r>
          </a:p>
        </p:txBody>
      </p:sp>
    </p:spTree>
    <p:extLst>
      <p:ext uri="{BB962C8B-B14F-4D97-AF65-F5344CB8AC3E}">
        <p14:creationId xmlns:p14="http://schemas.microsoft.com/office/powerpoint/2010/main" val="26186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3"/>
          <p:cNvSpPr txBox="1">
            <a:spLocks noGrp="1"/>
          </p:cNvSpPr>
          <p:nvPr>
            <p:ph type="title"/>
          </p:nvPr>
        </p:nvSpPr>
        <p:spPr>
          <a:xfrm>
            <a:off x="591075" y="272750"/>
            <a:ext cx="8042400" cy="9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/>
              <a:t>What decisions did you make yesterday?</a:t>
            </a:r>
            <a:endParaRPr sz="3600" b="1"/>
          </a:p>
        </p:txBody>
      </p:sp>
      <p:sp>
        <p:nvSpPr>
          <p:cNvPr id="499" name="Google Shape;499;p63"/>
          <p:cNvSpPr txBox="1">
            <a:spLocks noGrp="1"/>
          </p:cNvSpPr>
          <p:nvPr>
            <p:ph type="body" idx="1"/>
          </p:nvPr>
        </p:nvSpPr>
        <p:spPr>
          <a:xfrm>
            <a:off x="155475" y="1143000"/>
            <a:ext cx="8913600" cy="55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3399"/>
                </a:solidFill>
              </a:rPr>
              <a:t>To snooze or not to snooze?</a:t>
            </a:r>
            <a:endParaRPr sz="3000" b="1">
              <a:solidFill>
                <a:srgbClr val="003399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3399"/>
                </a:solidFill>
              </a:rPr>
              <a:t>Breakfast at home or fast food or none at all?</a:t>
            </a:r>
            <a:endParaRPr sz="3000" b="1">
              <a:solidFill>
                <a:srgbClr val="003399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3399"/>
                </a:solidFill>
              </a:rPr>
              <a:t>Buy or bring a lunch?</a:t>
            </a:r>
            <a:endParaRPr sz="3000" b="1">
              <a:solidFill>
                <a:srgbClr val="003399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3399"/>
                </a:solidFill>
              </a:rPr>
              <a:t>Who to sit with at lunch?</a:t>
            </a:r>
            <a:endParaRPr sz="3000" b="1">
              <a:solidFill>
                <a:srgbClr val="003399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3399"/>
                </a:solidFill>
              </a:rPr>
              <a:t>Study or hang out with friends after school?</a:t>
            </a:r>
            <a:endParaRPr sz="3000" b="1">
              <a:solidFill>
                <a:srgbClr val="003399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3399"/>
                </a:solidFill>
              </a:rPr>
              <a:t>Go to bed on time or watch Netflix?</a:t>
            </a:r>
            <a:endParaRPr sz="3000" b="1">
              <a:solidFill>
                <a:srgbClr val="003399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980000"/>
                </a:solidFill>
              </a:rPr>
              <a:t>Why do you have to choose to do some things and not others?</a:t>
            </a:r>
            <a:endParaRPr sz="3000" b="1">
              <a:solidFill>
                <a:srgbClr val="980000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3399"/>
                </a:solidFill>
              </a:rPr>
              <a:t>All of your choices involve a cost of some kind, even if it is not money...what are the costs?</a:t>
            </a:r>
            <a:endParaRPr sz="3000" b="1">
              <a:solidFill>
                <a:srgbClr val="003399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3000" b="1">
              <a:solidFill>
                <a:srgbClr val="003399"/>
              </a:solidFill>
            </a:endParaRPr>
          </a:p>
        </p:txBody>
      </p:sp>
      <p:sp>
        <p:nvSpPr>
          <p:cNvPr id="500" name="Google Shape;500;p63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502" name="Google Shape;50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60947"/>
            <a:ext cx="7772400" cy="5735053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4000" b="1" u="sng" dirty="0"/>
              <a:t>Redistribute Income</a:t>
            </a:r>
          </a:p>
          <a:p>
            <a:pPr marL="25400" indent="0" algn="ctr">
              <a:buNone/>
            </a:pPr>
            <a:r>
              <a:rPr lang="en-US" b="1" dirty="0"/>
              <a:t>People, acting through their government, often decide it would be fair for the government to take income from some people and give it to others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Examples: taxes and social-welfare programs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Although many agree this is a good idea, there are many different opinions about how to do this fairly </a:t>
            </a:r>
          </a:p>
        </p:txBody>
      </p:sp>
    </p:spTree>
    <p:extLst>
      <p:ext uri="{BB962C8B-B14F-4D97-AF65-F5344CB8AC3E}">
        <p14:creationId xmlns:p14="http://schemas.microsoft.com/office/powerpoint/2010/main" val="6641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88758"/>
            <a:ext cx="7772400" cy="5807242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4000" b="1" u="sng" dirty="0"/>
              <a:t>Stabilize the Economy</a:t>
            </a:r>
          </a:p>
          <a:p>
            <a:pPr marL="25400" indent="0" algn="ctr">
              <a:buNone/>
            </a:pPr>
            <a:r>
              <a:rPr lang="en-US" b="1" dirty="0"/>
              <a:t>Economists believe the government should take an active role to try to achieve steady economic growth and low levels of unemployment and inflation 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The government attempts to do this through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fiscal policy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 taxation and spending and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monetary policy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 which seeks to stabilize the economy through control of the money supply</a:t>
            </a:r>
          </a:p>
        </p:txBody>
      </p:sp>
    </p:spTree>
    <p:extLst>
      <p:ext uri="{BB962C8B-B14F-4D97-AF65-F5344CB8AC3E}">
        <p14:creationId xmlns:p14="http://schemas.microsoft.com/office/powerpoint/2010/main" val="10600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1 4"/>
          <p:cNvSpPr/>
          <p:nvPr/>
        </p:nvSpPr>
        <p:spPr>
          <a:xfrm>
            <a:off x="127818" y="255639"/>
            <a:ext cx="8868697" cy="581086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2900516" y="2264862"/>
            <a:ext cx="3952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 Quiz</a:t>
            </a:r>
          </a:p>
        </p:txBody>
      </p:sp>
    </p:spTree>
    <p:extLst>
      <p:ext uri="{BB962C8B-B14F-4D97-AF65-F5344CB8AC3E}">
        <p14:creationId xmlns:p14="http://schemas.microsoft.com/office/powerpoint/2010/main" val="117645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12821"/>
            <a:ext cx="7772400" cy="5783179"/>
          </a:xfrm>
        </p:spPr>
        <p:txBody>
          <a:bodyPr/>
          <a:lstStyle/>
          <a:p>
            <a:pPr marL="539750" indent="-514350">
              <a:buFont typeface="+mj-lt"/>
              <a:buAutoNum type="arabicPeriod"/>
            </a:pPr>
            <a:r>
              <a:rPr lang="en-US" dirty="0"/>
              <a:t>Who wrote, “In this world nothing is certain but death and taxes”?</a:t>
            </a:r>
          </a:p>
          <a:p>
            <a:pPr marL="482600" lvl="1" indent="0">
              <a:buNone/>
            </a:pPr>
            <a:r>
              <a:rPr lang="en-US" b="1" dirty="0">
                <a:solidFill>
                  <a:srgbClr val="C00000"/>
                </a:solidFill>
              </a:rPr>
              <a:t>Benjamin Franklin</a:t>
            </a:r>
          </a:p>
          <a:p>
            <a:pPr marL="539750" indent="-514350">
              <a:buFont typeface="+mj-lt"/>
              <a:buAutoNum type="arabicPeriod"/>
            </a:pPr>
            <a:r>
              <a:rPr lang="en-US" dirty="0"/>
              <a:t>Who was the author of </a:t>
            </a:r>
            <a:r>
              <a:rPr lang="en-US" i="1" dirty="0"/>
              <a:t>The Wealth of Nations</a:t>
            </a:r>
            <a:r>
              <a:rPr lang="en-US" dirty="0"/>
              <a:t>? </a:t>
            </a:r>
          </a:p>
          <a:p>
            <a:pPr marL="482600" lvl="1" indent="0">
              <a:buNone/>
            </a:pPr>
            <a:r>
              <a:rPr lang="en-US" b="1" dirty="0">
                <a:solidFill>
                  <a:srgbClr val="C00000"/>
                </a:solidFill>
              </a:rPr>
              <a:t>Adam Smith</a:t>
            </a:r>
          </a:p>
          <a:p>
            <a:pPr marL="539750" indent="-514350">
              <a:buFont typeface="+mj-lt"/>
              <a:buAutoNum type="arabicPeriod"/>
            </a:pPr>
            <a:r>
              <a:rPr lang="en-US" dirty="0"/>
              <a:t>Who wrote </a:t>
            </a:r>
            <a:r>
              <a:rPr lang="en-US" i="1" dirty="0"/>
              <a:t>The General Theory of Employment, Interest and Money?</a:t>
            </a:r>
          </a:p>
          <a:p>
            <a:pPr marL="482600" lvl="1" indent="0">
              <a:buNone/>
            </a:pPr>
            <a:r>
              <a:rPr lang="en-US" b="1" dirty="0">
                <a:solidFill>
                  <a:srgbClr val="C00000"/>
                </a:solidFill>
              </a:rPr>
              <a:t>John Maynard Keynes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</a:p>
          <a:p>
            <a:pPr marL="539750" indent="-514350">
              <a:buFont typeface="+mj-lt"/>
              <a:buAutoNum type="arabicPeriod"/>
            </a:pPr>
            <a:r>
              <a:rPr lang="en-US" dirty="0"/>
              <a:t>What does TNSTAAFL stand for?  </a:t>
            </a:r>
          </a:p>
          <a:p>
            <a:pPr marL="482600" lvl="1" indent="0">
              <a:buNone/>
            </a:pPr>
            <a:r>
              <a:rPr lang="en-US" b="1" dirty="0">
                <a:solidFill>
                  <a:srgbClr val="C00000"/>
                </a:solidFill>
              </a:rPr>
              <a:t>There’s no such thing as a free lunch</a:t>
            </a:r>
          </a:p>
          <a:p>
            <a:pPr marL="4826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46737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411" y="192505"/>
            <a:ext cx="8867273" cy="6472990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4000" b="1" dirty="0"/>
              <a:t>Public Goods </a:t>
            </a:r>
          </a:p>
          <a:p>
            <a:pPr marL="25400" indent="0" algn="ctr">
              <a:buNone/>
            </a:pPr>
            <a:r>
              <a:rPr lang="en-US" b="1" dirty="0"/>
              <a:t>Most goods and services produced in market economies are </a:t>
            </a:r>
            <a:r>
              <a:rPr lang="en-US" b="1" i="1" dirty="0"/>
              <a:t>private goods and services</a:t>
            </a:r>
            <a:r>
              <a:rPr lang="en-US" b="1" dirty="0"/>
              <a:t>. 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The consumers who purchase these goods consume these goods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Example: a hamburger is a private good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National defense is an example of a public good</a:t>
            </a:r>
          </a:p>
        </p:txBody>
      </p:sp>
    </p:spTree>
    <p:extLst>
      <p:ext uri="{BB962C8B-B14F-4D97-AF65-F5344CB8AC3E}">
        <p14:creationId xmlns:p14="http://schemas.microsoft.com/office/powerpoint/2010/main" val="34216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632" y="168442"/>
            <a:ext cx="8686800" cy="6448926"/>
          </a:xfrm>
        </p:spPr>
        <p:txBody>
          <a:bodyPr/>
          <a:lstStyle/>
          <a:p>
            <a:pPr marL="2540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Public goods differ from private goods because they have these characteristics:</a:t>
            </a:r>
          </a:p>
          <a:p>
            <a:pPr marL="25400" indent="0" algn="ctr">
              <a:buNone/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Shared consumption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When one person consumes a public good, it does not prevent others from also consuming the good</a:t>
            </a:r>
          </a:p>
          <a:p>
            <a:pPr marL="25400" indent="0" algn="ctr">
              <a:buNone/>
            </a:pPr>
            <a:r>
              <a:rPr lang="en-US" b="1" u="sng" dirty="0" err="1">
                <a:solidFill>
                  <a:schemeClr val="accent2">
                    <a:lumMod val="75000"/>
                  </a:schemeClr>
                </a:solidFill>
              </a:rPr>
              <a:t>Nonexclusion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Once a public good is produced, it is difficult or impossible to exclude others from consuming the good, even if they didn’t pay for it</a:t>
            </a:r>
          </a:p>
          <a:p>
            <a:pPr marL="2540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61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05" y="204537"/>
            <a:ext cx="8831179" cy="6424863"/>
          </a:xfrm>
        </p:spPr>
        <p:txBody>
          <a:bodyPr/>
          <a:lstStyle/>
          <a:p>
            <a:pPr marL="25400" indent="0" algn="ctr">
              <a:buNone/>
            </a:pPr>
            <a:r>
              <a:rPr lang="en-US" b="1" dirty="0"/>
              <a:t>Market prices usually reflect the costs producers pay to produce goods and the benefits consumers receive from the good. 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 kind of market failure occurs when market prices fail to reflect all the costs and all the benefits involved.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This market failure is called an </a:t>
            </a:r>
            <a:r>
              <a:rPr lang="en-US" b="1" i="1" u="sng" dirty="0">
                <a:solidFill>
                  <a:srgbClr val="C00000"/>
                </a:solidFill>
              </a:rPr>
              <a:t>externality problem</a:t>
            </a:r>
            <a:r>
              <a:rPr lang="en-US" b="1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1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473" y="204537"/>
            <a:ext cx="8758989" cy="6436895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4000" b="1" dirty="0"/>
              <a:t>Externalities </a:t>
            </a:r>
          </a:p>
          <a:p>
            <a:pPr marL="25400" indent="0" algn="ctr">
              <a:buNone/>
            </a:pPr>
            <a:r>
              <a:rPr lang="en-US" b="1" dirty="0"/>
              <a:t>Exist when some of the costs or benefits associated with the production or consumption of a product spill over to third parties, who do not produce or pay to consume the product</a:t>
            </a:r>
          </a:p>
          <a:p>
            <a:pPr marL="25400" indent="0" algn="ctr">
              <a:buNone/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Positive externalities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are benefits enjoyed by someone who does not produce or pay to consume a product</a:t>
            </a:r>
          </a:p>
          <a:p>
            <a:pPr marL="2540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Example: elementary education</a:t>
            </a:r>
          </a:p>
          <a:p>
            <a:pPr marL="25400" indent="0" algn="ctr">
              <a:buNone/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Negative externalities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are costs paid by someone who does not produce or pay to consume a product</a:t>
            </a:r>
          </a:p>
          <a:p>
            <a:pPr marL="2540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85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Shape 456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238125" y="906150"/>
            <a:ext cx="8667754" cy="487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 descr="http://www.youtube.com/yt/brand/media/image/YouTube-icon-full_color.png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916962" y="5974687"/>
            <a:ext cx="817500" cy="5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/>
          <p:nvPr/>
        </p:nvSpPr>
        <p:spPr>
          <a:xfrm>
            <a:off x="72390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148</a:t>
            </a:fld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/>
        </p:nvSpPr>
        <p:spPr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Productivity Creates Wealth</a:t>
            </a:r>
            <a:endParaRPr/>
          </a:p>
        </p:txBody>
      </p:sp>
      <p:sp>
        <p:nvSpPr>
          <p:cNvPr id="495" name="Shape 49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149</a:t>
            </a:fld>
            <a:endParaRPr/>
          </a:p>
        </p:txBody>
      </p:sp>
      <p:sp>
        <p:nvSpPr>
          <p:cNvPr id="496" name="Shape 496"/>
          <p:cNvSpPr txBox="1"/>
          <p:nvPr/>
        </p:nvSpPr>
        <p:spPr>
          <a:xfrm>
            <a:off x="495300" y="2209800"/>
            <a:ext cx="3733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3rd World Countries</a:t>
            </a:r>
            <a:endParaRPr/>
          </a:p>
        </p:txBody>
      </p:sp>
      <p:sp>
        <p:nvSpPr>
          <p:cNvPr id="497" name="Shape 497"/>
          <p:cNvSpPr txBox="1"/>
          <p:nvPr/>
        </p:nvSpPr>
        <p:spPr>
          <a:xfrm>
            <a:off x="4762500" y="2209800"/>
            <a:ext cx="4038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Developed Countries</a:t>
            </a:r>
            <a:endParaRPr/>
          </a:p>
        </p:txBody>
      </p:sp>
      <p:pic>
        <p:nvPicPr>
          <p:cNvPr id="498" name="Shape 498" descr="nepal-ox-pl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2819400"/>
            <a:ext cx="4267200" cy="32004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99" name="Shape 499" descr="One Pass Plow - Cotton Rows"/>
          <p:cNvPicPr preferRelativeResize="0"/>
          <p:nvPr/>
        </p:nvPicPr>
        <p:blipFill rotWithShape="1">
          <a:blip r:embed="rId4">
            <a:alphaModFix/>
          </a:blip>
          <a:srcRect l="9008" r="9277" b="11110"/>
          <a:stretch/>
        </p:blipFill>
        <p:spPr>
          <a:xfrm>
            <a:off x="4686300" y="2819400"/>
            <a:ext cx="4267200" cy="32004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01" name="Shape 501"/>
          <p:cNvSpPr txBox="1"/>
          <p:nvPr/>
        </p:nvSpPr>
        <p:spPr>
          <a:xfrm>
            <a:off x="-83500" y="639750"/>
            <a:ext cx="9379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Countries with free markets, property rights, and The Rule of Law, have historically seen greater economic growth because they are more productive. 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4"/>
          <p:cNvSpPr txBox="1"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Economics of College</a:t>
            </a:r>
            <a:endParaRPr/>
          </a:p>
        </p:txBody>
      </p:sp>
      <p:pic>
        <p:nvPicPr>
          <p:cNvPr id="508" name="Google Shape;508;p64" descr="College Tradeoff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990600"/>
            <a:ext cx="727075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/>
        </p:nvSpPr>
        <p:spPr>
          <a:xfrm>
            <a:off x="0" y="6475412"/>
            <a:ext cx="152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lang="en-US" sz="1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Copyright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lang="en-US" sz="1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ACDC Leadership </a:t>
            </a: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</a:t>
            </a:r>
            <a:endParaRPr/>
          </a:p>
        </p:txBody>
      </p:sp>
      <p:sp>
        <p:nvSpPr>
          <p:cNvPr id="537" name="Shape 537"/>
          <p:cNvSpPr txBox="1"/>
          <p:nvPr/>
        </p:nvSpPr>
        <p:spPr>
          <a:xfrm>
            <a:off x="250300" y="228050"/>
            <a:ext cx="85266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Times New Roman"/>
                <a:ea typeface="Times New Roman"/>
                <a:cs typeface="Times New Roman"/>
                <a:sym typeface="Times New Roman"/>
              </a:rPr>
              <a:t>Economic Freedom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9" name="Shape 5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50" y="996200"/>
            <a:ext cx="7315198" cy="512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1600"/>
            <a:ext cx="8839202" cy="4620374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 txBox="1"/>
          <p:nvPr/>
        </p:nvSpPr>
        <p:spPr>
          <a:xfrm>
            <a:off x="250300" y="228050"/>
            <a:ext cx="85266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Times New Roman"/>
                <a:ea typeface="Times New Roman"/>
                <a:cs typeface="Times New Roman"/>
                <a:sym typeface="Times New Roman"/>
              </a:rPr>
              <a:t>Where does the U.S. fall?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762" y="81900"/>
            <a:ext cx="6024475" cy="65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361" y="2787125"/>
            <a:ext cx="2553589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>
            <a:spLocks noGrp="1"/>
          </p:cNvSpPr>
          <p:nvPr>
            <p:ph type="title"/>
          </p:nvPr>
        </p:nvSpPr>
        <p:spPr>
          <a:xfrm>
            <a:off x="685800" y="-39125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Scarcity Bus Ride</a:t>
            </a:r>
            <a:endParaRPr/>
          </a:p>
        </p:txBody>
      </p:sp>
      <p:pic>
        <p:nvPicPr>
          <p:cNvPr id="565" name="Shape 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13" y="1150925"/>
            <a:ext cx="8582574" cy="48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Shape 567" descr="http://www.youtube.com/yt/brand/media/image/YouTube-icon-full_color.png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793037" y="6126162"/>
            <a:ext cx="817500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Google Shape;562;p70"/>
          <p:cNvSpPr txBox="1"/>
          <p:nvPr/>
        </p:nvSpPr>
        <p:spPr>
          <a:xfrm>
            <a:off x="0" y="990600"/>
            <a:ext cx="8702675" cy="253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imes New Roman"/>
              <a:buNone/>
            </a:pPr>
            <a:r>
              <a:rPr lang="en-US" sz="8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 Terminology</a:t>
            </a:r>
            <a:endParaRPr/>
          </a:p>
        </p:txBody>
      </p:sp>
      <p:sp>
        <p:nvSpPr>
          <p:cNvPr id="563" name="Google Shape;563;p7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564" name="Google Shape;564;p70"/>
          <p:cNvSpPr txBox="1"/>
          <p:nvPr/>
        </p:nvSpPr>
        <p:spPr>
          <a:xfrm>
            <a:off x="1905000" y="3657600"/>
            <a:ext cx="25146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Utility </a:t>
            </a: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/>
          </a:p>
        </p:txBody>
      </p:sp>
      <p:sp>
        <p:nvSpPr>
          <p:cNvPr id="565" name="Google Shape;565;p70"/>
          <p:cNvSpPr txBox="1"/>
          <p:nvPr/>
        </p:nvSpPr>
        <p:spPr>
          <a:xfrm>
            <a:off x="1905000" y="4343400"/>
            <a:ext cx="32766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Marginal</a:t>
            </a: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</a:t>
            </a:r>
            <a:endParaRPr/>
          </a:p>
        </p:txBody>
      </p:sp>
      <p:sp>
        <p:nvSpPr>
          <p:cNvPr id="566" name="Google Shape;566;p70"/>
          <p:cNvSpPr txBox="1"/>
          <p:nvPr/>
        </p:nvSpPr>
        <p:spPr>
          <a:xfrm>
            <a:off x="3810000" y="3657600"/>
            <a:ext cx="32766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Satisfaction!</a:t>
            </a:r>
            <a:endParaRPr/>
          </a:p>
        </p:txBody>
      </p:sp>
      <p:sp>
        <p:nvSpPr>
          <p:cNvPr id="567" name="Google Shape;567;p70"/>
          <p:cNvSpPr txBox="1"/>
          <p:nvPr/>
        </p:nvSpPr>
        <p:spPr>
          <a:xfrm>
            <a:off x="4419600" y="4343400"/>
            <a:ext cx="32766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Additional!</a:t>
            </a:r>
            <a:endParaRPr/>
          </a:p>
        </p:txBody>
      </p:sp>
      <p:sp>
        <p:nvSpPr>
          <p:cNvPr id="568" name="Google Shape;568;p70"/>
          <p:cNvSpPr txBox="1"/>
          <p:nvPr/>
        </p:nvSpPr>
        <p:spPr>
          <a:xfrm>
            <a:off x="1905000" y="5029200"/>
            <a:ext cx="32766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Allocate</a:t>
            </a: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</a:t>
            </a:r>
            <a:endParaRPr/>
          </a:p>
        </p:txBody>
      </p:sp>
      <p:sp>
        <p:nvSpPr>
          <p:cNvPr id="569" name="Google Shape;569;p70"/>
          <p:cNvSpPr txBox="1"/>
          <p:nvPr/>
        </p:nvSpPr>
        <p:spPr>
          <a:xfrm>
            <a:off x="4267200" y="5029200"/>
            <a:ext cx="32766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Distribute!</a:t>
            </a:r>
            <a:endParaRPr/>
          </a:p>
        </p:txBody>
      </p:sp>
      <p:sp>
        <p:nvSpPr>
          <p:cNvPr id="570" name="Google Shape;570;p7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1"/>
          <p:cNvSpPr txBox="1"/>
          <p:nvPr/>
        </p:nvSpPr>
        <p:spPr>
          <a:xfrm>
            <a:off x="608012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vs. Cost</a:t>
            </a:r>
            <a:endParaRPr/>
          </a:p>
        </p:txBody>
      </p:sp>
      <p:sp>
        <p:nvSpPr>
          <p:cNvPr id="577" name="Google Shape;577;p71"/>
          <p:cNvSpPr txBox="1"/>
          <p:nvPr/>
        </p:nvSpPr>
        <p:spPr>
          <a:xfrm>
            <a:off x="180975" y="528637"/>
            <a:ext cx="8694737" cy="157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What’s the price? vs. How much does that cost?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</a:t>
            </a:r>
            <a:r>
              <a:rPr lang="en-US" sz="3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Amount buyer (or consumer) pays.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Cost</a:t>
            </a:r>
            <a:r>
              <a:rPr lang="en-US" sz="3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Amount seller pays to produce a good.</a:t>
            </a:r>
            <a:endParaRPr/>
          </a:p>
        </p:txBody>
      </p:sp>
      <p:sp>
        <p:nvSpPr>
          <p:cNvPr id="578" name="Google Shape;578;p71"/>
          <p:cNvSpPr txBox="1"/>
          <p:nvPr/>
        </p:nvSpPr>
        <p:spPr>
          <a:xfrm>
            <a:off x="762000" y="2057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Investment</a:t>
            </a:r>
            <a:endParaRPr/>
          </a:p>
        </p:txBody>
      </p:sp>
      <p:sp>
        <p:nvSpPr>
          <p:cNvPr id="579" name="Google Shape;579;p71"/>
          <p:cNvSpPr txBox="1"/>
          <p:nvPr/>
        </p:nvSpPr>
        <p:spPr>
          <a:xfrm>
            <a:off x="347662" y="2819400"/>
            <a:ext cx="8686800" cy="157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Investment</a:t>
            </a:r>
            <a:r>
              <a:rPr lang="en-US" sz="32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2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 money spent by BUSINESSES to improve their production</a:t>
            </a:r>
            <a:r>
              <a:rPr lang="en-US" sz="3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Ex: $1 Million new factory</a:t>
            </a:r>
            <a:r>
              <a:rPr lang="en-US" sz="32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  <p:sp>
        <p:nvSpPr>
          <p:cNvPr id="580" name="Google Shape;580;p71"/>
          <p:cNvSpPr txBox="1"/>
          <p:nvPr/>
        </p:nvSpPr>
        <p:spPr>
          <a:xfrm>
            <a:off x="7129450" y="6400812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fld id="{00000000-1234-1234-1234-123412341234}" type="slidenum">
              <a:rPr lang="en-US" sz="1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/>
          </a:p>
        </p:txBody>
      </p:sp>
      <p:sp>
        <p:nvSpPr>
          <p:cNvPr id="581" name="Google Shape;581;p71"/>
          <p:cNvSpPr txBox="1"/>
          <p:nvPr/>
        </p:nvSpPr>
        <p:spPr>
          <a:xfrm>
            <a:off x="337338" y="4226713"/>
            <a:ext cx="83820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Char char="•"/>
            </a:pPr>
            <a:r>
              <a:rPr lang="en-US" sz="28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Consumer Goods</a:t>
            </a:r>
            <a:r>
              <a:rPr lang="en-US" sz="28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created for direct consumption. (example: pizza)</a:t>
            </a:r>
            <a:endParaRPr/>
          </a:p>
        </p:txBody>
      </p:sp>
      <p:sp>
        <p:nvSpPr>
          <p:cNvPr id="582" name="Google Shape;582;p71"/>
          <p:cNvSpPr txBox="1"/>
          <p:nvPr/>
        </p:nvSpPr>
        <p:spPr>
          <a:xfrm>
            <a:off x="457200" y="5192712"/>
            <a:ext cx="8382000" cy="145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Char char="•"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Capital Goods</a:t>
            </a:r>
            <a:r>
              <a:rPr lang="en-US" sz="28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created for indirect consumption. (oven, blenders, knives, etc.)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Goods used to make consumer goods.</a:t>
            </a:r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2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9" name="Google Shape;589;p72"/>
          <p:cNvSpPr txBox="1"/>
          <p:nvPr/>
        </p:nvSpPr>
        <p:spPr>
          <a:xfrm>
            <a:off x="228600" y="2209800"/>
            <a:ext cx="8702675" cy="253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imes New Roman"/>
              <a:buNone/>
            </a:pPr>
            <a:r>
              <a:rPr lang="en-US" sz="8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4 Factors of Production</a:t>
            </a:r>
            <a:endParaRPr/>
          </a:p>
        </p:txBody>
      </p:sp>
      <p:sp>
        <p:nvSpPr>
          <p:cNvPr id="590" name="Google Shape;590;p7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592" name="Google Shape;592;p72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3"/>
          <p:cNvSpPr txBox="1">
            <a:spLocks noGrp="1"/>
          </p:cNvSpPr>
          <p:nvPr>
            <p:ph type="title"/>
          </p:nvPr>
        </p:nvSpPr>
        <p:spPr>
          <a:xfrm>
            <a:off x="664875" y="78250"/>
            <a:ext cx="7528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90000"/>
                </a:solidFill>
              </a:rPr>
              <a:t>Want to Start a Cookie Business?</a:t>
            </a:r>
            <a:endParaRPr sz="3600" b="1">
              <a:solidFill>
                <a:srgbClr val="990000"/>
              </a:solidFill>
            </a:endParaRPr>
          </a:p>
        </p:txBody>
      </p:sp>
      <p:sp>
        <p:nvSpPr>
          <p:cNvPr id="599" name="Google Shape;599;p73"/>
          <p:cNvSpPr txBox="1">
            <a:spLocks noGrp="1"/>
          </p:cNvSpPr>
          <p:nvPr>
            <p:ph type="body" idx="1"/>
          </p:nvPr>
        </p:nvSpPr>
        <p:spPr>
          <a:xfrm>
            <a:off x="344275" y="958650"/>
            <a:ext cx="8588400" cy="1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en-US" b="1"/>
              <a:t>What materials will you need?</a:t>
            </a:r>
            <a:endParaRPr b="1"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 b="1"/>
              <a:t>What skills do your workers they need?</a:t>
            </a:r>
            <a:endParaRPr b="1"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 b="1"/>
              <a:t>What does the owner need to do?</a:t>
            </a:r>
            <a:endParaRPr b="1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0099"/>
                </a:solidFill>
              </a:rPr>
              <a:t>THESE ARE YOUR FACTORS OF PRODUCTION!!!</a:t>
            </a:r>
            <a:endParaRPr sz="3600" b="1">
              <a:solidFill>
                <a:srgbClr val="000099"/>
              </a:solidFill>
            </a:endParaRPr>
          </a:p>
        </p:txBody>
      </p:sp>
      <p:sp>
        <p:nvSpPr>
          <p:cNvPr id="600" name="Google Shape;600;p73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601" name="Google Shape;60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622550" y="3506462"/>
            <a:ext cx="2031850" cy="30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36"/>
          <p:cNvSpPr txBox="1"/>
          <p:nvPr/>
        </p:nvSpPr>
        <p:spPr>
          <a:xfrm>
            <a:off x="304800" y="2362200"/>
            <a:ext cx="838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imes New Roman"/>
              <a:buNone/>
            </a:pPr>
            <a:r>
              <a:rPr lang="en-US" sz="48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Textbook Definition</a:t>
            </a:r>
            <a:endParaRPr/>
          </a:p>
        </p:txBody>
      </p:sp>
      <p:sp>
        <p:nvSpPr>
          <p:cNvPr id="237" name="Google Shape;237;p36"/>
          <p:cNvSpPr txBox="1"/>
          <p:nvPr/>
        </p:nvSpPr>
        <p:spPr>
          <a:xfrm>
            <a:off x="381000" y="3276600"/>
            <a:ext cx="8562975" cy="277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Economics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Social science concerned with the efficient use of scarce resources to achieve maximum satisfaction of economic wants.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(Study of how individuals and societies deal with ________).</a:t>
            </a:r>
            <a:endParaRPr/>
          </a:p>
        </p:txBody>
      </p:sp>
      <p:sp>
        <p:nvSpPr>
          <p:cNvPr id="238" name="Google Shape;238;p36"/>
          <p:cNvSpPr txBox="1"/>
          <p:nvPr/>
        </p:nvSpPr>
        <p:spPr>
          <a:xfrm>
            <a:off x="228600" y="2971800"/>
            <a:ext cx="8562975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36"/>
          <p:cNvSpPr txBox="1"/>
          <p:nvPr/>
        </p:nvSpPr>
        <p:spPr>
          <a:xfrm>
            <a:off x="0" y="152400"/>
            <a:ext cx="9144000" cy="228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</a:t>
            </a:r>
            <a:r>
              <a:rPr lang="en-US" sz="2400" b="0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must </a:t>
            </a: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choose</a:t>
            </a: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between buying jeans or buying shoes.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Businesses must </a:t>
            </a: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choose</a:t>
            </a: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how many people to hire.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Governments must </a:t>
            </a: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choose</a:t>
            </a: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how much to spend on welfare.</a:t>
            </a:r>
            <a:endParaRPr/>
          </a:p>
        </p:txBody>
      </p:sp>
      <p:sp>
        <p:nvSpPr>
          <p:cNvPr id="240" name="Google Shape;240;p36"/>
          <p:cNvSpPr txBox="1"/>
          <p:nvPr/>
        </p:nvSpPr>
        <p:spPr>
          <a:xfrm>
            <a:off x="4277825" y="5364875"/>
            <a:ext cx="19050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scarcity</a:t>
            </a:r>
            <a:endParaRPr/>
          </a:p>
        </p:txBody>
      </p:sp>
      <p:sp>
        <p:nvSpPr>
          <p:cNvPr id="242" name="Google Shape;242;p3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4"/>
          <p:cNvSpPr txBox="1">
            <a:spLocks noGrp="1"/>
          </p:cNvSpPr>
          <p:nvPr>
            <p:ph type="title"/>
          </p:nvPr>
        </p:nvSpPr>
        <p:spPr>
          <a:xfrm>
            <a:off x="381000" y="-228600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Four Factors of Production</a:t>
            </a:r>
            <a:endParaRPr/>
          </a:p>
        </p:txBody>
      </p:sp>
      <p:sp>
        <p:nvSpPr>
          <p:cNvPr id="609" name="Google Shape;609;p74"/>
          <p:cNvSpPr txBox="1"/>
          <p:nvPr/>
        </p:nvSpPr>
        <p:spPr>
          <a:xfrm>
            <a:off x="176212" y="685800"/>
            <a:ext cx="86868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None/>
            </a:pP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resources can be classified as one of the following four </a:t>
            </a:r>
            <a:r>
              <a:rPr lang="en-US" sz="30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factors of production</a:t>
            </a:r>
            <a:r>
              <a:rPr lang="en-US" sz="3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 </a:t>
            </a:r>
            <a:endParaRPr/>
          </a:p>
        </p:txBody>
      </p:sp>
      <p:sp>
        <p:nvSpPr>
          <p:cNvPr id="610" name="Google Shape;610;p7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/>
          </a:p>
        </p:txBody>
      </p:sp>
      <p:sp>
        <p:nvSpPr>
          <p:cNvPr id="611" name="Google Shape;611;p74"/>
          <p:cNvSpPr txBox="1"/>
          <p:nvPr/>
        </p:nvSpPr>
        <p:spPr>
          <a:xfrm>
            <a:off x="176212" y="1701800"/>
            <a:ext cx="8967787" cy="169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36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Land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-All natural resources that are used to produce goods and services. </a:t>
            </a: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(Ex: water, sun, plants, animals)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2" name="Google Shape;612;p74"/>
          <p:cNvSpPr txBox="1"/>
          <p:nvPr/>
        </p:nvSpPr>
        <p:spPr>
          <a:xfrm>
            <a:off x="160337" y="2625725"/>
            <a:ext cx="8948737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36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</a:t>
            </a: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-Any effort a person devotes to a task for which that person is paid. </a:t>
            </a: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(Ex: manual laborers, lawyers, doctors, teachers, waiters, etc.)</a:t>
            </a:r>
            <a:endParaRPr/>
          </a:p>
        </p:txBody>
      </p:sp>
      <p:sp>
        <p:nvSpPr>
          <p:cNvPr id="614" name="Google Shape;614;p74"/>
          <p:cNvSpPr txBox="1"/>
          <p:nvPr/>
        </p:nvSpPr>
        <p:spPr>
          <a:xfrm>
            <a:off x="176212" y="4038600"/>
            <a:ext cx="8967787" cy="169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en-US" sz="32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Capital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Physical Capital</a:t>
            </a:r>
            <a:r>
              <a:rPr lang="en-US" sz="28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human-made resource that is used to create other goods and services. </a:t>
            </a: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Ex: tools, tractors, machinery, buildings, factories, etc.)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 Capital</a:t>
            </a:r>
            <a:r>
              <a:rPr lang="en-US" sz="28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skills or knowledge gained by a worker through education and experience. </a:t>
            </a:r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6"/>
          <p:cNvSpPr txBox="1">
            <a:spLocks noGrp="1"/>
          </p:cNvSpPr>
          <p:nvPr>
            <p:ph type="body" idx="1"/>
          </p:nvPr>
        </p:nvSpPr>
        <p:spPr>
          <a:xfrm>
            <a:off x="369887" y="990600"/>
            <a:ext cx="8774112" cy="169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en-US" sz="36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Entrepreneurship</a:t>
            </a:r>
            <a:r>
              <a:rPr lang="en-US" sz="28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A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mbitious leaders that combine the other factors of production to create goods and services. </a:t>
            </a:r>
            <a:endParaRPr sz="2800" b="1" i="0" u="none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Examples-Henry Ford, Bill Gates, Inventors, Store Owners, etc.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0" marR="0" lvl="0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sz="2800" b="1" i="0" u="none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sz="20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sz="20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8" name="Google Shape;628;p76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Four Factors of Production</a:t>
            </a:r>
            <a:endParaRPr/>
          </a:p>
        </p:txBody>
      </p:sp>
      <p:sp>
        <p:nvSpPr>
          <p:cNvPr id="629" name="Google Shape;629;p76"/>
          <p:cNvSpPr txBox="1"/>
          <p:nvPr/>
        </p:nvSpPr>
        <p:spPr>
          <a:xfrm>
            <a:off x="152400" y="3352800"/>
            <a:ext cx="8648700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0" name="Google Shape;630;p76"/>
          <p:cNvSpPr txBox="1"/>
          <p:nvPr/>
        </p:nvSpPr>
        <p:spPr>
          <a:xfrm>
            <a:off x="533400" y="3352800"/>
            <a:ext cx="5334000" cy="222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Entrepreneurs: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AutoNum type="arabicPeriod"/>
            </a:pP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The Initiative</a:t>
            </a:r>
            <a:endParaRPr sz="4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AutoNum type="arabicPeriod"/>
            </a:pP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Innovate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AutoNum type="arabicPeriod"/>
            </a:pPr>
            <a:r>
              <a:rPr lang="en-US" sz="28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 as the Risk Bearers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 they can obtain _________.</a:t>
            </a:r>
            <a:endParaRPr/>
          </a:p>
        </p:txBody>
      </p:sp>
      <p:sp>
        <p:nvSpPr>
          <p:cNvPr id="631" name="Google Shape;631;p76"/>
          <p:cNvSpPr txBox="1"/>
          <p:nvPr/>
        </p:nvSpPr>
        <p:spPr>
          <a:xfrm>
            <a:off x="995362" y="5548312"/>
            <a:ext cx="444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Profit 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Revenue</a:t>
            </a: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Costs</a:t>
            </a:r>
            <a:endParaRPr/>
          </a:p>
        </p:txBody>
      </p:sp>
      <p:sp>
        <p:nvSpPr>
          <p:cNvPr id="632" name="Google Shape;632;p76"/>
          <p:cNvSpPr txBox="1"/>
          <p:nvPr/>
        </p:nvSpPr>
        <p:spPr>
          <a:xfrm>
            <a:off x="3581400" y="5029200"/>
            <a:ext cx="175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PROFIT</a:t>
            </a:r>
            <a:endParaRPr/>
          </a:p>
        </p:txBody>
      </p:sp>
      <p:sp>
        <p:nvSpPr>
          <p:cNvPr id="633" name="Google Shape;633;p7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/>
          </a:p>
        </p:txBody>
      </p:sp>
      <p:pic>
        <p:nvPicPr>
          <p:cNvPr id="635" name="Google Shape;635;p76" descr="Jobs smiling and holding an i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6287" y="3213100"/>
            <a:ext cx="2895600" cy="2843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7"/>
          <p:cNvSpPr txBox="1">
            <a:spLocks noGrp="1"/>
          </p:cNvSpPr>
          <p:nvPr>
            <p:ph type="title"/>
          </p:nvPr>
        </p:nvSpPr>
        <p:spPr>
          <a:xfrm>
            <a:off x="96450" y="105800"/>
            <a:ext cx="89511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990000"/>
                </a:solidFill>
              </a:rPr>
              <a:t>Are you PRODUCTIVE?</a:t>
            </a:r>
            <a:endParaRPr b="1">
              <a:solidFill>
                <a:srgbClr val="990000"/>
              </a:solidFill>
            </a:endParaRPr>
          </a:p>
        </p:txBody>
      </p:sp>
      <p:sp>
        <p:nvSpPr>
          <p:cNvPr id="642" name="Google Shape;642;p77"/>
          <p:cNvSpPr txBox="1">
            <a:spLocks noGrp="1"/>
          </p:cNvSpPr>
          <p:nvPr>
            <p:ph type="body" idx="1"/>
          </p:nvPr>
        </p:nvSpPr>
        <p:spPr>
          <a:xfrm>
            <a:off x="830775" y="958650"/>
            <a:ext cx="8101800" cy="1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AutoNum type="arabicPeriod"/>
            </a:pPr>
            <a:r>
              <a:rPr lang="en-US" b="1"/>
              <a:t>What does a “productive school day” look like?</a:t>
            </a:r>
            <a:endParaRPr b="1"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 b="1"/>
              <a:t>What increases your productivity?</a:t>
            </a:r>
            <a:endParaRPr b="1"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 b="1"/>
              <a:t>What decreases your productivity?</a:t>
            </a:r>
            <a:endParaRPr b="1"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 b="1"/>
              <a:t>In most cases, what is the relationship between your productivity and your income? Why?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43" name="Google Shape;643;p77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644" name="Google Shape;644;p77"/>
          <p:cNvPicPr preferRelativeResize="0"/>
          <p:nvPr/>
        </p:nvPicPr>
        <p:blipFill rotWithShape="1">
          <a:blip r:embed="rId3">
            <a:alphaModFix/>
          </a:blip>
          <a:srcRect l="-1104" t="5524" r="2446" b="3168"/>
          <a:stretch/>
        </p:blipFill>
        <p:spPr>
          <a:xfrm>
            <a:off x="1380400" y="4615950"/>
            <a:ext cx="6383200" cy="203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8"/>
          <p:cNvSpPr txBox="1">
            <a:spLocks noGrp="1"/>
          </p:cNvSpPr>
          <p:nvPr>
            <p:ph type="title"/>
          </p:nvPr>
        </p:nvSpPr>
        <p:spPr>
          <a:xfrm>
            <a:off x="685800" y="-487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990000"/>
                </a:solidFill>
              </a:rPr>
              <a:t>Productivity</a:t>
            </a:r>
            <a:endParaRPr b="1">
              <a:solidFill>
                <a:srgbClr val="990000"/>
              </a:solidFill>
            </a:endParaRPr>
          </a:p>
        </p:txBody>
      </p:sp>
      <p:sp>
        <p:nvSpPr>
          <p:cNvPr id="653" name="Google Shape;653;p78"/>
          <p:cNvSpPr txBox="1">
            <a:spLocks noGrp="1"/>
          </p:cNvSpPr>
          <p:nvPr>
            <p:ph type="body" idx="1"/>
          </p:nvPr>
        </p:nvSpPr>
        <p:spPr>
          <a:xfrm>
            <a:off x="212025" y="747675"/>
            <a:ext cx="8553900" cy="19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rgbClr val="000099"/>
                </a:solidFill>
              </a:rPr>
              <a:t>Productivity</a:t>
            </a:r>
            <a:r>
              <a:rPr lang="en-US" b="1">
                <a:solidFill>
                  <a:srgbClr val="000099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</a:rPr>
              <a:t>= </a:t>
            </a:r>
            <a:r>
              <a:rPr lang="en-US" b="1"/>
              <a:t>A measure of efficiency that shows the number of outputs per unit of input.</a:t>
            </a:r>
            <a:endParaRPr b="1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 b="1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54" name="Google Shape;654;p78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655" name="Google Shape;655;p78"/>
          <p:cNvSpPr txBox="1"/>
          <p:nvPr/>
        </p:nvSpPr>
        <p:spPr>
          <a:xfrm>
            <a:off x="349475" y="2002275"/>
            <a:ext cx="88698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Ex: 	Bob can make 10 pizzas in 1 hour.</a:t>
            </a:r>
            <a:endParaRPr sz="30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Stan can make 5 pizzas in 1 hour.</a:t>
            </a:r>
            <a:endParaRPr sz="30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4572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Bob is more productive.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656" name="Google Shape;656;p78"/>
          <p:cNvSpPr txBox="1"/>
          <p:nvPr/>
        </p:nvSpPr>
        <p:spPr>
          <a:xfrm>
            <a:off x="212025" y="3764075"/>
            <a:ext cx="8423100" cy="21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do businesses and countries want to improve their productivity?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Since all resources are scarce, improving productivity allows us to produce more stuff with fewer resources.  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152400" y="0"/>
            <a:ext cx="8702675" cy="109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imes New Roman"/>
              <a:buNone/>
            </a:pPr>
            <a:r>
              <a:rPr lang="en-US" sz="6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REVIEW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55" name="Google Shape;155;p24"/>
          <p:cNvSpPr txBox="1"/>
          <p:nvPr/>
        </p:nvSpPr>
        <p:spPr>
          <a:xfrm>
            <a:off x="152400" y="990600"/>
            <a:ext cx="8991600" cy="56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AutoNum type="arabicPeriod"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relationship between scarcity and choices.</a:t>
            </a:r>
            <a:endParaRPr b="1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AutoNum type="arabicPeriod"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between price and cost</a:t>
            </a:r>
            <a:r>
              <a:rPr lang="en-US" sz="3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AutoNum type="arabicPeriod"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between consumer and capital goods.</a:t>
            </a:r>
            <a:endParaRPr b="1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AutoNum type="arabicPeriod"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between command economies and free market economies.</a:t>
            </a:r>
            <a:endParaRPr b="1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AutoNum type="arabicPeriod"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 examples of each of the 4 Factors of Production.</a:t>
            </a:r>
            <a:endParaRPr b="1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AutoNum type="arabicPeriod"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Define human capital.</a:t>
            </a:r>
            <a:endParaRPr b="1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AutoNum type="arabicPeriod"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Define tradeoffs</a:t>
            </a:r>
            <a:r>
              <a:rPr lang="en-US" sz="3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00"/>
              <a:buFont typeface="Times New Roman"/>
              <a:buAutoNum type="arabicPeriod"/>
            </a:pPr>
            <a:r>
              <a:rPr lang="en-US" sz="30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Define opportunity cost.</a:t>
            </a:r>
            <a:endParaRPr b="1" dirty="0"/>
          </a:p>
        </p:txBody>
      </p:sp>
      <p:sp>
        <p:nvSpPr>
          <p:cNvPr id="156" name="Google Shape;156;p2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533400" y="457200"/>
            <a:ext cx="7661275" cy="28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US" sz="6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Production Possibilities Curve (PPC)</a:t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0" y="3276600"/>
            <a:ext cx="883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Economic Models…</a:t>
            </a:r>
            <a:endParaRPr dirty="0"/>
          </a:p>
        </p:txBody>
      </p:sp>
      <p:sp>
        <p:nvSpPr>
          <p:cNvPr id="165" name="Google Shape;165;p25"/>
          <p:cNvSpPr txBox="1"/>
          <p:nvPr/>
        </p:nvSpPr>
        <p:spPr>
          <a:xfrm>
            <a:off x="1066800" y="4114800"/>
            <a:ext cx="7696200" cy="204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 Explain concept in words</a:t>
            </a:r>
            <a:endParaRPr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2: Use numbers as examples</a:t>
            </a:r>
            <a:endParaRPr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3: Generate graphs from numbers</a:t>
            </a:r>
            <a:endParaRPr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4: Make generalizations using graph</a:t>
            </a:r>
            <a:endParaRPr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0" y="0"/>
            <a:ext cx="883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the Production Possibilities Curve?</a:t>
            </a:r>
            <a:endParaRPr/>
          </a:p>
        </p:txBody>
      </p:sp>
      <p:sp>
        <p:nvSpPr>
          <p:cNvPr id="181" name="Google Shape;181;p27"/>
          <p:cNvSpPr txBox="1"/>
          <p:nvPr/>
        </p:nvSpPr>
        <p:spPr>
          <a:xfrm>
            <a:off x="393700" y="838200"/>
            <a:ext cx="87503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3200" b="1" i="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possibilities curve </a:t>
            </a:r>
            <a:r>
              <a:rPr lang="en-US" sz="3200" b="1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(or frontier)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a model that shows alternative ways that an economy can use its scarce resources.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model graphically demonstrates scarcity, trade-offs, opportunity costs, and efficiency.</a:t>
            </a:r>
            <a:endParaRPr/>
          </a:p>
        </p:txBody>
      </p:sp>
      <p:sp>
        <p:nvSpPr>
          <p:cNvPr id="182" name="Google Shape;182;p27"/>
          <p:cNvSpPr txBox="1"/>
          <p:nvPr/>
        </p:nvSpPr>
        <p:spPr>
          <a:xfrm>
            <a:off x="381000" y="3429000"/>
            <a:ext cx="8458200" cy="283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Key Assumptions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Only two goods can be produced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Full employment of resources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 Resources (</a:t>
            </a:r>
            <a:r>
              <a:rPr lang="en-US" sz="3600" b="1" i="1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Ceteris Paribus</a:t>
            </a: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 Technology</a:t>
            </a:r>
            <a:endParaRPr/>
          </a:p>
        </p:txBody>
      </p:sp>
      <p:sp>
        <p:nvSpPr>
          <p:cNvPr id="183" name="Google Shape;183;p27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/>
        </p:nvSpPr>
        <p:spPr>
          <a:xfrm>
            <a:off x="2616200" y="1016000"/>
            <a:ext cx="6223000" cy="495300"/>
          </a:xfrm>
          <a:prstGeom prst="rect">
            <a:avLst/>
          </a:prstGeom>
          <a:gradFill>
            <a:gsLst>
              <a:gs pos="0">
                <a:srgbClr val="0033CC"/>
              </a:gs>
              <a:gs pos="100000">
                <a:srgbClr val="002287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90" name="Google Shape;190;p28"/>
          <p:cNvGrpSpPr/>
          <p:nvPr/>
        </p:nvGrpSpPr>
        <p:grpSpPr>
          <a:xfrm>
            <a:off x="2620962" y="1019175"/>
            <a:ext cx="6213475" cy="1379537"/>
            <a:chOff x="-4762" y="-4762"/>
            <a:chExt cx="5502275" cy="2205037"/>
          </a:xfrm>
        </p:grpSpPr>
        <p:grpSp>
          <p:nvGrpSpPr>
            <p:cNvPr id="191" name="Google Shape;191;p28"/>
            <p:cNvGrpSpPr/>
            <p:nvPr/>
          </p:nvGrpSpPr>
          <p:grpSpPr>
            <a:xfrm>
              <a:off x="0" y="0"/>
              <a:ext cx="5492750" cy="2195512"/>
              <a:chOff x="0" y="0"/>
              <a:chExt cx="5492750" cy="2195512"/>
            </a:xfrm>
          </p:grpSpPr>
          <p:grpSp>
            <p:nvGrpSpPr>
              <p:cNvPr id="192" name="Google Shape;192;p28"/>
              <p:cNvGrpSpPr/>
              <p:nvPr/>
            </p:nvGrpSpPr>
            <p:grpSpPr>
              <a:xfrm>
                <a:off x="0" y="0"/>
                <a:ext cx="920750" cy="731837"/>
                <a:chOff x="0" y="0"/>
                <a:chExt cx="920750" cy="731837"/>
              </a:xfrm>
            </p:grpSpPr>
            <p:sp>
              <p:nvSpPr>
                <p:cNvPr id="193" name="Google Shape;193;p28"/>
                <p:cNvSpPr txBox="1"/>
                <p:nvPr/>
              </p:nvSpPr>
              <p:spPr>
                <a:xfrm>
                  <a:off x="68262" y="0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lt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A</a:t>
                  </a: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4" name="Google Shape;194;p28"/>
                <p:cNvSpPr txBox="1"/>
                <p:nvPr/>
              </p:nvSpPr>
              <p:spPr>
                <a:xfrm>
                  <a:off x="0" y="0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195" name="Google Shape;195;p28"/>
              <p:cNvGrpSpPr/>
              <p:nvPr/>
            </p:nvGrpSpPr>
            <p:grpSpPr>
              <a:xfrm>
                <a:off x="920750" y="0"/>
                <a:ext cx="920750" cy="731837"/>
                <a:chOff x="920750" y="0"/>
                <a:chExt cx="920750" cy="731837"/>
              </a:xfrm>
            </p:grpSpPr>
            <p:sp>
              <p:nvSpPr>
                <p:cNvPr id="196" name="Google Shape;196;p28"/>
                <p:cNvSpPr txBox="1"/>
                <p:nvPr/>
              </p:nvSpPr>
              <p:spPr>
                <a:xfrm>
                  <a:off x="989012" y="0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lt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B</a:t>
                  </a: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7" name="Google Shape;197;p28"/>
                <p:cNvSpPr txBox="1"/>
                <p:nvPr/>
              </p:nvSpPr>
              <p:spPr>
                <a:xfrm>
                  <a:off x="920750" y="0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198" name="Google Shape;198;p28"/>
              <p:cNvGrpSpPr/>
              <p:nvPr/>
            </p:nvGrpSpPr>
            <p:grpSpPr>
              <a:xfrm>
                <a:off x="1841500" y="0"/>
                <a:ext cx="920750" cy="731837"/>
                <a:chOff x="1841500" y="0"/>
                <a:chExt cx="920750" cy="731837"/>
              </a:xfrm>
            </p:grpSpPr>
            <p:sp>
              <p:nvSpPr>
                <p:cNvPr id="199" name="Google Shape;199;p28"/>
                <p:cNvSpPr txBox="1"/>
                <p:nvPr/>
              </p:nvSpPr>
              <p:spPr>
                <a:xfrm>
                  <a:off x="1909762" y="0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lt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C</a:t>
                  </a: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0" name="Google Shape;200;p28"/>
                <p:cNvSpPr txBox="1"/>
                <p:nvPr/>
              </p:nvSpPr>
              <p:spPr>
                <a:xfrm>
                  <a:off x="1841500" y="0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01" name="Google Shape;201;p28"/>
              <p:cNvGrpSpPr/>
              <p:nvPr/>
            </p:nvGrpSpPr>
            <p:grpSpPr>
              <a:xfrm>
                <a:off x="2762250" y="0"/>
                <a:ext cx="920750" cy="731837"/>
                <a:chOff x="2762250" y="0"/>
                <a:chExt cx="920750" cy="731837"/>
              </a:xfrm>
            </p:grpSpPr>
            <p:sp>
              <p:nvSpPr>
                <p:cNvPr id="202" name="Google Shape;202;p28"/>
                <p:cNvSpPr txBox="1"/>
                <p:nvPr/>
              </p:nvSpPr>
              <p:spPr>
                <a:xfrm>
                  <a:off x="2830512" y="0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lt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D</a:t>
                  </a: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3" name="Google Shape;203;p28"/>
                <p:cNvSpPr txBox="1"/>
                <p:nvPr/>
              </p:nvSpPr>
              <p:spPr>
                <a:xfrm>
                  <a:off x="2762250" y="0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04" name="Google Shape;204;p28"/>
              <p:cNvGrpSpPr/>
              <p:nvPr/>
            </p:nvGrpSpPr>
            <p:grpSpPr>
              <a:xfrm>
                <a:off x="3683000" y="0"/>
                <a:ext cx="920750" cy="731837"/>
                <a:chOff x="3683000" y="0"/>
                <a:chExt cx="920750" cy="731837"/>
              </a:xfrm>
            </p:grpSpPr>
            <p:sp>
              <p:nvSpPr>
                <p:cNvPr id="205" name="Google Shape;205;p28"/>
                <p:cNvSpPr txBox="1"/>
                <p:nvPr/>
              </p:nvSpPr>
              <p:spPr>
                <a:xfrm>
                  <a:off x="3751262" y="0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lt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E</a:t>
                  </a: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6" name="Google Shape;206;p28"/>
                <p:cNvSpPr txBox="1"/>
                <p:nvPr/>
              </p:nvSpPr>
              <p:spPr>
                <a:xfrm>
                  <a:off x="3683000" y="0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07" name="Google Shape;207;p28"/>
              <p:cNvGrpSpPr/>
              <p:nvPr/>
            </p:nvGrpSpPr>
            <p:grpSpPr>
              <a:xfrm>
                <a:off x="4603750" y="0"/>
                <a:ext cx="889000" cy="731837"/>
                <a:chOff x="4603750" y="0"/>
                <a:chExt cx="889000" cy="731837"/>
              </a:xfrm>
            </p:grpSpPr>
            <p:sp>
              <p:nvSpPr>
                <p:cNvPr id="208" name="Google Shape;208;p28"/>
                <p:cNvSpPr txBox="1"/>
                <p:nvPr/>
              </p:nvSpPr>
              <p:spPr>
                <a:xfrm>
                  <a:off x="4672012" y="0"/>
                  <a:ext cx="75247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f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9" name="Google Shape;209;p28"/>
                <p:cNvSpPr txBox="1"/>
                <p:nvPr/>
              </p:nvSpPr>
              <p:spPr>
                <a:xfrm>
                  <a:off x="4603750" y="0"/>
                  <a:ext cx="88900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10" name="Google Shape;210;p28"/>
              <p:cNvGrpSpPr/>
              <p:nvPr/>
            </p:nvGrpSpPr>
            <p:grpSpPr>
              <a:xfrm>
                <a:off x="0" y="731837"/>
                <a:ext cx="920750" cy="731837"/>
                <a:chOff x="0" y="731837"/>
                <a:chExt cx="920750" cy="731837"/>
              </a:xfrm>
            </p:grpSpPr>
            <p:sp>
              <p:nvSpPr>
                <p:cNvPr id="211" name="Google Shape;211;p28"/>
                <p:cNvSpPr txBox="1"/>
                <p:nvPr/>
              </p:nvSpPr>
              <p:spPr>
                <a:xfrm>
                  <a:off x="68262" y="731837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14</a:t>
                  </a:r>
                  <a:endParaRPr/>
                </a:p>
              </p:txBody>
            </p:sp>
            <p:sp>
              <p:nvSpPr>
                <p:cNvPr id="212" name="Google Shape;212;p28"/>
                <p:cNvSpPr txBox="1"/>
                <p:nvPr/>
              </p:nvSpPr>
              <p:spPr>
                <a:xfrm>
                  <a:off x="0" y="731837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13" name="Google Shape;213;p28"/>
              <p:cNvGrpSpPr/>
              <p:nvPr/>
            </p:nvGrpSpPr>
            <p:grpSpPr>
              <a:xfrm>
                <a:off x="920750" y="731837"/>
                <a:ext cx="920750" cy="731837"/>
                <a:chOff x="920750" y="731837"/>
                <a:chExt cx="920750" cy="731837"/>
              </a:xfrm>
            </p:grpSpPr>
            <p:sp>
              <p:nvSpPr>
                <p:cNvPr id="214" name="Google Shape;214;p28"/>
                <p:cNvSpPr txBox="1"/>
                <p:nvPr/>
              </p:nvSpPr>
              <p:spPr>
                <a:xfrm>
                  <a:off x="989012" y="731837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12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15" name="Google Shape;215;p28"/>
                <p:cNvSpPr txBox="1"/>
                <p:nvPr/>
              </p:nvSpPr>
              <p:spPr>
                <a:xfrm>
                  <a:off x="920750" y="731837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16" name="Google Shape;216;p28"/>
              <p:cNvGrpSpPr/>
              <p:nvPr/>
            </p:nvGrpSpPr>
            <p:grpSpPr>
              <a:xfrm>
                <a:off x="1841500" y="731837"/>
                <a:ext cx="920750" cy="731837"/>
                <a:chOff x="1841500" y="731837"/>
                <a:chExt cx="920750" cy="731837"/>
              </a:xfrm>
            </p:grpSpPr>
            <p:sp>
              <p:nvSpPr>
                <p:cNvPr id="217" name="Google Shape;217;p28"/>
                <p:cNvSpPr txBox="1"/>
                <p:nvPr/>
              </p:nvSpPr>
              <p:spPr>
                <a:xfrm>
                  <a:off x="1909762" y="731837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9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18" name="Google Shape;218;p28"/>
                <p:cNvSpPr txBox="1"/>
                <p:nvPr/>
              </p:nvSpPr>
              <p:spPr>
                <a:xfrm>
                  <a:off x="1841500" y="731837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19" name="Google Shape;219;p28"/>
              <p:cNvGrpSpPr/>
              <p:nvPr/>
            </p:nvGrpSpPr>
            <p:grpSpPr>
              <a:xfrm>
                <a:off x="2762250" y="731837"/>
                <a:ext cx="920750" cy="731837"/>
                <a:chOff x="2762250" y="731837"/>
                <a:chExt cx="920750" cy="731837"/>
              </a:xfrm>
            </p:grpSpPr>
            <p:sp>
              <p:nvSpPr>
                <p:cNvPr id="220" name="Google Shape;220;p28"/>
                <p:cNvSpPr txBox="1"/>
                <p:nvPr/>
              </p:nvSpPr>
              <p:spPr>
                <a:xfrm>
                  <a:off x="2830512" y="731837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5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21" name="Google Shape;221;p28"/>
                <p:cNvSpPr txBox="1"/>
                <p:nvPr/>
              </p:nvSpPr>
              <p:spPr>
                <a:xfrm>
                  <a:off x="2762250" y="731837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22" name="Google Shape;222;p28"/>
              <p:cNvGrpSpPr/>
              <p:nvPr/>
            </p:nvGrpSpPr>
            <p:grpSpPr>
              <a:xfrm>
                <a:off x="3683000" y="731837"/>
                <a:ext cx="920750" cy="731837"/>
                <a:chOff x="3683000" y="731837"/>
                <a:chExt cx="920750" cy="731837"/>
              </a:xfrm>
            </p:grpSpPr>
            <p:sp>
              <p:nvSpPr>
                <p:cNvPr id="223" name="Google Shape;223;p28"/>
                <p:cNvSpPr txBox="1"/>
                <p:nvPr/>
              </p:nvSpPr>
              <p:spPr>
                <a:xfrm>
                  <a:off x="3751262" y="731837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0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24" name="Google Shape;224;p28"/>
                <p:cNvSpPr txBox="1"/>
                <p:nvPr/>
              </p:nvSpPr>
              <p:spPr>
                <a:xfrm>
                  <a:off x="3683000" y="731837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25" name="Google Shape;225;p28"/>
              <p:cNvGrpSpPr/>
              <p:nvPr/>
            </p:nvGrpSpPr>
            <p:grpSpPr>
              <a:xfrm>
                <a:off x="4603750" y="731837"/>
                <a:ext cx="889000" cy="731837"/>
                <a:chOff x="4603750" y="731837"/>
                <a:chExt cx="889000" cy="731837"/>
              </a:xfrm>
            </p:grpSpPr>
            <p:sp>
              <p:nvSpPr>
                <p:cNvPr id="226" name="Google Shape;226;p28"/>
                <p:cNvSpPr txBox="1"/>
                <p:nvPr/>
              </p:nvSpPr>
              <p:spPr>
                <a:xfrm>
                  <a:off x="4672012" y="731837"/>
                  <a:ext cx="75247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0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27" name="Google Shape;227;p28"/>
                <p:cNvSpPr txBox="1"/>
                <p:nvPr/>
              </p:nvSpPr>
              <p:spPr>
                <a:xfrm>
                  <a:off x="4603750" y="731837"/>
                  <a:ext cx="88900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28" name="Google Shape;228;p28"/>
              <p:cNvGrpSpPr/>
              <p:nvPr/>
            </p:nvGrpSpPr>
            <p:grpSpPr>
              <a:xfrm>
                <a:off x="0" y="1463675"/>
                <a:ext cx="920750" cy="731837"/>
                <a:chOff x="0" y="1463675"/>
                <a:chExt cx="920750" cy="731837"/>
              </a:xfrm>
            </p:grpSpPr>
            <p:sp>
              <p:nvSpPr>
                <p:cNvPr id="229" name="Google Shape;229;p28"/>
                <p:cNvSpPr txBox="1"/>
                <p:nvPr/>
              </p:nvSpPr>
              <p:spPr>
                <a:xfrm>
                  <a:off x="68262" y="1463675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0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30" name="Google Shape;230;p28"/>
                <p:cNvSpPr txBox="1"/>
                <p:nvPr/>
              </p:nvSpPr>
              <p:spPr>
                <a:xfrm>
                  <a:off x="0" y="1463675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31" name="Google Shape;231;p28"/>
              <p:cNvGrpSpPr/>
              <p:nvPr/>
            </p:nvGrpSpPr>
            <p:grpSpPr>
              <a:xfrm>
                <a:off x="920750" y="1463675"/>
                <a:ext cx="920750" cy="731837"/>
                <a:chOff x="920750" y="1463675"/>
                <a:chExt cx="920750" cy="731837"/>
              </a:xfrm>
            </p:grpSpPr>
            <p:sp>
              <p:nvSpPr>
                <p:cNvPr id="232" name="Google Shape;232;p28"/>
                <p:cNvSpPr txBox="1"/>
                <p:nvPr/>
              </p:nvSpPr>
              <p:spPr>
                <a:xfrm>
                  <a:off x="989012" y="1463675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2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33" name="Google Shape;233;p28"/>
                <p:cNvSpPr txBox="1"/>
                <p:nvPr/>
              </p:nvSpPr>
              <p:spPr>
                <a:xfrm>
                  <a:off x="920750" y="1463675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34" name="Google Shape;234;p28"/>
              <p:cNvGrpSpPr/>
              <p:nvPr/>
            </p:nvGrpSpPr>
            <p:grpSpPr>
              <a:xfrm>
                <a:off x="1841500" y="1463675"/>
                <a:ext cx="920750" cy="731837"/>
                <a:chOff x="1841500" y="1463675"/>
                <a:chExt cx="920750" cy="731837"/>
              </a:xfrm>
            </p:grpSpPr>
            <p:sp>
              <p:nvSpPr>
                <p:cNvPr id="235" name="Google Shape;235;p28"/>
                <p:cNvSpPr txBox="1"/>
                <p:nvPr/>
              </p:nvSpPr>
              <p:spPr>
                <a:xfrm>
                  <a:off x="1909762" y="1463675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4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36" name="Google Shape;236;p28"/>
                <p:cNvSpPr txBox="1"/>
                <p:nvPr/>
              </p:nvSpPr>
              <p:spPr>
                <a:xfrm>
                  <a:off x="1841500" y="1463675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37" name="Google Shape;237;p28"/>
              <p:cNvGrpSpPr/>
              <p:nvPr/>
            </p:nvGrpSpPr>
            <p:grpSpPr>
              <a:xfrm>
                <a:off x="2762250" y="1463675"/>
                <a:ext cx="920750" cy="731837"/>
                <a:chOff x="2762250" y="1463675"/>
                <a:chExt cx="920750" cy="731837"/>
              </a:xfrm>
            </p:grpSpPr>
            <p:sp>
              <p:nvSpPr>
                <p:cNvPr id="238" name="Google Shape;238;p28"/>
                <p:cNvSpPr txBox="1"/>
                <p:nvPr/>
              </p:nvSpPr>
              <p:spPr>
                <a:xfrm>
                  <a:off x="2830512" y="1463675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6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39" name="Google Shape;239;p28"/>
                <p:cNvSpPr txBox="1"/>
                <p:nvPr/>
              </p:nvSpPr>
              <p:spPr>
                <a:xfrm>
                  <a:off x="2762250" y="1463675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40" name="Google Shape;240;p28"/>
              <p:cNvGrpSpPr/>
              <p:nvPr/>
            </p:nvGrpSpPr>
            <p:grpSpPr>
              <a:xfrm>
                <a:off x="3683000" y="1463675"/>
                <a:ext cx="920750" cy="731837"/>
                <a:chOff x="3683000" y="1463675"/>
                <a:chExt cx="920750" cy="731837"/>
              </a:xfrm>
            </p:grpSpPr>
            <p:sp>
              <p:nvSpPr>
                <p:cNvPr id="241" name="Google Shape;241;p28"/>
                <p:cNvSpPr txBox="1"/>
                <p:nvPr/>
              </p:nvSpPr>
              <p:spPr>
                <a:xfrm>
                  <a:off x="3751262" y="1463675"/>
                  <a:ext cx="78422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8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42" name="Google Shape;242;p28"/>
                <p:cNvSpPr txBox="1"/>
                <p:nvPr/>
              </p:nvSpPr>
              <p:spPr>
                <a:xfrm>
                  <a:off x="3683000" y="1463675"/>
                  <a:ext cx="92075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243" name="Google Shape;243;p28"/>
              <p:cNvGrpSpPr/>
              <p:nvPr/>
            </p:nvGrpSpPr>
            <p:grpSpPr>
              <a:xfrm>
                <a:off x="4603750" y="1463675"/>
                <a:ext cx="889000" cy="731837"/>
                <a:chOff x="4603750" y="1463675"/>
                <a:chExt cx="889000" cy="731837"/>
              </a:xfrm>
            </p:grpSpPr>
            <p:sp>
              <p:nvSpPr>
                <p:cNvPr id="244" name="Google Shape;244;p28"/>
                <p:cNvSpPr txBox="1"/>
                <p:nvPr/>
              </p:nvSpPr>
              <p:spPr>
                <a:xfrm>
                  <a:off x="4672012" y="1463675"/>
                  <a:ext cx="752475" cy="7318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Times New Roman"/>
                    <a:buNone/>
                  </a:pPr>
                  <a:r>
                    <a:rPr lang="en-US" sz="2800" b="1" i="0" u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10</a:t>
                  </a: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45" name="Google Shape;245;p28"/>
                <p:cNvSpPr txBox="1"/>
                <p:nvPr/>
              </p:nvSpPr>
              <p:spPr>
                <a:xfrm>
                  <a:off x="4603750" y="1463675"/>
                  <a:ext cx="889000" cy="73183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A0A0A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  <p:sp>
          <p:nvSpPr>
            <p:cNvPr id="246" name="Google Shape;246;p28"/>
            <p:cNvSpPr txBox="1"/>
            <p:nvPr/>
          </p:nvSpPr>
          <p:spPr>
            <a:xfrm>
              <a:off x="-4762" y="-4762"/>
              <a:ext cx="5502275" cy="2205037"/>
            </a:xfrm>
            <a:prstGeom prst="rect">
              <a:avLst/>
            </a:prstGeom>
            <a:noFill/>
            <a:ln w="9525" cap="flat" cmpd="sng">
              <a:solidFill>
                <a:srgbClr val="A0A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47" name="Google Shape;247;p28"/>
          <p:cNvSpPr txBox="1"/>
          <p:nvPr/>
        </p:nvSpPr>
        <p:spPr>
          <a:xfrm>
            <a:off x="1524000" y="1447800"/>
            <a:ext cx="14224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Bikes</a:t>
            </a:r>
            <a:endParaRPr/>
          </a:p>
        </p:txBody>
      </p:sp>
      <p:sp>
        <p:nvSpPr>
          <p:cNvPr id="248" name="Google Shape;248;p28"/>
          <p:cNvSpPr txBox="1"/>
          <p:nvPr/>
        </p:nvSpPr>
        <p:spPr>
          <a:xfrm>
            <a:off x="685800" y="1930400"/>
            <a:ext cx="18796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endParaRPr/>
          </a:p>
        </p:txBody>
      </p:sp>
      <p:sp>
        <p:nvSpPr>
          <p:cNvPr id="249" name="Google Shape;249;p28"/>
          <p:cNvSpPr txBox="1"/>
          <p:nvPr/>
        </p:nvSpPr>
        <p:spPr>
          <a:xfrm>
            <a:off x="901700" y="6121400"/>
            <a:ext cx="766127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457200" y="5410200"/>
            <a:ext cx="8001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NOW GRAPH IT: Put bikes on y-axis and computers on x-axis</a:t>
            </a:r>
            <a:endParaRPr/>
          </a:p>
        </p:txBody>
      </p:sp>
      <p:sp>
        <p:nvSpPr>
          <p:cNvPr id="251" name="Google Shape;251;p28"/>
          <p:cNvSpPr txBox="1"/>
          <p:nvPr/>
        </p:nvSpPr>
        <p:spPr>
          <a:xfrm>
            <a:off x="304800" y="0"/>
            <a:ext cx="883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“Possibilities” Table </a:t>
            </a:r>
            <a:endParaRPr/>
          </a:p>
        </p:txBody>
      </p:sp>
      <p:sp>
        <p:nvSpPr>
          <p:cNvPr id="252" name="Google Shape;252;p28"/>
          <p:cNvSpPr txBox="1"/>
          <p:nvPr/>
        </p:nvSpPr>
        <p:spPr>
          <a:xfrm>
            <a:off x="304800" y="2819400"/>
            <a:ext cx="8458200" cy="228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Each point represents a specific combination of goods that can be produced given full employment of resources.</a:t>
            </a:r>
            <a:endParaRPr/>
          </a:p>
        </p:txBody>
      </p:sp>
      <p:sp>
        <p:nvSpPr>
          <p:cNvPr id="253" name="Google Shape;253;p28"/>
          <p:cNvSpPr txBox="1"/>
          <p:nvPr/>
        </p:nvSpPr>
        <p:spPr>
          <a:xfrm>
            <a:off x="7848600" y="762000"/>
            <a:ext cx="1295400" cy="1981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/>
          <p:nvPr/>
        </p:nvSpPr>
        <p:spPr>
          <a:xfrm>
            <a:off x="2438400" y="2438400"/>
            <a:ext cx="2743200" cy="3352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14166" y="5681"/>
                  <a:pt x="28333" y="11363"/>
                  <a:pt x="40000" y="19090"/>
                </a:cubicBezTo>
                <a:cubicBezTo>
                  <a:pt x="51666" y="26818"/>
                  <a:pt x="60555" y="36818"/>
                  <a:pt x="70000" y="46363"/>
                </a:cubicBezTo>
                <a:cubicBezTo>
                  <a:pt x="79444" y="55909"/>
                  <a:pt x="88333" y="64090"/>
                  <a:pt x="96666" y="76363"/>
                </a:cubicBezTo>
                <a:cubicBezTo>
                  <a:pt x="105000" y="88636"/>
                  <a:pt x="116111" y="112727"/>
                  <a:pt x="120000" y="120000"/>
                </a:cubicBezTo>
              </a:path>
            </a:pathLst>
          </a:cu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70" name="Google Shape;270;p30"/>
          <p:cNvGrpSpPr/>
          <p:nvPr/>
        </p:nvGrpSpPr>
        <p:grpSpPr>
          <a:xfrm>
            <a:off x="2424112" y="1981200"/>
            <a:ext cx="4873625" cy="3887787"/>
            <a:chOff x="2786062" y="1463675"/>
            <a:chExt cx="4873625" cy="4405312"/>
          </a:xfrm>
        </p:grpSpPr>
        <p:cxnSp>
          <p:nvCxnSpPr>
            <p:cNvPr id="271" name="Google Shape;271;p30"/>
            <p:cNvCxnSpPr/>
            <p:nvPr/>
          </p:nvCxnSpPr>
          <p:spPr>
            <a:xfrm>
              <a:off x="2795587" y="1463675"/>
              <a:ext cx="0" cy="4405312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2" name="Google Shape;272;p30"/>
            <p:cNvCxnSpPr/>
            <p:nvPr/>
          </p:nvCxnSpPr>
          <p:spPr>
            <a:xfrm>
              <a:off x="2786062" y="5845175"/>
              <a:ext cx="4873625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73" name="Google Shape;273;p30"/>
          <p:cNvSpPr txBox="1"/>
          <p:nvPr/>
        </p:nvSpPr>
        <p:spPr>
          <a:xfrm rot="-5400000">
            <a:off x="842100" y="3447150"/>
            <a:ext cx="1521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Bikes</a:t>
            </a:r>
            <a:endParaRPr/>
          </a:p>
        </p:txBody>
      </p:sp>
      <p:sp>
        <p:nvSpPr>
          <p:cNvPr id="274" name="Google Shape;274;p30"/>
          <p:cNvSpPr txBox="1"/>
          <p:nvPr/>
        </p:nvSpPr>
        <p:spPr>
          <a:xfrm>
            <a:off x="3810000" y="6172200"/>
            <a:ext cx="26523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endParaRPr/>
          </a:p>
        </p:txBody>
      </p:sp>
      <p:sp>
        <p:nvSpPr>
          <p:cNvPr id="275" name="Google Shape;275;p30"/>
          <p:cNvSpPr txBox="1"/>
          <p:nvPr/>
        </p:nvSpPr>
        <p:spPr>
          <a:xfrm>
            <a:off x="1811300" y="1524000"/>
            <a:ext cx="576300" cy="4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2417747" y="5961050"/>
            <a:ext cx="455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0        2        4       6       8       10</a:t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3276600" y="2895600"/>
            <a:ext cx="157162" cy="157162"/>
          </a:xfrm>
          <a:prstGeom prst="ellipse">
            <a:avLst/>
          </a:prstGeom>
          <a:solidFill>
            <a:srgbClr val="CC00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3967162" y="3630612"/>
            <a:ext cx="157162" cy="157162"/>
          </a:xfrm>
          <a:prstGeom prst="ellipse">
            <a:avLst/>
          </a:prstGeom>
          <a:solidFill>
            <a:srgbClr val="CC00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p30"/>
          <p:cNvSpPr/>
          <p:nvPr/>
        </p:nvSpPr>
        <p:spPr>
          <a:xfrm>
            <a:off x="4572000" y="4495800"/>
            <a:ext cx="157162" cy="157162"/>
          </a:xfrm>
          <a:prstGeom prst="ellipse">
            <a:avLst/>
          </a:prstGeom>
          <a:solidFill>
            <a:srgbClr val="CC00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30"/>
          <p:cNvSpPr/>
          <p:nvPr/>
        </p:nvSpPr>
        <p:spPr>
          <a:xfrm>
            <a:off x="2362200" y="2362200"/>
            <a:ext cx="157162" cy="157162"/>
          </a:xfrm>
          <a:prstGeom prst="ellipse">
            <a:avLst/>
          </a:prstGeom>
          <a:solidFill>
            <a:srgbClr val="CC00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4845050" y="3009900"/>
            <a:ext cx="195262" cy="195262"/>
          </a:xfrm>
          <a:prstGeom prst="ellipse">
            <a:avLst/>
          </a:prstGeom>
          <a:solidFill>
            <a:srgbClr val="CC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2438400" y="2057400"/>
            <a:ext cx="36512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283" name="Google Shape;283;p30"/>
          <p:cNvSpPr txBox="1"/>
          <p:nvPr/>
        </p:nvSpPr>
        <p:spPr>
          <a:xfrm>
            <a:off x="3352800" y="2514600"/>
            <a:ext cx="36512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284" name="Google Shape;284;p30"/>
          <p:cNvSpPr txBox="1"/>
          <p:nvPr/>
        </p:nvSpPr>
        <p:spPr>
          <a:xfrm>
            <a:off x="4038600" y="3200400"/>
            <a:ext cx="36512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285" name="Google Shape;285;p30"/>
          <p:cNvSpPr txBox="1"/>
          <p:nvPr/>
        </p:nvSpPr>
        <p:spPr>
          <a:xfrm>
            <a:off x="4648200" y="4114800"/>
            <a:ext cx="36512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286" name="Google Shape;286;p30"/>
          <p:cNvSpPr txBox="1"/>
          <p:nvPr/>
        </p:nvSpPr>
        <p:spPr>
          <a:xfrm>
            <a:off x="5257800" y="5410200"/>
            <a:ext cx="350837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287" name="Google Shape;287;p30"/>
          <p:cNvSpPr txBox="1"/>
          <p:nvPr/>
        </p:nvSpPr>
        <p:spPr>
          <a:xfrm>
            <a:off x="5146675" y="2944812"/>
            <a:ext cx="37782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288" name="Google Shape;288;p30"/>
          <p:cNvSpPr txBox="1"/>
          <p:nvPr/>
        </p:nvSpPr>
        <p:spPr>
          <a:xfrm>
            <a:off x="2362200" y="4572000"/>
            <a:ext cx="25336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Inefficient/ Unemployment</a:t>
            </a:r>
            <a:endParaRPr/>
          </a:p>
        </p:txBody>
      </p:sp>
      <p:sp>
        <p:nvSpPr>
          <p:cNvPr id="289" name="Google Shape;289;p30"/>
          <p:cNvSpPr txBox="1"/>
          <p:nvPr/>
        </p:nvSpPr>
        <p:spPr>
          <a:xfrm>
            <a:off x="3429000" y="1676400"/>
            <a:ext cx="396240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Impossible/Unattainable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(given current resources)</a:t>
            </a:r>
            <a:endParaRPr/>
          </a:p>
        </p:txBody>
      </p:sp>
      <p:cxnSp>
        <p:nvCxnSpPr>
          <p:cNvPr id="290" name="Google Shape;290;p30"/>
          <p:cNvCxnSpPr/>
          <p:nvPr/>
        </p:nvCxnSpPr>
        <p:spPr>
          <a:xfrm flipH="1">
            <a:off x="4962525" y="2436812"/>
            <a:ext cx="120650" cy="530225"/>
          </a:xfrm>
          <a:prstGeom prst="straightConnector1">
            <a:avLst/>
          </a:prstGeom>
          <a:noFill/>
          <a:ln w="50800" cap="flat" cmpd="sng">
            <a:solidFill>
              <a:srgbClr val="CC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1" name="Google Shape;291;p30"/>
          <p:cNvSpPr txBox="1"/>
          <p:nvPr/>
        </p:nvSpPr>
        <p:spPr>
          <a:xfrm>
            <a:off x="4572000" y="3810000"/>
            <a:ext cx="3384550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Efficient</a:t>
            </a:r>
            <a:endParaRPr/>
          </a:p>
        </p:txBody>
      </p:sp>
      <p:cxnSp>
        <p:nvCxnSpPr>
          <p:cNvPr id="292" name="Google Shape;292;p30"/>
          <p:cNvCxnSpPr/>
          <p:nvPr/>
        </p:nvCxnSpPr>
        <p:spPr>
          <a:xfrm flipH="1">
            <a:off x="5029200" y="4343400"/>
            <a:ext cx="887412" cy="925512"/>
          </a:xfrm>
          <a:prstGeom prst="straightConnector1">
            <a:avLst/>
          </a:prstGeom>
          <a:noFill/>
          <a:ln w="50800" cap="flat" cmpd="sng">
            <a:solidFill>
              <a:srgbClr val="CC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3" name="Google Shape;293;p30"/>
          <p:cNvSpPr txBox="1"/>
          <p:nvPr/>
        </p:nvSpPr>
        <p:spPr>
          <a:xfrm>
            <a:off x="152400" y="76200"/>
            <a:ext cx="8782050" cy="6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800"/>
              <a:buFont typeface="Times New Roman"/>
              <a:buNone/>
            </a:pPr>
            <a:r>
              <a:rPr lang="en-US" sz="3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Possibilities</a:t>
            </a:r>
            <a:endParaRPr/>
          </a:p>
        </p:txBody>
      </p:sp>
      <p:sp>
        <p:nvSpPr>
          <p:cNvPr id="294" name="Google Shape;294;p30"/>
          <p:cNvSpPr/>
          <p:nvPr/>
        </p:nvSpPr>
        <p:spPr>
          <a:xfrm>
            <a:off x="5105400" y="5715000"/>
            <a:ext cx="157162" cy="157162"/>
          </a:xfrm>
          <a:prstGeom prst="ellipse">
            <a:avLst/>
          </a:prstGeom>
          <a:solidFill>
            <a:srgbClr val="CC00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30"/>
          <p:cNvSpPr txBox="1"/>
          <p:nvPr/>
        </p:nvSpPr>
        <p:spPr>
          <a:xfrm>
            <a:off x="152400" y="762000"/>
            <a:ext cx="9144000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the PP</a:t>
            </a:r>
            <a:r>
              <a:rPr lang="en-US" sz="28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graphically demonstrate scarcity, trade-offs, opportunity costs, and efficiency?</a:t>
            </a:r>
            <a:endParaRPr/>
          </a:p>
        </p:txBody>
      </p:sp>
      <p:sp>
        <p:nvSpPr>
          <p:cNvPr id="296" name="Google Shape;296;p3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 txBox="1"/>
          <p:nvPr/>
        </p:nvSpPr>
        <p:spPr>
          <a:xfrm>
            <a:off x="3352800" y="2209800"/>
            <a:ext cx="13659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000"/>
              <a:buFont typeface="Arial"/>
              <a:buNone/>
            </a:pPr>
            <a:r>
              <a:rPr lang="en-US" sz="2000" b="1" i="1" u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 2 Bikes</a:t>
            </a:r>
            <a:endParaRPr/>
          </a:p>
        </p:txBody>
      </p:sp>
      <p:sp>
        <p:nvSpPr>
          <p:cNvPr id="303" name="Google Shape;303;p31"/>
          <p:cNvSpPr txBox="1"/>
          <p:nvPr/>
        </p:nvSpPr>
        <p:spPr>
          <a:xfrm>
            <a:off x="38100" y="2641600"/>
            <a:ext cx="392747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2.The opportunity cost of moving from b to d is…</a:t>
            </a:r>
            <a:endParaRPr/>
          </a:p>
        </p:txBody>
      </p:sp>
      <p:sp>
        <p:nvSpPr>
          <p:cNvPr id="304" name="Google Shape;304;p31"/>
          <p:cNvSpPr txBox="1"/>
          <p:nvPr/>
        </p:nvSpPr>
        <p:spPr>
          <a:xfrm>
            <a:off x="38100" y="4394200"/>
            <a:ext cx="456247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4.The opportunity cost of moving from f to c is…</a:t>
            </a:r>
            <a:endParaRPr/>
          </a:p>
        </p:txBody>
      </p:sp>
      <p:sp>
        <p:nvSpPr>
          <p:cNvPr id="305" name="Google Shape;305;p31"/>
          <p:cNvSpPr txBox="1"/>
          <p:nvPr/>
        </p:nvSpPr>
        <p:spPr>
          <a:xfrm>
            <a:off x="38100" y="3505200"/>
            <a:ext cx="395287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3.The opportunity cost of moving from d to b is…</a:t>
            </a:r>
            <a:endParaRPr/>
          </a:p>
        </p:txBody>
      </p:sp>
      <p:sp>
        <p:nvSpPr>
          <p:cNvPr id="306" name="Google Shape;306;p31"/>
          <p:cNvSpPr txBox="1"/>
          <p:nvPr/>
        </p:nvSpPr>
        <p:spPr>
          <a:xfrm>
            <a:off x="3505200" y="2971800"/>
            <a:ext cx="12720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000"/>
              <a:buFont typeface="Arial"/>
              <a:buNone/>
            </a:pPr>
            <a:r>
              <a:rPr lang="en-US" sz="2000" b="1" i="1" u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7 Bikes</a:t>
            </a:r>
            <a:endParaRPr/>
          </a:p>
        </p:txBody>
      </p:sp>
      <p:sp>
        <p:nvSpPr>
          <p:cNvPr id="307" name="Google Shape;307;p31"/>
          <p:cNvSpPr txBox="1"/>
          <p:nvPr/>
        </p:nvSpPr>
        <p:spPr>
          <a:xfrm>
            <a:off x="3429000" y="3810000"/>
            <a:ext cx="2007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000"/>
              <a:buFont typeface="Arial"/>
              <a:buNone/>
            </a:pPr>
            <a:r>
              <a:rPr lang="en-US" sz="2000" b="1" i="1" u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4 Computer</a:t>
            </a:r>
            <a:endParaRPr/>
          </a:p>
        </p:txBody>
      </p:sp>
      <p:sp>
        <p:nvSpPr>
          <p:cNvPr id="308" name="Google Shape;308;p31"/>
          <p:cNvSpPr txBox="1"/>
          <p:nvPr/>
        </p:nvSpPr>
        <p:spPr>
          <a:xfrm>
            <a:off x="3352800" y="4648200"/>
            <a:ext cx="19050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000"/>
              <a:buFont typeface="Arial"/>
              <a:buNone/>
            </a:pPr>
            <a:r>
              <a:rPr lang="en-US" sz="2000" b="1" i="1" u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0 Computers</a:t>
            </a:r>
            <a:endParaRPr/>
          </a:p>
        </p:txBody>
      </p:sp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r="46257" b="7955"/>
          <a:stretch/>
        </p:blipFill>
        <p:spPr>
          <a:xfrm>
            <a:off x="5181600" y="1447800"/>
            <a:ext cx="3965575" cy="470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1"/>
          <p:cNvSpPr txBox="1"/>
          <p:nvPr/>
        </p:nvSpPr>
        <p:spPr>
          <a:xfrm>
            <a:off x="0" y="5143500"/>
            <a:ext cx="4956175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5.What can you say about point G?</a:t>
            </a:r>
            <a:endParaRPr/>
          </a:p>
        </p:txBody>
      </p:sp>
      <p:sp>
        <p:nvSpPr>
          <p:cNvPr id="311" name="Google Shape;311;p31"/>
          <p:cNvSpPr txBox="1"/>
          <p:nvPr/>
        </p:nvSpPr>
        <p:spPr>
          <a:xfrm>
            <a:off x="1498600" y="5470525"/>
            <a:ext cx="24639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000"/>
              <a:buFont typeface="Arial"/>
              <a:buNone/>
            </a:pPr>
            <a:r>
              <a:rPr lang="en-US" sz="2000" b="1" i="1" u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Unattainable</a:t>
            </a:r>
            <a:endParaRPr/>
          </a:p>
        </p:txBody>
      </p:sp>
      <p:sp>
        <p:nvSpPr>
          <p:cNvPr id="312" name="Google Shape;312;p31"/>
          <p:cNvSpPr txBox="1"/>
          <p:nvPr/>
        </p:nvSpPr>
        <p:spPr>
          <a:xfrm>
            <a:off x="0" y="1816100"/>
            <a:ext cx="39624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1. The opportunity cost of moving from a to b is…</a:t>
            </a:r>
            <a:endParaRPr/>
          </a:p>
        </p:txBody>
      </p:sp>
      <p:sp>
        <p:nvSpPr>
          <p:cNvPr id="313" name="Google Shape;313;p31"/>
          <p:cNvSpPr txBox="1"/>
          <p:nvPr/>
        </p:nvSpPr>
        <p:spPr>
          <a:xfrm>
            <a:off x="279400" y="1295400"/>
            <a:ext cx="15398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-US" sz="2400" b="1" i="1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/>
          </a:p>
        </p:txBody>
      </p:sp>
      <p:sp>
        <p:nvSpPr>
          <p:cNvPr id="314" name="Google Shape;314;p31"/>
          <p:cNvSpPr txBox="1"/>
          <p:nvPr/>
        </p:nvSpPr>
        <p:spPr>
          <a:xfrm>
            <a:off x="152400" y="214312"/>
            <a:ext cx="8782050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200"/>
              <a:buFont typeface="Times New Roman"/>
              <a:buNone/>
            </a:pPr>
            <a:r>
              <a:rPr lang="en-US" sz="4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Opportunity Cost</a:t>
            </a:r>
            <a:endParaRPr/>
          </a:p>
        </p:txBody>
      </p:sp>
      <p:sp>
        <p:nvSpPr>
          <p:cNvPr id="315" name="Google Shape;315;p3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/>
              <a:t>Microeconomics vs. Macroeconomics</a:t>
            </a:r>
            <a:endParaRPr sz="6000" b="1"/>
          </a:p>
        </p:txBody>
      </p:sp>
      <p:sp>
        <p:nvSpPr>
          <p:cNvPr id="259" name="Google Shape;259;p38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0" y="533400"/>
            <a:ext cx="8915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n-US" sz="5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Production Possibilities Curve (or Frontier)</a:t>
            </a:r>
            <a:endParaRPr/>
          </a:p>
        </p:txBody>
      </p:sp>
      <p:pic>
        <p:nvPicPr>
          <p:cNvPr id="323" name="Google Shape;323;p32"/>
          <p:cNvPicPr preferRelativeResize="0"/>
          <p:nvPr/>
        </p:nvPicPr>
        <p:blipFill rotWithShape="1">
          <a:blip r:embed="rId3">
            <a:alphaModFix/>
          </a:blip>
          <a:srcRect l="5357"/>
          <a:stretch/>
        </p:blipFill>
        <p:spPr>
          <a:xfrm>
            <a:off x="2514600" y="2590800"/>
            <a:ext cx="4038600" cy="38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7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4" name="Google Shape;414;p37"/>
          <p:cNvSpPr txBox="1"/>
          <p:nvPr/>
        </p:nvSpPr>
        <p:spPr>
          <a:xfrm>
            <a:off x="0" y="2667000"/>
            <a:ext cx="8915400" cy="17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n-US" sz="5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Production Possibilities Curve and Efficiency</a:t>
            </a:r>
            <a:endParaRPr/>
          </a:p>
        </p:txBody>
      </p:sp>
      <p:sp>
        <p:nvSpPr>
          <p:cNvPr id="415" name="Google Shape;415;p37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8"/>
          <p:cNvSpPr txBox="1"/>
          <p:nvPr/>
        </p:nvSpPr>
        <p:spPr>
          <a:xfrm>
            <a:off x="228600" y="990600"/>
            <a:ext cx="8915400" cy="5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sng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Productive Efficiency</a:t>
            </a: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36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Products are being produced in the least costly way. 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any point ON the Production Possibilities Curve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sng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Allocative Efficiency</a:t>
            </a: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36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products being produced are the ones most desired by society.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Char char="•"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</a:t>
            </a:r>
            <a:r>
              <a:rPr lang="en-US" sz="3600" b="1" i="1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optimal</a:t>
            </a: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point on the PPC depends on the desires of society.</a:t>
            </a:r>
            <a:endParaRPr/>
          </a:p>
        </p:txBody>
      </p:sp>
      <p:sp>
        <p:nvSpPr>
          <p:cNvPr id="422" name="Google Shape;422;p38"/>
          <p:cNvSpPr txBox="1"/>
          <p:nvPr/>
        </p:nvSpPr>
        <p:spPr>
          <a:xfrm>
            <a:off x="152400" y="76200"/>
            <a:ext cx="87822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600"/>
              <a:buFont typeface="Times New Roman"/>
              <a:buNone/>
            </a:pPr>
            <a:r>
              <a:rPr lang="en-US" sz="4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Types of Efficiency</a:t>
            </a:r>
            <a:endParaRPr/>
          </a:p>
        </p:txBody>
      </p:sp>
      <p:sp>
        <p:nvSpPr>
          <p:cNvPr id="423" name="Google Shape;423;p3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"/>
          <p:cNvSpPr txBox="1"/>
          <p:nvPr/>
        </p:nvSpPr>
        <p:spPr>
          <a:xfrm>
            <a:off x="228600" y="0"/>
            <a:ext cx="85536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200"/>
              <a:buFont typeface="Times New Roman"/>
              <a:buNone/>
            </a:pPr>
            <a:r>
              <a:rPr lang="en-US" sz="4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Productive and Allocative Efficiency</a:t>
            </a:r>
            <a:endParaRPr/>
          </a:p>
        </p:txBody>
      </p:sp>
      <p:sp>
        <p:nvSpPr>
          <p:cNvPr id="430" name="Google Shape;430;p39"/>
          <p:cNvSpPr/>
          <p:nvPr/>
        </p:nvSpPr>
        <p:spPr>
          <a:xfrm>
            <a:off x="1371600" y="2362200"/>
            <a:ext cx="2743200" cy="3352800"/>
          </a:xfrm>
          <a:custGeom>
            <a:avLst/>
            <a:gdLst/>
            <a:ahLst/>
            <a:cxnLst/>
            <a:rect l="0" t="0" r="0" b="0"/>
            <a:pathLst>
              <a:path w="1728" h="2112" extrusionOk="0">
                <a:moveTo>
                  <a:pt x="0" y="0"/>
                </a:moveTo>
                <a:cubicBezTo>
                  <a:pt x="204" y="100"/>
                  <a:pt x="408" y="200"/>
                  <a:pt x="576" y="336"/>
                </a:cubicBezTo>
                <a:cubicBezTo>
                  <a:pt x="744" y="472"/>
                  <a:pt x="872" y="648"/>
                  <a:pt x="1008" y="816"/>
                </a:cubicBezTo>
                <a:cubicBezTo>
                  <a:pt x="1144" y="984"/>
                  <a:pt x="1272" y="1128"/>
                  <a:pt x="1392" y="1344"/>
                </a:cubicBezTo>
                <a:cubicBezTo>
                  <a:pt x="1512" y="1560"/>
                  <a:pt x="1672" y="1984"/>
                  <a:pt x="1728" y="2112"/>
                </a:cubicBezTo>
              </a:path>
            </a:pathLst>
          </a:cu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31" name="Google Shape;431;p39"/>
          <p:cNvGrpSpPr/>
          <p:nvPr/>
        </p:nvGrpSpPr>
        <p:grpSpPr>
          <a:xfrm>
            <a:off x="1357312" y="1904967"/>
            <a:ext cx="4873500" cy="3887589"/>
            <a:chOff x="2786062" y="1463675"/>
            <a:chExt cx="4873500" cy="4405200"/>
          </a:xfrm>
        </p:grpSpPr>
        <p:cxnSp>
          <p:nvCxnSpPr>
            <p:cNvPr id="432" name="Google Shape;432;p39"/>
            <p:cNvCxnSpPr/>
            <p:nvPr/>
          </p:nvCxnSpPr>
          <p:spPr>
            <a:xfrm>
              <a:off x="2795587" y="1463675"/>
              <a:ext cx="0" cy="440520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33" name="Google Shape;433;p39"/>
            <p:cNvCxnSpPr/>
            <p:nvPr/>
          </p:nvCxnSpPr>
          <p:spPr>
            <a:xfrm>
              <a:off x="2786062" y="5845175"/>
              <a:ext cx="4873500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434" name="Google Shape;434;p39"/>
          <p:cNvSpPr txBox="1"/>
          <p:nvPr/>
        </p:nvSpPr>
        <p:spPr>
          <a:xfrm rot="-5400000">
            <a:off x="-302399" y="3293250"/>
            <a:ext cx="1676399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Bikes</a:t>
            </a:r>
            <a:endParaRPr dirty="0"/>
          </a:p>
        </p:txBody>
      </p:sp>
      <p:sp>
        <p:nvSpPr>
          <p:cNvPr id="435" name="Google Shape;435;p39"/>
          <p:cNvSpPr txBox="1"/>
          <p:nvPr/>
        </p:nvSpPr>
        <p:spPr>
          <a:xfrm>
            <a:off x="2743200" y="6096000"/>
            <a:ext cx="23241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endParaRPr/>
          </a:p>
        </p:txBody>
      </p:sp>
      <p:sp>
        <p:nvSpPr>
          <p:cNvPr id="436" name="Google Shape;436;p39"/>
          <p:cNvSpPr txBox="1"/>
          <p:nvPr/>
        </p:nvSpPr>
        <p:spPr>
          <a:xfrm>
            <a:off x="914400" y="1447800"/>
            <a:ext cx="406500" cy="4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sz="16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437" name="Google Shape;437;p39"/>
          <p:cNvSpPr txBox="1"/>
          <p:nvPr/>
        </p:nvSpPr>
        <p:spPr>
          <a:xfrm>
            <a:off x="1350962" y="5884862"/>
            <a:ext cx="3754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0        2        4       6       8       10</a:t>
            </a:r>
            <a:endParaRPr/>
          </a:p>
        </p:txBody>
      </p:sp>
      <p:sp>
        <p:nvSpPr>
          <p:cNvPr id="438" name="Google Shape;438;p39"/>
          <p:cNvSpPr/>
          <p:nvPr/>
        </p:nvSpPr>
        <p:spPr>
          <a:xfrm>
            <a:off x="2209800" y="2819400"/>
            <a:ext cx="157200" cy="157200"/>
          </a:xfrm>
          <a:prstGeom prst="ellipse">
            <a:avLst/>
          </a:prstGeom>
          <a:solidFill>
            <a:srgbClr val="FFFF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39"/>
          <p:cNvSpPr/>
          <p:nvPr/>
        </p:nvSpPr>
        <p:spPr>
          <a:xfrm>
            <a:off x="3429000" y="4267200"/>
            <a:ext cx="157200" cy="157200"/>
          </a:xfrm>
          <a:prstGeom prst="ellipse">
            <a:avLst/>
          </a:prstGeom>
          <a:solidFill>
            <a:srgbClr val="FFFF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0" name="Google Shape;440;p39"/>
          <p:cNvSpPr/>
          <p:nvPr/>
        </p:nvSpPr>
        <p:spPr>
          <a:xfrm>
            <a:off x="3352800" y="5181600"/>
            <a:ext cx="157200" cy="157200"/>
          </a:xfrm>
          <a:prstGeom prst="ellipse">
            <a:avLst/>
          </a:prstGeom>
          <a:solidFill>
            <a:srgbClr val="FFFF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1" name="Google Shape;441;p39"/>
          <p:cNvSpPr/>
          <p:nvPr/>
        </p:nvSpPr>
        <p:spPr>
          <a:xfrm>
            <a:off x="1295400" y="2286000"/>
            <a:ext cx="157200" cy="157200"/>
          </a:xfrm>
          <a:prstGeom prst="ellipse">
            <a:avLst/>
          </a:prstGeom>
          <a:solidFill>
            <a:srgbClr val="FFFF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p39"/>
          <p:cNvSpPr/>
          <p:nvPr/>
        </p:nvSpPr>
        <p:spPr>
          <a:xfrm>
            <a:off x="1981200" y="4038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Google Shape;443;p39"/>
          <p:cNvSpPr txBox="1"/>
          <p:nvPr/>
        </p:nvSpPr>
        <p:spPr>
          <a:xfrm>
            <a:off x="1371600" y="1981200"/>
            <a:ext cx="36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444" name="Google Shape;444;p39"/>
          <p:cNvSpPr txBox="1"/>
          <p:nvPr/>
        </p:nvSpPr>
        <p:spPr>
          <a:xfrm>
            <a:off x="2286000" y="2438400"/>
            <a:ext cx="36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445" name="Google Shape;445;p39"/>
          <p:cNvSpPr txBox="1"/>
          <p:nvPr/>
        </p:nvSpPr>
        <p:spPr>
          <a:xfrm>
            <a:off x="3429000" y="3886200"/>
            <a:ext cx="36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446" name="Google Shape;446;p39"/>
          <p:cNvSpPr txBox="1"/>
          <p:nvPr/>
        </p:nvSpPr>
        <p:spPr>
          <a:xfrm>
            <a:off x="4191000" y="5257800"/>
            <a:ext cx="36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447" name="Google Shape;447;p39"/>
          <p:cNvSpPr txBox="1"/>
          <p:nvPr/>
        </p:nvSpPr>
        <p:spPr>
          <a:xfrm>
            <a:off x="3200400" y="4800600"/>
            <a:ext cx="33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448" name="Google Shape;448;p39"/>
          <p:cNvSpPr txBox="1"/>
          <p:nvPr/>
        </p:nvSpPr>
        <p:spPr>
          <a:xfrm>
            <a:off x="2209800" y="4038600"/>
            <a:ext cx="350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449" name="Google Shape;449;p39"/>
          <p:cNvSpPr txBox="1"/>
          <p:nvPr/>
        </p:nvSpPr>
        <p:spPr>
          <a:xfrm>
            <a:off x="990600" y="685800"/>
            <a:ext cx="70866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points are productively efficient?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are allocatively efficient?</a:t>
            </a:r>
            <a:endParaRPr/>
          </a:p>
        </p:txBody>
      </p:sp>
      <p:sp>
        <p:nvSpPr>
          <p:cNvPr id="450" name="Google Shape;450;p39"/>
          <p:cNvSpPr/>
          <p:nvPr/>
        </p:nvSpPr>
        <p:spPr>
          <a:xfrm>
            <a:off x="4038600" y="5638800"/>
            <a:ext cx="157200" cy="157200"/>
          </a:xfrm>
          <a:prstGeom prst="ellipse">
            <a:avLst/>
          </a:prstGeom>
          <a:solidFill>
            <a:srgbClr val="FFFF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1" name="Google Shape;451;p39"/>
          <p:cNvSpPr/>
          <p:nvPr/>
        </p:nvSpPr>
        <p:spPr>
          <a:xfrm>
            <a:off x="3276600" y="2895600"/>
            <a:ext cx="157200" cy="157200"/>
          </a:xfrm>
          <a:prstGeom prst="ellipse">
            <a:avLst/>
          </a:prstGeom>
          <a:solidFill>
            <a:srgbClr val="FFFF00"/>
          </a:solidFill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2" name="Google Shape;452;p39"/>
          <p:cNvSpPr txBox="1"/>
          <p:nvPr/>
        </p:nvSpPr>
        <p:spPr>
          <a:xfrm>
            <a:off x="3276600" y="2514600"/>
            <a:ext cx="377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453" name="Google Shape;453;p3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/>
          </a:p>
        </p:txBody>
      </p:sp>
      <p:sp>
        <p:nvSpPr>
          <p:cNvPr id="454" name="Google Shape;454;p39"/>
          <p:cNvSpPr txBox="1"/>
          <p:nvPr/>
        </p:nvSpPr>
        <p:spPr>
          <a:xfrm>
            <a:off x="3657600" y="1676400"/>
            <a:ext cx="5486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Productively Efficient combinations are A through D  </a:t>
            </a:r>
            <a:endParaRPr/>
          </a:p>
        </p:txBody>
      </p:sp>
      <p:sp>
        <p:nvSpPr>
          <p:cNvPr id="455" name="Google Shape;455;p39"/>
          <p:cNvSpPr txBox="1"/>
          <p:nvPr/>
        </p:nvSpPr>
        <p:spPr>
          <a:xfrm>
            <a:off x="4267200" y="2743200"/>
            <a:ext cx="4648200" cy="22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Allocative Efficient combinations depend on the wants of society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(What if this represents a country with no electricity?)</a:t>
            </a: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9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6" name="Google Shape;556;p49"/>
          <p:cNvSpPr txBox="1"/>
          <p:nvPr/>
        </p:nvSpPr>
        <p:spPr>
          <a:xfrm>
            <a:off x="0" y="2667000"/>
            <a:ext cx="8915400" cy="192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US" sz="6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Shifting the Production Possibilities Curve</a:t>
            </a:r>
            <a:endParaRPr/>
          </a:p>
        </p:txBody>
      </p:sp>
      <p:sp>
        <p:nvSpPr>
          <p:cNvPr id="557" name="Google Shape;557;p4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2"/>
          <p:cNvSpPr txBox="1"/>
          <p:nvPr/>
        </p:nvSpPr>
        <p:spPr>
          <a:xfrm>
            <a:off x="342900" y="774700"/>
            <a:ext cx="8458200" cy="277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Key Assumptions Revisited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Char char="•"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Only two goods can be produced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Char char="•"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Full employment of resources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4000"/>
              <a:buFont typeface="Times New Roman"/>
              <a:buChar char="•"/>
            </a:pPr>
            <a:r>
              <a:rPr lang="en-US" sz="40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 Resources (4 Factors)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4000"/>
              <a:buFont typeface="Times New Roman"/>
              <a:buChar char="•"/>
            </a:pPr>
            <a:r>
              <a:rPr lang="en-US" sz="40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 Technology</a:t>
            </a:r>
            <a:endParaRPr/>
          </a:p>
        </p:txBody>
      </p:sp>
      <p:sp>
        <p:nvSpPr>
          <p:cNvPr id="581" name="Google Shape;581;p52"/>
          <p:cNvSpPr txBox="1"/>
          <p:nvPr/>
        </p:nvSpPr>
        <p:spPr>
          <a:xfrm>
            <a:off x="304800" y="3733800"/>
            <a:ext cx="8458200" cy="292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if there is a change?</a:t>
            </a:r>
            <a:endParaRPr sz="12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Times New Roman"/>
              <a:buNone/>
            </a:pPr>
            <a:r>
              <a:rPr lang="en-US" sz="4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Shifters of the PPC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400"/>
              <a:buFont typeface="Times New Roman"/>
              <a:buNone/>
            </a:pPr>
            <a:r>
              <a:rPr lang="en-US" sz="34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Change in resource quantity or quality </a:t>
            </a:r>
            <a:r>
              <a:rPr lang="en-US" sz="24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400"/>
              <a:buFont typeface="Times New Roman"/>
              <a:buNone/>
            </a:pPr>
            <a:r>
              <a:rPr lang="en-US" sz="34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Change in Technology</a:t>
            </a:r>
            <a:endParaRPr sz="24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400"/>
              <a:buFont typeface="Times New Roman"/>
              <a:buNone/>
            </a:pPr>
            <a:r>
              <a:rPr lang="en-US" sz="34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Change in Trade</a:t>
            </a:r>
            <a:endParaRPr/>
          </a:p>
        </p:txBody>
      </p:sp>
      <p:sp>
        <p:nvSpPr>
          <p:cNvPr id="582" name="Google Shape;582;p5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/>
          </a:p>
        </p:txBody>
      </p:sp>
      <p:sp>
        <p:nvSpPr>
          <p:cNvPr id="583" name="Google Shape;583;p52"/>
          <p:cNvSpPr txBox="1"/>
          <p:nvPr/>
        </p:nvSpPr>
        <p:spPr>
          <a:xfrm>
            <a:off x="152400" y="76200"/>
            <a:ext cx="878205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Possibilities</a:t>
            </a:r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3"/>
          <p:cNvSpPr/>
          <p:nvPr/>
        </p:nvSpPr>
        <p:spPr>
          <a:xfrm>
            <a:off x="2286000" y="2667000"/>
            <a:ext cx="2206625" cy="3084512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  <a:lnTo>
                  <a:pt x="0" y="119623"/>
                </a:lnTo>
                <a:lnTo>
                  <a:pt x="-5" y="0"/>
                </a:lnTo>
                <a:close/>
              </a:path>
            </a:pathLst>
          </a:custGeom>
          <a:solidFill>
            <a:srgbClr val="00B0F0"/>
          </a:solidFill>
          <a:ln w="762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90" name="Google Shape;590;p53"/>
          <p:cNvGrpSpPr/>
          <p:nvPr/>
        </p:nvGrpSpPr>
        <p:grpSpPr>
          <a:xfrm>
            <a:off x="2273300" y="1381125"/>
            <a:ext cx="4873625" cy="4405312"/>
            <a:chOff x="2786062" y="1463675"/>
            <a:chExt cx="4873625" cy="4405312"/>
          </a:xfrm>
        </p:grpSpPr>
        <p:cxnSp>
          <p:nvCxnSpPr>
            <p:cNvPr id="591" name="Google Shape;591;p53"/>
            <p:cNvCxnSpPr/>
            <p:nvPr/>
          </p:nvCxnSpPr>
          <p:spPr>
            <a:xfrm>
              <a:off x="2795587" y="1463675"/>
              <a:ext cx="0" cy="4405312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92" name="Google Shape;592;p53"/>
            <p:cNvCxnSpPr/>
            <p:nvPr/>
          </p:nvCxnSpPr>
          <p:spPr>
            <a:xfrm>
              <a:off x="2786062" y="5845175"/>
              <a:ext cx="4873625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93" name="Google Shape;593;p53"/>
          <p:cNvSpPr txBox="1"/>
          <p:nvPr/>
        </p:nvSpPr>
        <p:spPr>
          <a:xfrm rot="-5400000">
            <a:off x="715168" y="3164681"/>
            <a:ext cx="2346325" cy="58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endParaRPr/>
          </a:p>
        </p:txBody>
      </p:sp>
      <p:sp>
        <p:nvSpPr>
          <p:cNvPr id="594" name="Google Shape;594;p53"/>
          <p:cNvSpPr txBox="1"/>
          <p:nvPr/>
        </p:nvSpPr>
        <p:spPr>
          <a:xfrm>
            <a:off x="3886200" y="5867400"/>
            <a:ext cx="1666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Pizzas</a:t>
            </a:r>
            <a:endParaRPr/>
          </a:p>
        </p:txBody>
      </p:sp>
      <p:sp>
        <p:nvSpPr>
          <p:cNvPr id="595" name="Google Shape;595;p53"/>
          <p:cNvSpPr txBox="1"/>
          <p:nvPr/>
        </p:nvSpPr>
        <p:spPr>
          <a:xfrm>
            <a:off x="4038600" y="990600"/>
            <a:ext cx="4760912" cy="2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happens if there is an increase in </a:t>
            </a:r>
            <a:r>
              <a:rPr lang="en-US" sz="3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population?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6" name="Google Shape;596;p53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/>
          </a:p>
        </p:txBody>
      </p:sp>
      <p:sp>
        <p:nvSpPr>
          <p:cNvPr id="597" name="Google Shape;597;p53"/>
          <p:cNvSpPr txBox="1"/>
          <p:nvPr/>
        </p:nvSpPr>
        <p:spPr>
          <a:xfrm>
            <a:off x="152400" y="76200"/>
            <a:ext cx="878205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Possibilities</a:t>
            </a:r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4"/>
          <p:cNvSpPr/>
          <p:nvPr/>
        </p:nvSpPr>
        <p:spPr>
          <a:xfrm>
            <a:off x="2286000" y="1828800"/>
            <a:ext cx="3200400" cy="3962400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  <a:lnTo>
                  <a:pt x="0" y="119623"/>
                </a:lnTo>
                <a:lnTo>
                  <a:pt x="-5" y="0"/>
                </a:lnTo>
                <a:close/>
              </a:path>
            </a:pathLst>
          </a:custGeom>
          <a:solidFill>
            <a:srgbClr val="00B0F0"/>
          </a:solidFill>
          <a:ln w="762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4" name="Google Shape;604;p54"/>
          <p:cNvSpPr/>
          <p:nvPr/>
        </p:nvSpPr>
        <p:spPr>
          <a:xfrm>
            <a:off x="2286000" y="2667000"/>
            <a:ext cx="2206625" cy="3084512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  <a:lnTo>
                  <a:pt x="0" y="119623"/>
                </a:lnTo>
                <a:lnTo>
                  <a:pt x="-5" y="0"/>
                </a:lnTo>
                <a:close/>
              </a:path>
            </a:pathLst>
          </a:custGeom>
          <a:solidFill>
            <a:srgbClr val="00B0F0"/>
          </a:solidFill>
          <a:ln w="762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05" name="Google Shape;605;p54"/>
          <p:cNvGrpSpPr/>
          <p:nvPr/>
        </p:nvGrpSpPr>
        <p:grpSpPr>
          <a:xfrm>
            <a:off x="2273300" y="1381125"/>
            <a:ext cx="4873625" cy="4405312"/>
            <a:chOff x="2786062" y="1463675"/>
            <a:chExt cx="4873625" cy="4405312"/>
          </a:xfrm>
        </p:grpSpPr>
        <p:cxnSp>
          <p:nvCxnSpPr>
            <p:cNvPr id="606" name="Google Shape;606;p54"/>
            <p:cNvCxnSpPr/>
            <p:nvPr/>
          </p:nvCxnSpPr>
          <p:spPr>
            <a:xfrm>
              <a:off x="2795587" y="1463675"/>
              <a:ext cx="0" cy="4405312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7" name="Google Shape;607;p54"/>
            <p:cNvCxnSpPr/>
            <p:nvPr/>
          </p:nvCxnSpPr>
          <p:spPr>
            <a:xfrm>
              <a:off x="2786062" y="5845175"/>
              <a:ext cx="4873625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08" name="Google Shape;608;p54"/>
          <p:cNvSpPr txBox="1"/>
          <p:nvPr/>
        </p:nvSpPr>
        <p:spPr>
          <a:xfrm rot="-5400000">
            <a:off x="715168" y="3164681"/>
            <a:ext cx="2346325" cy="58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endParaRPr/>
          </a:p>
        </p:txBody>
      </p:sp>
      <p:sp>
        <p:nvSpPr>
          <p:cNvPr id="609" name="Google Shape;609;p54"/>
          <p:cNvSpPr txBox="1"/>
          <p:nvPr/>
        </p:nvSpPr>
        <p:spPr>
          <a:xfrm>
            <a:off x="3886200" y="5791200"/>
            <a:ext cx="17025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Pizzas</a:t>
            </a:r>
            <a:endParaRPr/>
          </a:p>
        </p:txBody>
      </p:sp>
      <p:sp>
        <p:nvSpPr>
          <p:cNvPr id="610" name="Google Shape;610;p54"/>
          <p:cNvSpPr txBox="1"/>
          <p:nvPr/>
        </p:nvSpPr>
        <p:spPr>
          <a:xfrm>
            <a:off x="4038600" y="990600"/>
            <a:ext cx="4760912" cy="2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happens if there is an increase in </a:t>
            </a:r>
            <a:r>
              <a:rPr lang="en-US" sz="3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population?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1" name="Google Shape;611;p5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/>
          </a:p>
        </p:txBody>
      </p:sp>
      <p:sp>
        <p:nvSpPr>
          <p:cNvPr id="612" name="Google Shape;612;p54"/>
          <p:cNvSpPr txBox="1"/>
          <p:nvPr/>
        </p:nvSpPr>
        <p:spPr>
          <a:xfrm>
            <a:off x="152400" y="76200"/>
            <a:ext cx="878205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Possibilities</a:t>
            </a:r>
            <a:endParaRPr/>
          </a:p>
        </p:txBody>
      </p:sp>
      <p:sp>
        <p:nvSpPr>
          <p:cNvPr id="613" name="Google Shape;613;p54"/>
          <p:cNvSpPr/>
          <p:nvPr/>
        </p:nvSpPr>
        <p:spPr>
          <a:xfrm rot="-2340000">
            <a:off x="3965575" y="3121025"/>
            <a:ext cx="463550" cy="317500"/>
          </a:xfrm>
          <a:prstGeom prst="rightArrow">
            <a:avLst>
              <a:gd name="adj1" fmla="val 10799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5"/>
          <p:cNvSpPr/>
          <p:nvPr/>
        </p:nvSpPr>
        <p:spPr>
          <a:xfrm>
            <a:off x="2286000" y="2667000"/>
            <a:ext cx="2206625" cy="3084512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  <a:lnTo>
                  <a:pt x="0" y="119623"/>
                </a:lnTo>
                <a:lnTo>
                  <a:pt x="-5" y="0"/>
                </a:lnTo>
                <a:close/>
              </a:path>
            </a:pathLst>
          </a:custGeom>
          <a:solidFill>
            <a:srgbClr val="00B0F0"/>
          </a:solidFill>
          <a:ln w="762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20" name="Google Shape;620;p55"/>
          <p:cNvGrpSpPr/>
          <p:nvPr/>
        </p:nvGrpSpPr>
        <p:grpSpPr>
          <a:xfrm>
            <a:off x="2273300" y="1381125"/>
            <a:ext cx="4873625" cy="4405312"/>
            <a:chOff x="2786062" y="1463675"/>
            <a:chExt cx="4873625" cy="4405312"/>
          </a:xfrm>
        </p:grpSpPr>
        <p:cxnSp>
          <p:nvCxnSpPr>
            <p:cNvPr id="621" name="Google Shape;621;p55"/>
            <p:cNvCxnSpPr/>
            <p:nvPr/>
          </p:nvCxnSpPr>
          <p:spPr>
            <a:xfrm>
              <a:off x="2795587" y="1463675"/>
              <a:ext cx="0" cy="4405312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22" name="Google Shape;622;p55"/>
            <p:cNvCxnSpPr/>
            <p:nvPr/>
          </p:nvCxnSpPr>
          <p:spPr>
            <a:xfrm>
              <a:off x="2786062" y="5845175"/>
              <a:ext cx="4873625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23" name="Google Shape;623;p55"/>
          <p:cNvSpPr txBox="1"/>
          <p:nvPr/>
        </p:nvSpPr>
        <p:spPr>
          <a:xfrm rot="-5400000">
            <a:off x="715168" y="3164681"/>
            <a:ext cx="2346325" cy="58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endParaRPr/>
          </a:p>
        </p:txBody>
      </p:sp>
      <p:sp>
        <p:nvSpPr>
          <p:cNvPr id="624" name="Google Shape;624;p55"/>
          <p:cNvSpPr txBox="1"/>
          <p:nvPr/>
        </p:nvSpPr>
        <p:spPr>
          <a:xfrm>
            <a:off x="3886200" y="5791200"/>
            <a:ext cx="1666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Pizzas</a:t>
            </a:r>
            <a:endParaRPr/>
          </a:p>
        </p:txBody>
      </p:sp>
      <p:sp>
        <p:nvSpPr>
          <p:cNvPr id="625" name="Google Shape;625;p55"/>
          <p:cNvSpPr txBox="1"/>
          <p:nvPr/>
        </p:nvSpPr>
        <p:spPr>
          <a:xfrm>
            <a:off x="3657600" y="1066800"/>
            <a:ext cx="5294312" cy="222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if there is a technology improvement in pizza ovens?</a:t>
            </a:r>
            <a:r>
              <a:rPr lang="en-US" sz="2000" b="0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2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6" name="Google Shape;626;p5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/>
          </a:p>
        </p:txBody>
      </p:sp>
      <p:sp>
        <p:nvSpPr>
          <p:cNvPr id="627" name="Google Shape;627;p55"/>
          <p:cNvSpPr txBox="1"/>
          <p:nvPr/>
        </p:nvSpPr>
        <p:spPr>
          <a:xfrm>
            <a:off x="152400" y="76200"/>
            <a:ext cx="878205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Possibilities</a:t>
            </a:r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6"/>
          <p:cNvSpPr/>
          <p:nvPr/>
        </p:nvSpPr>
        <p:spPr>
          <a:xfrm>
            <a:off x="2362200" y="2667000"/>
            <a:ext cx="3429000" cy="3084512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  <a:lnTo>
                  <a:pt x="0" y="119623"/>
                </a:lnTo>
                <a:lnTo>
                  <a:pt x="-5" y="0"/>
                </a:lnTo>
                <a:close/>
              </a:path>
            </a:pathLst>
          </a:custGeom>
          <a:solidFill>
            <a:srgbClr val="00B0F0"/>
          </a:solidFill>
          <a:ln w="762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4" name="Google Shape;634;p56"/>
          <p:cNvSpPr/>
          <p:nvPr/>
        </p:nvSpPr>
        <p:spPr>
          <a:xfrm>
            <a:off x="2286000" y="2667000"/>
            <a:ext cx="2206625" cy="3084512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553"/>
                  <a:pt x="120000" y="119623"/>
                </a:cubicBezTo>
                <a:cubicBezTo>
                  <a:pt x="120000" y="119745"/>
                  <a:pt x="119994" y="119872"/>
                  <a:pt x="119994" y="119994"/>
                </a:cubicBezTo>
                <a:lnTo>
                  <a:pt x="0" y="119623"/>
                </a:lnTo>
                <a:lnTo>
                  <a:pt x="-5" y="0"/>
                </a:lnTo>
                <a:close/>
              </a:path>
            </a:pathLst>
          </a:custGeom>
          <a:solidFill>
            <a:srgbClr val="00B0F0"/>
          </a:solidFill>
          <a:ln w="7620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35" name="Google Shape;635;p56"/>
          <p:cNvGrpSpPr/>
          <p:nvPr/>
        </p:nvGrpSpPr>
        <p:grpSpPr>
          <a:xfrm>
            <a:off x="2273300" y="1381125"/>
            <a:ext cx="4873625" cy="4405312"/>
            <a:chOff x="2786062" y="1463675"/>
            <a:chExt cx="4873625" cy="4405312"/>
          </a:xfrm>
        </p:grpSpPr>
        <p:cxnSp>
          <p:nvCxnSpPr>
            <p:cNvPr id="636" name="Google Shape;636;p56"/>
            <p:cNvCxnSpPr/>
            <p:nvPr/>
          </p:nvCxnSpPr>
          <p:spPr>
            <a:xfrm>
              <a:off x="2795587" y="1463675"/>
              <a:ext cx="0" cy="4405312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7" name="Google Shape;637;p56"/>
            <p:cNvCxnSpPr/>
            <p:nvPr/>
          </p:nvCxnSpPr>
          <p:spPr>
            <a:xfrm>
              <a:off x="2786062" y="5845175"/>
              <a:ext cx="4873625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38" name="Google Shape;638;p56"/>
          <p:cNvSpPr txBox="1"/>
          <p:nvPr/>
        </p:nvSpPr>
        <p:spPr>
          <a:xfrm rot="-5400000">
            <a:off x="715168" y="3164681"/>
            <a:ext cx="2346325" cy="58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endParaRPr/>
          </a:p>
        </p:txBody>
      </p:sp>
      <p:sp>
        <p:nvSpPr>
          <p:cNvPr id="639" name="Google Shape;639;p56"/>
          <p:cNvSpPr txBox="1"/>
          <p:nvPr/>
        </p:nvSpPr>
        <p:spPr>
          <a:xfrm>
            <a:off x="3886200" y="5791200"/>
            <a:ext cx="16068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Pizzas</a:t>
            </a:r>
            <a:endParaRPr/>
          </a:p>
        </p:txBody>
      </p:sp>
      <p:sp>
        <p:nvSpPr>
          <p:cNvPr id="640" name="Google Shape;640;p56"/>
          <p:cNvSpPr txBox="1"/>
          <p:nvPr/>
        </p:nvSpPr>
        <p:spPr>
          <a:xfrm>
            <a:off x="3657600" y="1066800"/>
            <a:ext cx="5294312" cy="222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if there is a technology improvement in pizza ovens?</a:t>
            </a:r>
            <a:r>
              <a:rPr lang="en-US" sz="2000" b="0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2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1" name="Google Shape;641;p5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/>
          </a:p>
        </p:txBody>
      </p:sp>
      <p:sp>
        <p:nvSpPr>
          <p:cNvPr id="642" name="Google Shape;642;p56"/>
          <p:cNvSpPr txBox="1"/>
          <p:nvPr/>
        </p:nvSpPr>
        <p:spPr>
          <a:xfrm>
            <a:off x="152400" y="76200"/>
            <a:ext cx="878205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Possibilities</a:t>
            </a:r>
            <a:endParaRPr/>
          </a:p>
        </p:txBody>
      </p:sp>
      <p:sp>
        <p:nvSpPr>
          <p:cNvPr id="643" name="Google Shape;643;p56"/>
          <p:cNvSpPr/>
          <p:nvPr/>
        </p:nvSpPr>
        <p:spPr>
          <a:xfrm rot="-779790">
            <a:off x="4557707" y="4516474"/>
            <a:ext cx="685664" cy="317434"/>
          </a:xfrm>
          <a:prstGeom prst="rightArrow">
            <a:avLst>
              <a:gd name="adj1" fmla="val 13024"/>
              <a:gd name="adj2" fmla="val 71146"/>
            </a:avLst>
          </a:prstGeom>
          <a:solidFill>
            <a:schemeClr val="dk1"/>
          </a:solidFill>
          <a:ln w="254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700" y="419175"/>
            <a:ext cx="7127151" cy="60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 txBox="1">
            <a:spLocks noGrp="1"/>
          </p:cNvSpPr>
          <p:nvPr>
            <p:ph type="title"/>
          </p:nvPr>
        </p:nvSpPr>
        <p:spPr>
          <a:xfrm>
            <a:off x="5082950" y="252425"/>
            <a:ext cx="3723900" cy="1143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/>
              <a:t>Macro or Micro?</a:t>
            </a:r>
            <a:endParaRPr sz="6000" b="1"/>
          </a:p>
        </p:txBody>
      </p:sp>
      <p:pic>
        <p:nvPicPr>
          <p:cNvPr id="270" name="Google Shape;27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7"/>
          <p:cNvSpPr/>
          <p:nvPr/>
        </p:nvSpPr>
        <p:spPr>
          <a:xfrm>
            <a:off x="5562600" y="3124200"/>
            <a:ext cx="2057400" cy="2308225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  <a:lnTo>
                  <a:pt x="0" y="120000"/>
                </a:lnTo>
                <a:lnTo>
                  <a:pt x="-5" y="0"/>
                </a:lnTo>
                <a:close/>
              </a:path>
            </a:pathLst>
          </a:custGeom>
          <a:noFill/>
          <a:ln w="50800" cap="rnd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0" name="Google Shape;650;p57"/>
          <p:cNvSpPr/>
          <p:nvPr/>
        </p:nvSpPr>
        <p:spPr>
          <a:xfrm>
            <a:off x="957262" y="3192462"/>
            <a:ext cx="1304925" cy="2254250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  <a:lnTo>
                  <a:pt x="0" y="120000"/>
                </a:lnTo>
                <a:lnTo>
                  <a:pt x="-5" y="0"/>
                </a:lnTo>
                <a:close/>
              </a:path>
            </a:pathLst>
          </a:custGeom>
          <a:noFill/>
          <a:ln w="50800" cap="rnd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1" name="Google Shape;651;p57"/>
          <p:cNvSpPr txBox="1"/>
          <p:nvPr/>
        </p:nvSpPr>
        <p:spPr>
          <a:xfrm>
            <a:off x="228600" y="1600200"/>
            <a:ext cx="4173537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Panama – Favors Consumer Goods</a:t>
            </a:r>
            <a:endParaRPr/>
          </a:p>
        </p:txBody>
      </p:sp>
      <p:sp>
        <p:nvSpPr>
          <p:cNvPr id="652" name="Google Shape;652;p57"/>
          <p:cNvSpPr txBox="1"/>
          <p:nvPr/>
        </p:nvSpPr>
        <p:spPr>
          <a:xfrm>
            <a:off x="4876800" y="1600200"/>
            <a:ext cx="4084637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Mexico – Favors Capital Goods</a:t>
            </a:r>
            <a:endParaRPr/>
          </a:p>
        </p:txBody>
      </p:sp>
      <p:sp>
        <p:nvSpPr>
          <p:cNvPr id="653" name="Google Shape;653;p57"/>
          <p:cNvSpPr/>
          <p:nvPr/>
        </p:nvSpPr>
        <p:spPr>
          <a:xfrm>
            <a:off x="976312" y="3530600"/>
            <a:ext cx="852487" cy="1925637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  <a:lnTo>
                  <a:pt x="0" y="120000"/>
                </a:lnTo>
                <a:lnTo>
                  <a:pt x="-5" y="0"/>
                </a:lnTo>
                <a:close/>
              </a:path>
            </a:pathLst>
          </a:custGeom>
          <a:noFill/>
          <a:ln w="5715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54" name="Google Shape;654;p57"/>
          <p:cNvGrpSpPr/>
          <p:nvPr/>
        </p:nvGrpSpPr>
        <p:grpSpPr>
          <a:xfrm>
            <a:off x="922337" y="3132137"/>
            <a:ext cx="2692400" cy="2343150"/>
            <a:chOff x="2147887" y="3517900"/>
            <a:chExt cx="2692400" cy="2343150"/>
          </a:xfrm>
        </p:grpSpPr>
        <p:cxnSp>
          <p:nvCxnSpPr>
            <p:cNvPr id="655" name="Google Shape;655;p57"/>
            <p:cNvCxnSpPr/>
            <p:nvPr/>
          </p:nvCxnSpPr>
          <p:spPr>
            <a:xfrm>
              <a:off x="2179637" y="3517900"/>
              <a:ext cx="0" cy="2343150"/>
            </a:xfrm>
            <a:prstGeom prst="straightConnector1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6" name="Google Shape;656;p57"/>
            <p:cNvCxnSpPr/>
            <p:nvPr/>
          </p:nvCxnSpPr>
          <p:spPr>
            <a:xfrm>
              <a:off x="2147887" y="5846762"/>
              <a:ext cx="2692400" cy="0"/>
            </a:xfrm>
            <a:prstGeom prst="straightConnector1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57" name="Google Shape;657;p57"/>
          <p:cNvSpPr txBox="1"/>
          <p:nvPr/>
        </p:nvSpPr>
        <p:spPr>
          <a:xfrm>
            <a:off x="1358900" y="5486400"/>
            <a:ext cx="2473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Consumer goods</a:t>
            </a:r>
            <a:endParaRPr/>
          </a:p>
        </p:txBody>
      </p:sp>
      <p:sp>
        <p:nvSpPr>
          <p:cNvPr id="658" name="Google Shape;658;p57"/>
          <p:cNvSpPr txBox="1"/>
          <p:nvPr/>
        </p:nvSpPr>
        <p:spPr>
          <a:xfrm rot="-5400000">
            <a:off x="-298000" y="3954123"/>
            <a:ext cx="2031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Capital Goods</a:t>
            </a:r>
            <a:endParaRPr/>
          </a:p>
        </p:txBody>
      </p:sp>
      <p:sp>
        <p:nvSpPr>
          <p:cNvPr id="659" name="Google Shape;659;p57"/>
          <p:cNvSpPr txBox="1"/>
          <p:nvPr/>
        </p:nvSpPr>
        <p:spPr>
          <a:xfrm>
            <a:off x="1822450" y="2870200"/>
            <a:ext cx="1133475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PPC</a:t>
            </a:r>
            <a:endParaRPr/>
          </a:p>
        </p:txBody>
      </p:sp>
      <p:sp>
        <p:nvSpPr>
          <p:cNvPr id="660" name="Google Shape;660;p57"/>
          <p:cNvSpPr txBox="1"/>
          <p:nvPr/>
        </p:nvSpPr>
        <p:spPr>
          <a:xfrm>
            <a:off x="2625725" y="3717925"/>
            <a:ext cx="992187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PPC</a:t>
            </a:r>
            <a:endParaRPr/>
          </a:p>
        </p:txBody>
      </p:sp>
      <p:cxnSp>
        <p:nvCxnSpPr>
          <p:cNvPr id="661" name="Google Shape;661;p57"/>
          <p:cNvCxnSpPr/>
          <p:nvPr/>
        </p:nvCxnSpPr>
        <p:spPr>
          <a:xfrm flipH="1">
            <a:off x="2082800" y="4117975"/>
            <a:ext cx="528637" cy="12382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2" name="Google Shape;662;p57"/>
          <p:cNvCxnSpPr/>
          <p:nvPr/>
        </p:nvCxnSpPr>
        <p:spPr>
          <a:xfrm flipH="1">
            <a:off x="1293812" y="3282950"/>
            <a:ext cx="498475" cy="3492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63" name="Google Shape;663;p57"/>
          <p:cNvSpPr/>
          <p:nvPr/>
        </p:nvSpPr>
        <p:spPr>
          <a:xfrm>
            <a:off x="5572125" y="3484562"/>
            <a:ext cx="922337" cy="1976437"/>
          </a:xfrm>
          <a:custGeom>
            <a:avLst/>
            <a:gdLst/>
            <a:ahLst/>
            <a:cxnLst/>
            <a:rect l="0" t="0" r="0" b="0"/>
            <a:pathLst>
              <a:path w="120000" h="120000" fill="none" extrusionOk="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</a:path>
              <a:path w="120000" h="120000" extrusionOk="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  <a:lnTo>
                  <a:pt x="0" y="120000"/>
                </a:lnTo>
                <a:lnTo>
                  <a:pt x="-5" y="0"/>
                </a:lnTo>
                <a:close/>
              </a:path>
            </a:pathLst>
          </a:custGeom>
          <a:noFill/>
          <a:ln w="57150" cap="rnd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64" name="Google Shape;664;p57"/>
          <p:cNvGrpSpPr/>
          <p:nvPr/>
        </p:nvGrpSpPr>
        <p:grpSpPr>
          <a:xfrm>
            <a:off x="5513387" y="3138487"/>
            <a:ext cx="2692400" cy="2343150"/>
            <a:chOff x="5845175" y="3527425"/>
            <a:chExt cx="2692400" cy="2343150"/>
          </a:xfrm>
        </p:grpSpPr>
        <p:cxnSp>
          <p:nvCxnSpPr>
            <p:cNvPr id="665" name="Google Shape;665;p57"/>
            <p:cNvCxnSpPr/>
            <p:nvPr/>
          </p:nvCxnSpPr>
          <p:spPr>
            <a:xfrm>
              <a:off x="5876925" y="3527425"/>
              <a:ext cx="0" cy="2343150"/>
            </a:xfrm>
            <a:prstGeom prst="straightConnector1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66" name="Google Shape;666;p57"/>
            <p:cNvCxnSpPr/>
            <p:nvPr/>
          </p:nvCxnSpPr>
          <p:spPr>
            <a:xfrm>
              <a:off x="5845175" y="5856287"/>
              <a:ext cx="2692400" cy="0"/>
            </a:xfrm>
            <a:prstGeom prst="straightConnector1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67" name="Google Shape;667;p57"/>
          <p:cNvSpPr txBox="1"/>
          <p:nvPr/>
        </p:nvSpPr>
        <p:spPr>
          <a:xfrm>
            <a:off x="5854700" y="5486400"/>
            <a:ext cx="240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Consumer goods</a:t>
            </a:r>
            <a:endParaRPr/>
          </a:p>
        </p:txBody>
      </p:sp>
      <p:sp>
        <p:nvSpPr>
          <p:cNvPr id="668" name="Google Shape;668;p57"/>
          <p:cNvSpPr txBox="1"/>
          <p:nvPr/>
        </p:nvSpPr>
        <p:spPr>
          <a:xfrm rot="-5400000">
            <a:off x="4224475" y="3972148"/>
            <a:ext cx="204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Capital Goods</a:t>
            </a:r>
            <a:endParaRPr/>
          </a:p>
        </p:txBody>
      </p:sp>
      <p:sp>
        <p:nvSpPr>
          <p:cNvPr id="669" name="Google Shape;669;p57"/>
          <p:cNvSpPr txBox="1"/>
          <p:nvPr/>
        </p:nvSpPr>
        <p:spPr>
          <a:xfrm>
            <a:off x="7656512" y="3048000"/>
            <a:ext cx="992187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PPC</a:t>
            </a:r>
            <a:endParaRPr/>
          </a:p>
        </p:txBody>
      </p:sp>
      <p:cxnSp>
        <p:nvCxnSpPr>
          <p:cNvPr id="670" name="Google Shape;670;p57"/>
          <p:cNvCxnSpPr/>
          <p:nvPr/>
        </p:nvCxnSpPr>
        <p:spPr>
          <a:xfrm flipH="1">
            <a:off x="7239000" y="3810000"/>
            <a:ext cx="528637" cy="12382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71" name="Google Shape;671;p57"/>
          <p:cNvSpPr txBox="1"/>
          <p:nvPr/>
        </p:nvSpPr>
        <p:spPr>
          <a:xfrm>
            <a:off x="7693025" y="4343400"/>
            <a:ext cx="1133475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PPC</a:t>
            </a:r>
            <a:endParaRPr/>
          </a:p>
        </p:txBody>
      </p:sp>
      <p:cxnSp>
        <p:nvCxnSpPr>
          <p:cNvPr id="672" name="Google Shape;672;p57"/>
          <p:cNvCxnSpPr/>
          <p:nvPr/>
        </p:nvCxnSpPr>
        <p:spPr>
          <a:xfrm flipH="1">
            <a:off x="6496050" y="4800600"/>
            <a:ext cx="1276350" cy="2698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73" name="Google Shape;673;p57"/>
          <p:cNvSpPr txBox="1"/>
          <p:nvPr/>
        </p:nvSpPr>
        <p:spPr>
          <a:xfrm>
            <a:off x="381000" y="0"/>
            <a:ext cx="8553450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200"/>
              <a:buFont typeface="Times New Roman"/>
              <a:buNone/>
            </a:pPr>
            <a:r>
              <a:rPr lang="en-US" sz="4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Capital Goods and Future Growth</a:t>
            </a:r>
            <a:endParaRPr/>
          </a:p>
        </p:txBody>
      </p:sp>
      <p:cxnSp>
        <p:nvCxnSpPr>
          <p:cNvPr id="674" name="Google Shape;674;p57"/>
          <p:cNvCxnSpPr/>
          <p:nvPr/>
        </p:nvCxnSpPr>
        <p:spPr>
          <a:xfrm rot="10800000">
            <a:off x="977900" y="4875212"/>
            <a:ext cx="795337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75" name="Google Shape;675;p57"/>
          <p:cNvCxnSpPr/>
          <p:nvPr/>
        </p:nvCxnSpPr>
        <p:spPr>
          <a:xfrm>
            <a:off x="1758950" y="4891087"/>
            <a:ext cx="0" cy="5397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676" name="Google Shape;676;p57"/>
          <p:cNvSpPr/>
          <p:nvPr/>
        </p:nvSpPr>
        <p:spPr>
          <a:xfrm>
            <a:off x="1724025" y="4813300"/>
            <a:ext cx="142875" cy="142875"/>
          </a:xfrm>
          <a:prstGeom prst="ellipse">
            <a:avLst/>
          </a:prstGeom>
          <a:solidFill>
            <a:srgbClr val="FFCC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77" name="Google Shape;677;p57"/>
          <p:cNvCxnSpPr/>
          <p:nvPr/>
        </p:nvCxnSpPr>
        <p:spPr>
          <a:xfrm rot="10800000">
            <a:off x="5559425" y="3717925"/>
            <a:ext cx="404812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78" name="Google Shape;678;p57"/>
          <p:cNvCxnSpPr/>
          <p:nvPr/>
        </p:nvCxnSpPr>
        <p:spPr>
          <a:xfrm>
            <a:off x="5978525" y="3717925"/>
            <a:ext cx="0" cy="17240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679" name="Google Shape;679;p57"/>
          <p:cNvSpPr/>
          <p:nvPr/>
        </p:nvSpPr>
        <p:spPr>
          <a:xfrm>
            <a:off x="5900737" y="3640137"/>
            <a:ext cx="142875" cy="142875"/>
          </a:xfrm>
          <a:prstGeom prst="ellipse">
            <a:avLst/>
          </a:prstGeom>
          <a:solidFill>
            <a:srgbClr val="FFCC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0" name="Google Shape;680;p57"/>
          <p:cNvSpPr txBox="1"/>
          <p:nvPr/>
        </p:nvSpPr>
        <p:spPr>
          <a:xfrm>
            <a:off x="6172200" y="5867400"/>
            <a:ext cx="160655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Mexico</a:t>
            </a:r>
            <a:endParaRPr/>
          </a:p>
        </p:txBody>
      </p:sp>
      <p:sp>
        <p:nvSpPr>
          <p:cNvPr id="681" name="Google Shape;681;p57"/>
          <p:cNvSpPr txBox="1"/>
          <p:nvPr/>
        </p:nvSpPr>
        <p:spPr>
          <a:xfrm>
            <a:off x="1301750" y="5867400"/>
            <a:ext cx="178435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Panama</a:t>
            </a:r>
            <a:endParaRPr/>
          </a:p>
        </p:txBody>
      </p:sp>
      <p:sp>
        <p:nvSpPr>
          <p:cNvPr id="682" name="Google Shape;682;p57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/>
          </a:p>
        </p:txBody>
      </p:sp>
      <p:sp>
        <p:nvSpPr>
          <p:cNvPr id="683" name="Google Shape;683;p57"/>
          <p:cNvSpPr txBox="1"/>
          <p:nvPr/>
        </p:nvSpPr>
        <p:spPr>
          <a:xfrm>
            <a:off x="228600" y="685800"/>
            <a:ext cx="84582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Countries that produce more capital goods will have more growth in the future.</a:t>
            </a:r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8"/>
          <p:cNvSpPr txBox="1"/>
          <p:nvPr/>
        </p:nvSpPr>
        <p:spPr>
          <a:xfrm>
            <a:off x="0" y="0"/>
            <a:ext cx="883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PPC Practice</a:t>
            </a:r>
            <a:endParaRPr/>
          </a:p>
        </p:txBody>
      </p:sp>
      <p:sp>
        <p:nvSpPr>
          <p:cNvPr id="690" name="Google Shape;690;p58"/>
          <p:cNvSpPr txBox="1"/>
          <p:nvPr/>
        </p:nvSpPr>
        <p:spPr>
          <a:xfrm>
            <a:off x="381000" y="609600"/>
            <a:ext cx="8458200" cy="58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Draw a PPC showing changes for each of the following: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Pizza and Computers (3)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      </a:t>
            </a: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New computer making technology</a:t>
            </a:r>
            <a:endParaRPr/>
          </a:p>
          <a:p>
            <a:pPr marL="457200" marR="0" lvl="0" indent="-45720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Decrease in the demand for pizza </a:t>
            </a:r>
            <a:endParaRPr/>
          </a:p>
          <a:p>
            <a:pPr marL="457200" marR="0" lvl="0" indent="-45720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3. Mad cow disease kills 85% of cows</a:t>
            </a:r>
            <a:endParaRPr/>
          </a:p>
          <a:p>
            <a:pPr marL="2286000" marR="0" lvl="4" indent="-457200" algn="ctr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</a:pPr>
            <a:endParaRPr sz="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Consumer goods and Capital Goods (4)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4. Destruction of power plants leads to severe 		electricity shortage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5. Faster computer hardware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6. Many workers unemployed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7. Significant increases in education</a:t>
            </a:r>
            <a:endParaRPr/>
          </a:p>
        </p:txBody>
      </p:sp>
      <p:sp>
        <p:nvSpPr>
          <p:cNvPr id="691" name="Google Shape;691;p5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/>
          </a:p>
        </p:txBody>
      </p:sp>
      <p:pic>
        <p:nvPicPr>
          <p:cNvPr id="693" name="Google Shape;69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79350" cy="983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/>
          <p:nvPr/>
        </p:nvSpPr>
        <p:spPr>
          <a:xfrm>
            <a:off x="0" y="457200"/>
            <a:ext cx="9144000" cy="27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Times New Roman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Circular Flow Model</a:t>
            </a:r>
            <a:endParaRPr/>
          </a:p>
        </p:txBody>
      </p:sp>
      <p:sp>
        <p:nvSpPr>
          <p:cNvPr id="249" name="Google Shape;249;p38"/>
          <p:cNvSpPr txBox="1"/>
          <p:nvPr/>
        </p:nvSpPr>
        <p:spPr>
          <a:xfrm>
            <a:off x="381000" y="2917825"/>
            <a:ext cx="8382000" cy="354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Product Market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3200"/>
              <a:buFont typeface="Times New Roman"/>
              <a:buChar char="•"/>
            </a:pPr>
            <a:r>
              <a:rPr lang="en-US" sz="3200" b="1" i="0" u="none" strike="noStrike" cap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“place” where goods and services produced by businesses are sold to households.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Resource (Factor) Market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3200"/>
              <a:buFont typeface="Times New Roman"/>
              <a:buChar char="•"/>
            </a:pPr>
            <a:r>
              <a:rPr lang="en-US" sz="3200" b="1" i="0" u="none" strike="noStrike" cap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“place” where resources (land, labor, capital, and entrepreneurship) are sold to businesses.</a:t>
            </a:r>
            <a:endParaRPr/>
          </a:p>
        </p:txBody>
      </p:sp>
      <p:sp>
        <p:nvSpPr>
          <p:cNvPr id="250" name="Google Shape;250;p3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/>
          </a:p>
        </p:txBody>
      </p:sp>
      <p:pic>
        <p:nvPicPr>
          <p:cNvPr id="252" name="Google Shape;252;p38" descr="http://www.youtube.com/yt/brand/media/image/YouTube-icon-full_color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4662" y="6184900"/>
            <a:ext cx="820737" cy="5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9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238125" y="906150"/>
            <a:ext cx="8667754" cy="487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 descr="http://www.youtube.com/yt/brand/media/image/YouTube-icon-full_color.png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088387" y="5839500"/>
            <a:ext cx="817500" cy="5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9"/>
          <p:cNvSpPr txBox="1"/>
          <p:nvPr/>
        </p:nvSpPr>
        <p:spPr>
          <a:xfrm>
            <a:off x="72390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/>
          </a:p>
        </p:txBody>
      </p:sp>
      <p:sp>
        <p:nvSpPr>
          <p:cNvPr id="267" name="Google Shape;267;p40"/>
          <p:cNvSpPr txBox="1"/>
          <p:nvPr/>
        </p:nvSpPr>
        <p:spPr>
          <a:xfrm>
            <a:off x="2987675" y="6319837"/>
            <a:ext cx="30130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 Market</a:t>
            </a:r>
            <a:endParaRPr/>
          </a:p>
        </p:txBody>
      </p:sp>
      <p:pic>
        <p:nvPicPr>
          <p:cNvPr id="268" name="Google Shape;268;p40" descr="factory-outlet-mall"/>
          <p:cNvPicPr preferRelativeResize="0"/>
          <p:nvPr/>
        </p:nvPicPr>
        <p:blipFill rotWithShape="1">
          <a:blip r:embed="rId3">
            <a:alphaModFix/>
          </a:blip>
          <a:srcRect t="27861"/>
          <a:stretch/>
        </p:blipFill>
        <p:spPr>
          <a:xfrm>
            <a:off x="3505200" y="5029200"/>
            <a:ext cx="1828800" cy="1290637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69" name="Google Shape;269;p40" descr="factory_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437" y="2133600"/>
            <a:ext cx="1905000" cy="183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 descr="factory_worker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7600" y="457200"/>
            <a:ext cx="1249362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0"/>
          <p:cNvSpPr txBox="1"/>
          <p:nvPr/>
        </p:nvSpPr>
        <p:spPr>
          <a:xfrm>
            <a:off x="2760662" y="0"/>
            <a:ext cx="322262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 Market</a:t>
            </a:r>
            <a:endParaRPr/>
          </a:p>
        </p:txBody>
      </p:sp>
      <p:sp>
        <p:nvSpPr>
          <p:cNvPr id="272" name="Google Shape;272;p40"/>
          <p:cNvSpPr txBox="1"/>
          <p:nvPr/>
        </p:nvSpPr>
        <p:spPr>
          <a:xfrm>
            <a:off x="0" y="3657600"/>
            <a:ext cx="22158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Businesses</a:t>
            </a:r>
            <a:endParaRPr dirty="0"/>
          </a:p>
        </p:txBody>
      </p:sp>
      <p:sp>
        <p:nvSpPr>
          <p:cNvPr id="273" name="Google Shape;273;p40"/>
          <p:cNvSpPr txBox="1"/>
          <p:nvPr/>
        </p:nvSpPr>
        <p:spPr>
          <a:xfrm>
            <a:off x="6996099" y="3581400"/>
            <a:ext cx="2283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Individuals</a:t>
            </a:r>
            <a:endParaRPr/>
          </a:p>
        </p:txBody>
      </p:sp>
      <p:sp>
        <p:nvSpPr>
          <p:cNvPr id="274" name="Google Shape;274;p40"/>
          <p:cNvSpPr/>
          <p:nvPr/>
        </p:nvSpPr>
        <p:spPr>
          <a:xfrm>
            <a:off x="790575" y="4319587"/>
            <a:ext cx="2544762" cy="1595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9934" y="85039"/>
                  <a:pt x="74771" y="108774"/>
                  <a:pt x="119999" y="120000"/>
                </a:cubicBezTo>
              </a:path>
            </a:pathLst>
          </a:custGeom>
          <a:noFill/>
          <a:ln w="76200" cap="flat" cmpd="sng">
            <a:solidFill>
              <a:srgbClr val="0033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40"/>
          <p:cNvSpPr/>
          <p:nvPr/>
        </p:nvSpPr>
        <p:spPr>
          <a:xfrm rot="10800000" flipH="1">
            <a:off x="5567362" y="4254500"/>
            <a:ext cx="2559050" cy="1509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357"/>
                </a:moveTo>
                <a:cubicBezTo>
                  <a:pt x="88857" y="-10649"/>
                  <a:pt x="120021" y="59301"/>
                  <a:pt x="120000" y="120000"/>
                </a:cubicBezTo>
              </a:path>
            </a:pathLst>
          </a:custGeom>
          <a:noFill/>
          <a:ln w="76200" cap="flat" cmpd="sng">
            <a:solidFill>
              <a:srgbClr val="0033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40"/>
          <p:cNvSpPr/>
          <p:nvPr/>
        </p:nvSpPr>
        <p:spPr>
          <a:xfrm rot="10800000">
            <a:off x="5059362" y="1090612"/>
            <a:ext cx="2579687" cy="1109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20913" y="100521"/>
                  <a:pt x="54207" y="147112"/>
                  <a:pt x="120000" y="103817"/>
                </a:cubicBezTo>
              </a:path>
            </a:pathLst>
          </a:custGeom>
          <a:noFill/>
          <a:ln w="7620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40"/>
          <p:cNvSpPr/>
          <p:nvPr/>
        </p:nvSpPr>
        <p:spPr>
          <a:xfrm flipH="1">
            <a:off x="1095375" y="1154112"/>
            <a:ext cx="2459037" cy="955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006"/>
                </a:moveTo>
                <a:cubicBezTo>
                  <a:pt x="41352" y="-8970"/>
                  <a:pt x="102174" y="-12333"/>
                  <a:pt x="120000" y="119999"/>
                </a:cubicBezTo>
              </a:path>
            </a:pathLst>
          </a:custGeom>
          <a:noFill/>
          <a:ln w="7620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40"/>
          <p:cNvSpPr/>
          <p:nvPr/>
        </p:nvSpPr>
        <p:spPr>
          <a:xfrm rot="10800000">
            <a:off x="485775" y="4308475"/>
            <a:ext cx="2852737" cy="1854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72168" y="4843"/>
                  <a:pt x="120558" y="61345"/>
                  <a:pt x="119995" y="120000"/>
                </a:cubicBezTo>
              </a:path>
            </a:pathLst>
          </a:custGeom>
          <a:noFill/>
          <a:ln w="762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p40"/>
          <p:cNvSpPr/>
          <p:nvPr/>
        </p:nvSpPr>
        <p:spPr>
          <a:xfrm rot="10800000" flipH="1">
            <a:off x="765175" y="774700"/>
            <a:ext cx="2740025" cy="1260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10637" y="55314"/>
                  <a:pt x="44570" y="159660"/>
                  <a:pt x="120000" y="104258"/>
                </a:cubicBezTo>
              </a:path>
            </a:pathLst>
          </a:custGeom>
          <a:noFill/>
          <a:ln w="762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40"/>
          <p:cNvSpPr/>
          <p:nvPr/>
        </p:nvSpPr>
        <p:spPr>
          <a:xfrm>
            <a:off x="4968875" y="771525"/>
            <a:ext cx="2959100" cy="12239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5502"/>
                </a:moveTo>
                <a:cubicBezTo>
                  <a:pt x="40898" y="-20327"/>
                  <a:pt x="108089" y="2547"/>
                  <a:pt x="120000" y="120000"/>
                </a:cubicBezTo>
              </a:path>
            </a:pathLst>
          </a:custGeom>
          <a:noFill/>
          <a:ln w="762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40"/>
          <p:cNvSpPr/>
          <p:nvPr/>
        </p:nvSpPr>
        <p:spPr>
          <a:xfrm flipH="1">
            <a:off x="5540375" y="4160837"/>
            <a:ext cx="3030537" cy="2025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6639" y="126611"/>
                  <a:pt x="87023" y="126173"/>
                  <a:pt x="120000" y="115887"/>
                </a:cubicBezTo>
              </a:path>
            </a:pathLst>
          </a:custGeom>
          <a:noFill/>
          <a:ln w="762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40"/>
          <p:cNvSpPr txBox="1"/>
          <p:nvPr/>
        </p:nvSpPr>
        <p:spPr>
          <a:xfrm rot="2100000">
            <a:off x="1017587" y="4618037"/>
            <a:ext cx="1658937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imes New Roman"/>
              <a:buNone/>
            </a:pPr>
            <a:r>
              <a:rPr lang="en-US" sz="2400" b="1" i="0" u="none" dirty="0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Goods and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imes New Roman"/>
              <a:buNone/>
            </a:pPr>
            <a:r>
              <a:rPr lang="en-US" sz="2400" b="1" i="0" u="none" dirty="0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Services</a:t>
            </a:r>
            <a:endParaRPr dirty="0"/>
          </a:p>
        </p:txBody>
      </p:sp>
      <p:sp>
        <p:nvSpPr>
          <p:cNvPr id="283" name="Google Shape;283;p40"/>
          <p:cNvSpPr txBox="1"/>
          <p:nvPr/>
        </p:nvSpPr>
        <p:spPr>
          <a:xfrm rot="2100000">
            <a:off x="-88900" y="5535612"/>
            <a:ext cx="2368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$$$ Revenue $$$</a:t>
            </a:r>
            <a:endParaRPr/>
          </a:p>
        </p:txBody>
      </p:sp>
      <p:sp>
        <p:nvSpPr>
          <p:cNvPr id="284" name="Google Shape;284;p40"/>
          <p:cNvSpPr txBox="1"/>
          <p:nvPr/>
        </p:nvSpPr>
        <p:spPr>
          <a:xfrm rot="-1620000">
            <a:off x="6542087" y="5715000"/>
            <a:ext cx="24717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$$$ Spending $$$</a:t>
            </a:r>
            <a:endParaRPr/>
          </a:p>
        </p:txBody>
      </p:sp>
      <p:sp>
        <p:nvSpPr>
          <p:cNvPr id="285" name="Google Shape;285;p40"/>
          <p:cNvSpPr txBox="1"/>
          <p:nvPr/>
        </p:nvSpPr>
        <p:spPr>
          <a:xfrm rot="-2160000">
            <a:off x="6276975" y="4657725"/>
            <a:ext cx="1658937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Goods and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Services</a:t>
            </a:r>
            <a:endParaRPr/>
          </a:p>
        </p:txBody>
      </p:sp>
      <p:sp>
        <p:nvSpPr>
          <p:cNvPr id="286" name="Google Shape;286;p40"/>
          <p:cNvSpPr txBox="1"/>
          <p:nvPr/>
        </p:nvSpPr>
        <p:spPr>
          <a:xfrm rot="2220000">
            <a:off x="7388225" y="417512"/>
            <a:ext cx="1763712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</a:t>
            </a:r>
            <a:endParaRPr/>
          </a:p>
        </p:txBody>
      </p:sp>
      <p:sp>
        <p:nvSpPr>
          <p:cNvPr id="287" name="Google Shape;287;p40"/>
          <p:cNvSpPr txBox="1"/>
          <p:nvPr/>
        </p:nvSpPr>
        <p:spPr>
          <a:xfrm rot="-1979986">
            <a:off x="-147782" y="399750"/>
            <a:ext cx="2272161" cy="579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</a:t>
            </a:r>
            <a:endParaRPr/>
          </a:p>
        </p:txBody>
      </p:sp>
      <p:sp>
        <p:nvSpPr>
          <p:cNvPr id="288" name="Google Shape;288;p40"/>
          <p:cNvSpPr txBox="1"/>
          <p:nvPr/>
        </p:nvSpPr>
        <p:spPr>
          <a:xfrm rot="-1439851">
            <a:off x="7074105" y="5935753"/>
            <a:ext cx="2342039" cy="57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</a:t>
            </a:r>
            <a:endParaRPr/>
          </a:p>
        </p:txBody>
      </p:sp>
      <p:sp>
        <p:nvSpPr>
          <p:cNvPr id="289" name="Google Shape;289;p40"/>
          <p:cNvSpPr txBox="1"/>
          <p:nvPr/>
        </p:nvSpPr>
        <p:spPr>
          <a:xfrm rot="2040000">
            <a:off x="-109537" y="5732462"/>
            <a:ext cx="1763712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</a:t>
            </a:r>
            <a:endParaRPr/>
          </a:p>
        </p:txBody>
      </p:sp>
      <p:sp>
        <p:nvSpPr>
          <p:cNvPr id="290" name="Google Shape;290;p40"/>
          <p:cNvSpPr txBox="1"/>
          <p:nvPr/>
        </p:nvSpPr>
        <p:spPr>
          <a:xfrm rot="-1920000">
            <a:off x="65087" y="931862"/>
            <a:ext cx="19637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$$$ Costs $$$</a:t>
            </a:r>
            <a:endParaRPr/>
          </a:p>
        </p:txBody>
      </p:sp>
      <p:sp>
        <p:nvSpPr>
          <p:cNvPr id="291" name="Google Shape;291;p40"/>
          <p:cNvSpPr txBox="1"/>
          <p:nvPr/>
        </p:nvSpPr>
        <p:spPr>
          <a:xfrm rot="-1140000">
            <a:off x="1382712" y="1287462"/>
            <a:ext cx="1504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Resources</a:t>
            </a:r>
            <a:endParaRPr/>
          </a:p>
        </p:txBody>
      </p:sp>
      <p:sp>
        <p:nvSpPr>
          <p:cNvPr id="292" name="Google Shape;292;p40"/>
          <p:cNvSpPr txBox="1"/>
          <p:nvPr/>
        </p:nvSpPr>
        <p:spPr>
          <a:xfrm rot="2280000">
            <a:off x="6661150" y="557212"/>
            <a:ext cx="223520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$$$ Income $$$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(Factor payments)</a:t>
            </a:r>
            <a:endParaRPr/>
          </a:p>
        </p:txBody>
      </p:sp>
      <p:sp>
        <p:nvSpPr>
          <p:cNvPr id="293" name="Google Shape;293;p40"/>
          <p:cNvSpPr txBox="1"/>
          <p:nvPr/>
        </p:nvSpPr>
        <p:spPr>
          <a:xfrm rot="2280000">
            <a:off x="5886450" y="1379537"/>
            <a:ext cx="1504950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(Factors of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Production)</a:t>
            </a:r>
            <a:endParaRPr/>
          </a:p>
        </p:txBody>
      </p:sp>
      <p:pic>
        <p:nvPicPr>
          <p:cNvPr id="294" name="Google Shape;294;p40" descr="http://images.clipartpanda.com/government-clipart-9TpEBRXTE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7600" y="2495550"/>
            <a:ext cx="1401762" cy="128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0" descr="Image result for house clip ar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88212" y="2187575"/>
            <a:ext cx="1689100" cy="14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0"/>
          <p:cNvSpPr txBox="1"/>
          <p:nvPr/>
        </p:nvSpPr>
        <p:spPr>
          <a:xfrm>
            <a:off x="3297237" y="3657600"/>
            <a:ext cx="23939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</a:t>
            </a:r>
            <a:endParaRPr/>
          </a:p>
        </p:txBody>
      </p:sp>
      <p:cxnSp>
        <p:nvCxnSpPr>
          <p:cNvPr id="297" name="Google Shape;297;p40"/>
          <p:cNvCxnSpPr/>
          <p:nvPr/>
        </p:nvCxnSpPr>
        <p:spPr>
          <a:xfrm rot="10800000" flipH="1">
            <a:off x="5397500" y="3495675"/>
            <a:ext cx="1828800" cy="33337"/>
          </a:xfrm>
          <a:prstGeom prst="straightConnector1">
            <a:avLst/>
          </a:prstGeom>
          <a:noFill/>
          <a:ln w="76200" cap="flat" cmpd="sng">
            <a:solidFill>
              <a:srgbClr val="0033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8" name="Google Shape;298;p40"/>
          <p:cNvCxnSpPr/>
          <p:nvPr/>
        </p:nvCxnSpPr>
        <p:spPr>
          <a:xfrm rot="10800000">
            <a:off x="1725612" y="3511550"/>
            <a:ext cx="1779587" cy="0"/>
          </a:xfrm>
          <a:prstGeom prst="straightConnector1">
            <a:avLst/>
          </a:prstGeom>
          <a:noFill/>
          <a:ln w="76200" cap="flat" cmpd="sng">
            <a:solidFill>
              <a:srgbClr val="0033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9" name="Google Shape;299;p40"/>
          <p:cNvCxnSpPr/>
          <p:nvPr/>
        </p:nvCxnSpPr>
        <p:spPr>
          <a:xfrm rot="10800000">
            <a:off x="4038600" y="4262437"/>
            <a:ext cx="0" cy="625475"/>
          </a:xfrm>
          <a:prstGeom prst="straightConnector1">
            <a:avLst/>
          </a:prstGeom>
          <a:noFill/>
          <a:ln w="76200" cap="flat" cmpd="sng">
            <a:solidFill>
              <a:srgbClr val="0033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0" name="Google Shape;300;p40"/>
          <p:cNvCxnSpPr/>
          <p:nvPr/>
        </p:nvCxnSpPr>
        <p:spPr>
          <a:xfrm rot="10800000">
            <a:off x="4038600" y="1820862"/>
            <a:ext cx="0" cy="625475"/>
          </a:xfrm>
          <a:prstGeom prst="straightConnector1">
            <a:avLst/>
          </a:prstGeom>
          <a:noFill/>
          <a:ln w="76200" cap="flat" cmpd="sng">
            <a:solidFill>
              <a:srgbClr val="0099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1" name="Google Shape;301;p40"/>
          <p:cNvCxnSpPr/>
          <p:nvPr/>
        </p:nvCxnSpPr>
        <p:spPr>
          <a:xfrm>
            <a:off x="4724400" y="4308475"/>
            <a:ext cx="3175" cy="609600"/>
          </a:xfrm>
          <a:prstGeom prst="straightConnector1">
            <a:avLst/>
          </a:prstGeom>
          <a:noFill/>
          <a:ln w="76200" cap="flat" cmpd="sng">
            <a:solidFill>
              <a:srgbClr val="0099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2" name="Google Shape;302;p40"/>
          <p:cNvCxnSpPr/>
          <p:nvPr/>
        </p:nvCxnSpPr>
        <p:spPr>
          <a:xfrm>
            <a:off x="4721225" y="1914525"/>
            <a:ext cx="3175" cy="608012"/>
          </a:xfrm>
          <a:prstGeom prst="straightConnector1">
            <a:avLst/>
          </a:prstGeom>
          <a:noFill/>
          <a:ln w="76200" cap="flat" cmpd="sng">
            <a:solidFill>
              <a:srgbClr val="99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3" name="Google Shape;303;p40"/>
          <p:cNvSpPr txBox="1"/>
          <p:nvPr/>
        </p:nvSpPr>
        <p:spPr>
          <a:xfrm>
            <a:off x="5478462" y="3511550"/>
            <a:ext cx="16431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Goods</a:t>
            </a:r>
            <a:endParaRPr/>
          </a:p>
        </p:txBody>
      </p:sp>
      <p:sp>
        <p:nvSpPr>
          <p:cNvPr id="304" name="Google Shape;304;p40"/>
          <p:cNvSpPr txBox="1"/>
          <p:nvPr/>
        </p:nvSpPr>
        <p:spPr>
          <a:xfrm>
            <a:off x="1912937" y="3511550"/>
            <a:ext cx="164306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0033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Goods</a:t>
            </a:r>
            <a:endParaRPr/>
          </a:p>
        </p:txBody>
      </p:sp>
      <p:sp>
        <p:nvSpPr>
          <p:cNvPr id="305" name="Google Shape;305;p40"/>
          <p:cNvSpPr txBox="1"/>
          <p:nvPr/>
        </p:nvSpPr>
        <p:spPr>
          <a:xfrm>
            <a:off x="4921250" y="4381500"/>
            <a:ext cx="64611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$$$</a:t>
            </a:r>
            <a:endParaRPr/>
          </a:p>
        </p:txBody>
      </p:sp>
      <p:sp>
        <p:nvSpPr>
          <p:cNvPr id="306" name="Google Shape;306;p40"/>
          <p:cNvSpPr txBox="1"/>
          <p:nvPr/>
        </p:nvSpPr>
        <p:spPr>
          <a:xfrm>
            <a:off x="3327400" y="2035175"/>
            <a:ext cx="64611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$$$</a:t>
            </a:r>
            <a:endParaRPr/>
          </a:p>
        </p:txBody>
      </p:sp>
      <p:cxnSp>
        <p:nvCxnSpPr>
          <p:cNvPr id="307" name="Google Shape;307;p40"/>
          <p:cNvCxnSpPr/>
          <p:nvPr/>
        </p:nvCxnSpPr>
        <p:spPr>
          <a:xfrm rot="10800000">
            <a:off x="1725612" y="3138487"/>
            <a:ext cx="1779587" cy="0"/>
          </a:xfrm>
          <a:prstGeom prst="straightConnector1">
            <a:avLst/>
          </a:prstGeom>
          <a:noFill/>
          <a:ln w="76200" cap="flat" cmpd="sng">
            <a:solidFill>
              <a:srgbClr val="0099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8" name="Google Shape;308;p40"/>
          <p:cNvCxnSpPr/>
          <p:nvPr/>
        </p:nvCxnSpPr>
        <p:spPr>
          <a:xfrm>
            <a:off x="1847850" y="2767012"/>
            <a:ext cx="1674812" cy="7937"/>
          </a:xfrm>
          <a:prstGeom prst="straightConnector1">
            <a:avLst/>
          </a:prstGeom>
          <a:noFill/>
          <a:ln w="76200" cap="flat" cmpd="sng">
            <a:solidFill>
              <a:srgbClr val="0099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9" name="Google Shape;309;p40"/>
          <p:cNvSpPr txBox="1"/>
          <p:nvPr/>
        </p:nvSpPr>
        <p:spPr>
          <a:xfrm>
            <a:off x="2190750" y="2305050"/>
            <a:ext cx="92551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Taxes</a:t>
            </a:r>
            <a:endParaRPr/>
          </a:p>
        </p:txBody>
      </p:sp>
      <p:cxnSp>
        <p:nvCxnSpPr>
          <p:cNvPr id="310" name="Google Shape;310;p40"/>
          <p:cNvCxnSpPr/>
          <p:nvPr/>
        </p:nvCxnSpPr>
        <p:spPr>
          <a:xfrm rot="10800000">
            <a:off x="5364162" y="2767012"/>
            <a:ext cx="1781175" cy="0"/>
          </a:xfrm>
          <a:prstGeom prst="straightConnector1">
            <a:avLst/>
          </a:prstGeom>
          <a:noFill/>
          <a:ln w="76200" cap="flat" cmpd="sng">
            <a:solidFill>
              <a:srgbClr val="0099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1" name="Google Shape;311;p40"/>
          <p:cNvCxnSpPr/>
          <p:nvPr/>
        </p:nvCxnSpPr>
        <p:spPr>
          <a:xfrm>
            <a:off x="5421312" y="3138487"/>
            <a:ext cx="1817687" cy="7937"/>
          </a:xfrm>
          <a:prstGeom prst="straightConnector1">
            <a:avLst/>
          </a:prstGeom>
          <a:noFill/>
          <a:ln w="76200" cap="flat" cmpd="sng">
            <a:solidFill>
              <a:srgbClr val="0099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2" name="Google Shape;312;p40"/>
          <p:cNvSpPr txBox="1"/>
          <p:nvPr/>
        </p:nvSpPr>
        <p:spPr>
          <a:xfrm>
            <a:off x="5814998" y="2305050"/>
            <a:ext cx="11082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Taxes</a:t>
            </a:r>
            <a:endParaRPr/>
          </a:p>
        </p:txBody>
      </p:sp>
      <p:sp>
        <p:nvSpPr>
          <p:cNvPr id="313" name="Google Shape;313;p40"/>
          <p:cNvSpPr txBox="1"/>
          <p:nvPr/>
        </p:nvSpPr>
        <p:spPr>
          <a:xfrm>
            <a:off x="4727575" y="2811462"/>
            <a:ext cx="20541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Transfer Payments</a:t>
            </a:r>
            <a:endParaRPr/>
          </a:p>
        </p:txBody>
      </p:sp>
      <p:sp>
        <p:nvSpPr>
          <p:cNvPr id="314" name="Google Shape;314;p40"/>
          <p:cNvSpPr txBox="1"/>
          <p:nvPr/>
        </p:nvSpPr>
        <p:spPr>
          <a:xfrm>
            <a:off x="2201862" y="2811462"/>
            <a:ext cx="11080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Subsidies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6FE9FE-AEFD-4D4A-B59E-CA0FD7E4AB94}"/>
                  </a:ext>
                </a:extLst>
              </p14:cNvPr>
              <p14:cNvContentPartPr/>
              <p14:nvPr/>
            </p14:nvContentPartPr>
            <p14:xfrm>
              <a:off x="3297300" y="767900"/>
              <a:ext cx="220320" cy="276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6FE9FE-AEFD-4D4A-B59E-CA0FD7E4AB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79300" y="732260"/>
                <a:ext cx="25596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8593900-ECF6-40FB-8B9A-6912C12E6849}"/>
                  </a:ext>
                </a:extLst>
              </p14:cNvPr>
              <p14:cNvContentPartPr/>
              <p14:nvPr/>
            </p14:nvContentPartPr>
            <p14:xfrm>
              <a:off x="7703700" y="1751060"/>
              <a:ext cx="281880" cy="243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8593900-ECF6-40FB-8B9A-6912C12E68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67746" y="1715113"/>
                <a:ext cx="353429" cy="314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FB101BD-C559-47F7-B9C0-1DE893FDE3F9}"/>
                  </a:ext>
                </a:extLst>
              </p14:cNvPr>
              <p14:cNvContentPartPr/>
              <p14:nvPr/>
            </p14:nvContentPartPr>
            <p14:xfrm>
              <a:off x="5575020" y="5997620"/>
              <a:ext cx="304200" cy="294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FB101BD-C559-47F7-B9C0-1DE893FDE3F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9380" y="5961936"/>
                <a:ext cx="375840" cy="3662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FC0F18B-2DCE-4E7E-90EF-4181762E5886}"/>
                  </a:ext>
                </a:extLst>
              </p14:cNvPr>
              <p14:cNvContentPartPr/>
              <p14:nvPr/>
            </p14:nvContentPartPr>
            <p14:xfrm>
              <a:off x="393180" y="4291940"/>
              <a:ext cx="223560" cy="22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FC0F18B-2DCE-4E7E-90EF-4181762E58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7483" y="4255940"/>
                <a:ext cx="295316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BFEF42-4BD2-47E2-8EC2-84CD2E01632A}"/>
                  </a:ext>
                </a:extLst>
              </p14:cNvPr>
              <p14:cNvContentPartPr/>
              <p14:nvPr/>
            </p14:nvContentPartPr>
            <p14:xfrm>
              <a:off x="1045500" y="1944020"/>
              <a:ext cx="227160" cy="189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BFEF42-4BD2-47E2-8EC2-84CD2E01632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9500" y="1908380"/>
                <a:ext cx="2988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699B88-E864-4103-ACB5-0386FEAB1D97}"/>
                  </a:ext>
                </a:extLst>
              </p14:cNvPr>
              <p14:cNvContentPartPr/>
              <p14:nvPr/>
            </p14:nvContentPartPr>
            <p14:xfrm>
              <a:off x="5079660" y="1009820"/>
              <a:ext cx="214200" cy="336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699B88-E864-4103-ACB5-0386FEAB1D9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44020" y="973820"/>
                <a:ext cx="28584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4B8AEC0-BF5B-4B09-896C-312185ACBD89}"/>
                  </a:ext>
                </a:extLst>
              </p14:cNvPr>
              <p14:cNvContentPartPr/>
              <p14:nvPr/>
            </p14:nvContentPartPr>
            <p14:xfrm>
              <a:off x="3088860" y="5748860"/>
              <a:ext cx="225720" cy="2602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4B8AEC0-BF5B-4B09-896C-312185ACBD8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52860" y="5713171"/>
                <a:ext cx="297360" cy="332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FBEDEAB-D1BF-4E7A-913B-24A4D6C38BD2}"/>
                  </a:ext>
                </a:extLst>
              </p14:cNvPr>
              <p14:cNvContentPartPr/>
              <p14:nvPr/>
            </p14:nvContentPartPr>
            <p14:xfrm>
              <a:off x="7956060" y="4253780"/>
              <a:ext cx="284760" cy="2548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FBEDEAB-D1BF-4E7A-913B-24A4D6C38BD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20420" y="4217780"/>
                <a:ext cx="356400" cy="326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1"/>
          <p:cNvSpPr txBox="1">
            <a:spLocks noGrp="1"/>
          </p:cNvSpPr>
          <p:nvPr>
            <p:ph type="title"/>
          </p:nvPr>
        </p:nvSpPr>
        <p:spPr>
          <a:xfrm>
            <a:off x="152400" y="-19050"/>
            <a:ext cx="861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Circular Flow Model Vocab</a:t>
            </a:r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91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Private Sector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 of the economy that is run by individuals and businesses.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Sector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 of the economy that is controlled by the government.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Factor Payments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Payment for the factors of production, namely rent, wages, interest, and profit.</a:t>
            </a:r>
            <a:endParaRPr sz="3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Transfer Payments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the government redistributes income (ex: welfare, social security).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Subsidies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Government payments to businesses.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/>
          </a:p>
        </p:txBody>
      </p:sp>
      <p:sp>
        <p:nvSpPr>
          <p:cNvPr id="323" name="Google Shape;323;p41"/>
          <p:cNvSpPr txBox="1"/>
          <p:nvPr/>
        </p:nvSpPr>
        <p:spPr>
          <a:xfrm>
            <a:off x="0" y="6475412"/>
            <a:ext cx="152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lang="en-US" sz="1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Copyright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lang="en-US" sz="1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ACDC Leadership </a:t>
            </a: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6756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DEFINED</a:t>
            </a:r>
            <a:endParaRPr/>
          </a:p>
        </p:txBody>
      </p:sp>
      <p:sp>
        <p:nvSpPr>
          <p:cNvPr id="222" name="Google Shape;222;p35"/>
          <p:cNvSpPr txBox="1"/>
          <p:nvPr/>
        </p:nvSpPr>
        <p:spPr>
          <a:xfrm>
            <a:off x="0" y="914400"/>
            <a:ext cx="9144000" cy="502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Demand?</a:t>
            </a:r>
            <a:r>
              <a:rPr lang="en-US" sz="3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</a:pPr>
            <a:r>
              <a:rPr lang="en-US"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34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</a:t>
            </a:r>
            <a:r>
              <a:rPr lang="en-US"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the different quantities of goods that consumers are </a:t>
            </a:r>
            <a:r>
              <a:rPr lang="en-US" sz="3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willing </a:t>
            </a:r>
            <a:r>
              <a:rPr lang="en-US"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r>
              <a:rPr lang="en-US" sz="34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able</a:t>
            </a:r>
            <a:r>
              <a:rPr lang="en-US"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buy at different prices.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000"/>
              <a:buFont typeface="Times New Roman"/>
              <a:buNone/>
            </a:pPr>
            <a:r>
              <a:rPr lang="en-US" sz="30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(Ex: You are </a:t>
            </a:r>
            <a:r>
              <a:rPr lang="en-US" sz="30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able</a:t>
            </a:r>
            <a:r>
              <a:rPr lang="en-US" sz="30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purchase diapers, but if you aren’t </a:t>
            </a:r>
            <a:r>
              <a:rPr lang="en-US" sz="3000" b="1" i="0" u="sng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willing</a:t>
            </a:r>
            <a:r>
              <a:rPr lang="en-US" sz="30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buy then there is NO demand).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the </a:t>
            </a:r>
            <a:r>
              <a:rPr lang="en-US" sz="3600" b="1" i="0" u="sng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Law of Demand</a:t>
            </a: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an INVERSE relationship between price and quantity demanded.</a:t>
            </a:r>
            <a:endParaRPr/>
          </a:p>
        </p:txBody>
      </p:sp>
      <p:sp>
        <p:nvSpPr>
          <p:cNvPr id="223" name="Google Shape;223;p3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of Demand</a:t>
            </a:r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0" y="7620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am willing to sell several A’s in this Economics class. How much will you pay?</a:t>
            </a:r>
            <a:endParaRPr dirty="0"/>
          </a:p>
          <a:p>
            <a:pPr marL="342900" marR="0" lvl="0" indent="-3429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endParaRPr sz="1000" b="1" i="0" u="none" strike="noStrike" cap="none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32" name="Google Shape;232;p36"/>
          <p:cNvGraphicFramePr/>
          <p:nvPr/>
        </p:nvGraphicFramePr>
        <p:xfrm>
          <a:off x="4953000" y="2514600"/>
          <a:ext cx="3657600" cy="4056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5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3" name="Google Shape;233;p36"/>
          <p:cNvSpPr txBox="1"/>
          <p:nvPr/>
        </p:nvSpPr>
        <p:spPr>
          <a:xfrm>
            <a:off x="914400" y="3505200"/>
            <a:ext cx="2209800" cy="13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cxnSp>
        <p:nvCxnSpPr>
          <p:cNvPr id="234" name="Google Shape;234;p36"/>
          <p:cNvCxnSpPr/>
          <p:nvPr/>
        </p:nvCxnSpPr>
        <p:spPr>
          <a:xfrm>
            <a:off x="3276600" y="4191000"/>
            <a:ext cx="13716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5" name="Google Shape;235;p3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390525" y="2684462"/>
            <a:ext cx="838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8000"/>
              <a:buFont typeface="Times New Roman"/>
              <a:buNone/>
            </a:pPr>
            <a:r>
              <a:rPr lang="en-US" sz="80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Demand</a:t>
            </a:r>
            <a:endParaRPr/>
          </a:p>
        </p:txBody>
      </p:sp>
      <p:sp>
        <p:nvSpPr>
          <p:cNvPr id="288" name="Google Shape;288;p4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DEMAND</a:t>
            </a:r>
            <a:endParaRPr/>
          </a:p>
        </p:txBody>
      </p:sp>
      <p:grpSp>
        <p:nvGrpSpPr>
          <p:cNvPr id="303" name="Google Shape;303;p44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304" name="Google Shape;304;p44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5" name="Google Shape;305;p44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06" name="Google Shape;306;p44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307" name="Google Shape;307;p44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08" name="Google Shape;308;p44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309" name="Google Shape;309;p44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310" name="Google Shape;310;p44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311" name="Google Shape;311;p44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312" name="Google Shape;312;p44"/>
          <p:cNvSpPr txBox="1"/>
          <p:nvPr/>
        </p:nvSpPr>
        <p:spPr>
          <a:xfrm>
            <a:off x="5791200" y="1047750"/>
            <a:ext cx="317817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Draw this large in your notes</a:t>
            </a:r>
            <a:endParaRPr/>
          </a:p>
        </p:txBody>
      </p:sp>
      <p:cxnSp>
        <p:nvCxnSpPr>
          <p:cNvPr id="313" name="Google Shape;313;p44"/>
          <p:cNvCxnSpPr/>
          <p:nvPr/>
        </p:nvCxnSpPr>
        <p:spPr>
          <a:xfrm flipH="1">
            <a:off x="5973762" y="2270125"/>
            <a:ext cx="973137" cy="1089025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4" name="Google Shape;314;p4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/>
          </a:p>
        </p:txBody>
      </p:sp>
      <p:graphicFrame>
        <p:nvGraphicFramePr>
          <p:cNvPr id="315" name="Google Shape;315;p44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6" name="Google Shape;316;p44" descr="http://3dreferencesource.com/wp-content/uploads/2013/03/milk-jug-fro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3737" y="2060575"/>
            <a:ext cx="2103437" cy="31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277" name="Google Shape;2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400" y="0"/>
            <a:ext cx="5962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66425" y="2887500"/>
            <a:ext cx="3016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/>
              <a:t>Macro or Micro?</a:t>
            </a:r>
            <a:endParaRPr sz="6000" b="1"/>
          </a:p>
        </p:txBody>
      </p:sp>
      <p:pic>
        <p:nvPicPr>
          <p:cNvPr id="280" name="Google Shape;2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DEMAND</a:t>
            </a:r>
            <a:endParaRPr/>
          </a:p>
        </p:txBody>
      </p:sp>
      <p:grpSp>
        <p:nvGrpSpPr>
          <p:cNvPr id="323" name="Google Shape;323;p45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324" name="Google Shape;324;p45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5" name="Google Shape;325;p45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26" name="Google Shape;326;p45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dirty="0"/>
          </a:p>
        </p:txBody>
      </p:sp>
      <p:sp>
        <p:nvSpPr>
          <p:cNvPr id="327" name="Google Shape;327;p45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28" name="Google Shape;328;p45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329" name="Google Shape;329;p45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330" name="Google Shape;330;p45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331" name="Google Shape;331;p45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332" name="Google Shape;332;p4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fld>
            <a:endParaRPr/>
          </a:p>
        </p:txBody>
      </p:sp>
      <p:graphicFrame>
        <p:nvGraphicFramePr>
          <p:cNvPr id="333" name="Google Shape;333;p45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4" name="Google Shape;334;p45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Google Shape;335;p45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p45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45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45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p45"/>
          <p:cNvSpPr txBox="1"/>
          <p:nvPr/>
        </p:nvSpPr>
        <p:spPr>
          <a:xfrm>
            <a:off x="7086600" y="5181600"/>
            <a:ext cx="1603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8"/>
          <p:cNvSpPr txBox="1">
            <a:spLocks noGrp="1"/>
          </p:cNvSpPr>
          <p:nvPr>
            <p:ph type="title"/>
          </p:nvPr>
        </p:nvSpPr>
        <p:spPr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Shifts in Demand</a:t>
            </a:r>
            <a:endParaRPr/>
          </a:p>
        </p:txBody>
      </p:sp>
      <p:sp>
        <p:nvSpPr>
          <p:cNvPr id="421" name="Google Shape;421;p48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839200" cy="496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shift means that at the same prices, more people are willing and able to purchase that good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42900" marR="0" lvl="0" indent="-342900" algn="ctr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is a change in demand, not a change in quantity demanded!</a:t>
            </a:r>
            <a:endParaRPr dirty="0"/>
          </a:p>
          <a:p>
            <a:pPr marL="342900" marR="0" lvl="0" indent="-342900" algn="ctr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sng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DOESN’T SHIFT THE CURVE</a:t>
            </a:r>
            <a:endParaRPr dirty="0"/>
          </a:p>
        </p:txBody>
      </p:sp>
      <p:sp>
        <p:nvSpPr>
          <p:cNvPr id="422" name="Google Shape;422;p4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9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429" name="Google Shape;429;p49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30" name="Google Shape;430;p49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1" name="Google Shape;431;p49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32" name="Google Shape;432;p49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33" name="Google Shape;433;p49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34" name="Google Shape;434;p49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35" name="Google Shape;435;p49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36" name="Google Shape;436;p49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437" name="Google Shape;437;p49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38" name="Google Shape;438;p4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/>
          </a:p>
        </p:txBody>
      </p:sp>
      <p:graphicFrame>
        <p:nvGraphicFramePr>
          <p:cNvPr id="439" name="Google Shape;439;p49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40" name="Google Shape;440;p49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1" name="Google Shape;441;p49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p49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Google Shape;443;p49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49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p49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49"/>
          <p:cNvSpPr txBox="1"/>
          <p:nvPr/>
        </p:nvSpPr>
        <p:spPr>
          <a:xfrm>
            <a:off x="7086600" y="5191539"/>
            <a:ext cx="1603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  <p:sp>
        <p:nvSpPr>
          <p:cNvPr id="448" name="Google Shape;448;p49"/>
          <p:cNvSpPr txBox="1"/>
          <p:nvPr/>
        </p:nvSpPr>
        <p:spPr>
          <a:xfrm>
            <a:off x="4629150" y="1120775"/>
            <a:ext cx="4514850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if milk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makes you smarter?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454" name="Google Shape;454;p50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55" name="Google Shape;455;p50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6" name="Google Shape;456;p50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57" name="Google Shape;457;p50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58" name="Google Shape;458;p50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59" name="Google Shape;459;p50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60" name="Google Shape;460;p50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61" name="Google Shape;461;p50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462" name="Google Shape;462;p50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63" name="Google Shape;463;p5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</a:t>
            </a:fld>
            <a:endParaRPr/>
          </a:p>
        </p:txBody>
      </p:sp>
      <p:graphicFrame>
        <p:nvGraphicFramePr>
          <p:cNvPr id="464" name="Google Shape;464;p50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5" name="Google Shape;465;p50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6" name="Google Shape;466;p50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7" name="Google Shape;467;p50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Google Shape;468;p50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50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50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1" name="Google Shape;471;p50"/>
          <p:cNvSpPr txBox="1"/>
          <p:nvPr/>
        </p:nvSpPr>
        <p:spPr>
          <a:xfrm>
            <a:off x="7086601" y="5181600"/>
            <a:ext cx="1603374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  <p:cxnSp>
        <p:nvCxnSpPr>
          <p:cNvPr id="472" name="Google Shape;472;p50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3" name="Google Shape;473;p50"/>
          <p:cNvCxnSpPr/>
          <p:nvPr/>
        </p:nvCxnSpPr>
        <p:spPr>
          <a:xfrm rot="10800000" flipH="1">
            <a:off x="1371600" y="37338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4" name="Google Shape;474;p50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5" name="Google Shape;475;p50"/>
          <p:cNvCxnSpPr/>
          <p:nvPr/>
        </p:nvCxnSpPr>
        <p:spPr>
          <a:xfrm rot="10800000" flipH="1">
            <a:off x="14478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6" name="Google Shape;476;p50"/>
          <p:cNvCxnSpPr/>
          <p:nvPr/>
        </p:nvCxnSpPr>
        <p:spPr>
          <a:xfrm rot="10800000" flipH="1">
            <a:off x="13716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8" name="Google Shape;478;p50"/>
          <p:cNvSpPr txBox="1"/>
          <p:nvPr/>
        </p:nvSpPr>
        <p:spPr>
          <a:xfrm>
            <a:off x="4629150" y="1120775"/>
            <a:ext cx="4514850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if milk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makes you smarter?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1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484" name="Google Shape;484;p51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85" name="Google Shape;485;p51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6" name="Google Shape;486;p51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87" name="Google Shape;487;p51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88" name="Google Shape;488;p51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89" name="Google Shape;489;p51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90" name="Google Shape;490;p51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91" name="Google Shape;491;p51"/>
          <p:cNvSpPr txBox="1"/>
          <p:nvPr/>
        </p:nvSpPr>
        <p:spPr>
          <a:xfrm>
            <a:off x="304800" y="990600"/>
            <a:ext cx="2133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492" name="Google Shape;492;p51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93" name="Google Shape;493;p5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/>
          </a:p>
        </p:txBody>
      </p:sp>
      <p:graphicFrame>
        <p:nvGraphicFramePr>
          <p:cNvPr id="494" name="Google Shape;494;p51"/>
          <p:cNvGraphicFramePr/>
          <p:nvPr/>
        </p:nvGraphicFramePr>
        <p:xfrm>
          <a:off x="87150" y="1944738"/>
          <a:ext cx="2427450" cy="4189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                 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5" name="Google Shape;495;p51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Google Shape;496;p51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7" name="Google Shape;497;p51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p51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9" name="Google Shape;499;p51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p51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p51"/>
          <p:cNvSpPr txBox="1"/>
          <p:nvPr/>
        </p:nvSpPr>
        <p:spPr>
          <a:xfrm>
            <a:off x="7086600" y="5181600"/>
            <a:ext cx="167971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  <p:cxnSp>
        <p:nvCxnSpPr>
          <p:cNvPr id="502" name="Google Shape;502;p51"/>
          <p:cNvCxnSpPr/>
          <p:nvPr/>
        </p:nvCxnSpPr>
        <p:spPr>
          <a:xfrm rot="10800000" flipH="1">
            <a:off x="1066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3" name="Google Shape;503;p51"/>
          <p:cNvCxnSpPr/>
          <p:nvPr/>
        </p:nvCxnSpPr>
        <p:spPr>
          <a:xfrm rot="10800000" flipH="1">
            <a:off x="990600" y="37338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4" name="Google Shape;504;p51"/>
          <p:cNvCxnSpPr/>
          <p:nvPr/>
        </p:nvCxnSpPr>
        <p:spPr>
          <a:xfrm rot="10800000" flipH="1">
            <a:off x="990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5" name="Google Shape;505;p51"/>
          <p:cNvCxnSpPr/>
          <p:nvPr/>
        </p:nvCxnSpPr>
        <p:spPr>
          <a:xfrm rot="10800000" flipH="1">
            <a:off x="10668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6" name="Google Shape;506;p51"/>
          <p:cNvCxnSpPr/>
          <p:nvPr/>
        </p:nvCxnSpPr>
        <p:spPr>
          <a:xfrm rot="10800000" flipH="1">
            <a:off x="9906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" name="Google Shape;512;p52"/>
          <p:cNvGraphicFramePr/>
          <p:nvPr/>
        </p:nvGraphicFramePr>
        <p:xfrm>
          <a:off x="462675" y="2035125"/>
          <a:ext cx="2427450" cy="4189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                 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3" name="Google Shape;513;p52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514" name="Google Shape;514;p52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515" name="Google Shape;515;p52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6" name="Google Shape;516;p52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17" name="Google Shape;517;p52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518" name="Google Shape;518;p52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19" name="Google Shape;519;p52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520" name="Google Shape;520;p52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521" name="Google Shape;521;p52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522" name="Google Shape;522;p52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523" name="Google Shape;523;p5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fld>
            <a:endParaRPr/>
          </a:p>
        </p:txBody>
      </p:sp>
      <p:sp>
        <p:nvSpPr>
          <p:cNvPr id="524" name="Google Shape;524;p52"/>
          <p:cNvSpPr txBox="1"/>
          <p:nvPr/>
        </p:nvSpPr>
        <p:spPr>
          <a:xfrm>
            <a:off x="7086600" y="5181600"/>
            <a:ext cx="1603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  <p:cxnSp>
        <p:nvCxnSpPr>
          <p:cNvPr id="525" name="Google Shape;525;p52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6" name="Google Shape;526;p52"/>
          <p:cNvCxnSpPr/>
          <p:nvPr/>
        </p:nvCxnSpPr>
        <p:spPr>
          <a:xfrm rot="10800000" flipH="1">
            <a:off x="1371600" y="37338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7" name="Google Shape;527;p52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8" name="Google Shape;528;p52"/>
          <p:cNvCxnSpPr/>
          <p:nvPr/>
        </p:nvCxnSpPr>
        <p:spPr>
          <a:xfrm rot="10800000" flipH="1">
            <a:off x="14478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9" name="Google Shape;529;p52"/>
          <p:cNvCxnSpPr/>
          <p:nvPr/>
        </p:nvCxnSpPr>
        <p:spPr>
          <a:xfrm rot="10800000" flipH="1">
            <a:off x="13716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0" name="Google Shape;530;p52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52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2" name="Google Shape;532;p52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3" name="Google Shape;533;p52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Google Shape;534;p52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5" name="Google Shape;535;p52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6" name="Google Shape;536;p52"/>
          <p:cNvSpPr/>
          <p:nvPr/>
        </p:nvSpPr>
        <p:spPr>
          <a:xfrm>
            <a:off x="5029200" y="2819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7" name="Google Shape;537;p52"/>
          <p:cNvSpPr/>
          <p:nvPr/>
        </p:nvSpPr>
        <p:spPr>
          <a:xfrm rot="-360000">
            <a:off x="52578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8" name="Google Shape;538;p52"/>
          <p:cNvSpPr/>
          <p:nvPr/>
        </p:nvSpPr>
        <p:spPr>
          <a:xfrm>
            <a:off x="50292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9" name="Google Shape;539;p52"/>
          <p:cNvSpPr/>
          <p:nvPr/>
        </p:nvSpPr>
        <p:spPr>
          <a:xfrm>
            <a:off x="55626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0" name="Google Shape;540;p52"/>
          <p:cNvSpPr/>
          <p:nvPr/>
        </p:nvSpPr>
        <p:spPr>
          <a:xfrm>
            <a:off x="62484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1" name="Google Shape;541;p52"/>
          <p:cNvSpPr/>
          <p:nvPr/>
        </p:nvSpPr>
        <p:spPr>
          <a:xfrm>
            <a:off x="73914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52"/>
          <p:cNvSpPr/>
          <p:nvPr/>
        </p:nvSpPr>
        <p:spPr>
          <a:xfrm>
            <a:off x="89916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52"/>
          <p:cNvSpPr txBox="1"/>
          <p:nvPr/>
        </p:nvSpPr>
        <p:spPr>
          <a:xfrm>
            <a:off x="8567737" y="4343400"/>
            <a:ext cx="5762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44" name="Google Shape;544;p52"/>
          <p:cNvSpPr txBox="1"/>
          <p:nvPr/>
        </p:nvSpPr>
        <p:spPr>
          <a:xfrm>
            <a:off x="5638800" y="1371600"/>
            <a:ext cx="3505200" cy="1163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 in Demand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Prices didn’t change but people want MORE Milk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551" name="Google Shape;551;p53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552" name="Google Shape;552;p53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3" name="Google Shape;553;p53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54" name="Google Shape;554;p53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555" name="Google Shape;555;p53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56" name="Google Shape;556;p53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557" name="Google Shape;557;p53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558" name="Google Shape;558;p53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559" name="Google Shape;559;p53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560" name="Google Shape;560;p53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</a:t>
            </a:fld>
            <a:endParaRPr/>
          </a:p>
        </p:txBody>
      </p:sp>
      <p:graphicFrame>
        <p:nvGraphicFramePr>
          <p:cNvPr id="561" name="Google Shape;561;p53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62" name="Google Shape;562;p53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3" name="Google Shape;563;p53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4" name="Google Shape;564;p53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p53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p53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p53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p53"/>
          <p:cNvSpPr txBox="1"/>
          <p:nvPr/>
        </p:nvSpPr>
        <p:spPr>
          <a:xfrm>
            <a:off x="7315200" y="5029200"/>
            <a:ext cx="170953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  <p:sp>
        <p:nvSpPr>
          <p:cNvPr id="570" name="Google Shape;570;p53"/>
          <p:cNvSpPr txBox="1"/>
          <p:nvPr/>
        </p:nvSpPr>
        <p:spPr>
          <a:xfrm>
            <a:off x="4629150" y="1120775"/>
            <a:ext cx="4514850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if milk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causes baldness?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4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576" name="Google Shape;576;p54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577" name="Google Shape;577;p54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8" name="Google Shape;578;p54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79" name="Google Shape;579;p54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580" name="Google Shape;580;p54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81" name="Google Shape;581;p54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582" name="Google Shape;582;p54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583" name="Google Shape;583;p54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584" name="Google Shape;584;p54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585" name="Google Shape;585;p5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</a:t>
            </a:fld>
            <a:endParaRPr/>
          </a:p>
        </p:txBody>
      </p:sp>
      <p:graphicFrame>
        <p:nvGraphicFramePr>
          <p:cNvPr id="586" name="Google Shape;586;p54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87" name="Google Shape;587;p54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8" name="Google Shape;588;p54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9" name="Google Shape;589;p54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0" name="Google Shape;590;p54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1" name="Google Shape;591;p54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2" name="Google Shape;592;p54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93" name="Google Shape;593;p54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4" name="Google Shape;594;p54"/>
          <p:cNvCxnSpPr/>
          <p:nvPr/>
        </p:nvCxnSpPr>
        <p:spPr>
          <a:xfrm rot="10800000" flipH="1">
            <a:off x="1371600" y="37338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5" name="Google Shape;595;p54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6" name="Google Shape;596;p54"/>
          <p:cNvCxnSpPr/>
          <p:nvPr/>
        </p:nvCxnSpPr>
        <p:spPr>
          <a:xfrm rot="10800000" flipH="1">
            <a:off x="14478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7" name="Google Shape;597;p54"/>
          <p:cNvCxnSpPr/>
          <p:nvPr/>
        </p:nvCxnSpPr>
        <p:spPr>
          <a:xfrm rot="10800000" flipH="1">
            <a:off x="13716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8" name="Google Shape;598;p54"/>
          <p:cNvSpPr txBox="1"/>
          <p:nvPr/>
        </p:nvSpPr>
        <p:spPr>
          <a:xfrm>
            <a:off x="7315200" y="5029200"/>
            <a:ext cx="163995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  <p:sp>
        <p:nvSpPr>
          <p:cNvPr id="600" name="Google Shape;600;p54"/>
          <p:cNvSpPr txBox="1"/>
          <p:nvPr/>
        </p:nvSpPr>
        <p:spPr>
          <a:xfrm>
            <a:off x="4629150" y="1120775"/>
            <a:ext cx="4514850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if milk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causes baldness?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5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606" name="Google Shape;606;p55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607" name="Google Shape;607;p55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8" name="Google Shape;608;p55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09" name="Google Shape;609;p55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610" name="Google Shape;610;p55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11" name="Google Shape;611;p55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612" name="Google Shape;612;p55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613" name="Google Shape;613;p55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614" name="Google Shape;614;p55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615" name="Google Shape;615;p5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fld>
            <a:endParaRPr/>
          </a:p>
        </p:txBody>
      </p:sp>
      <p:graphicFrame>
        <p:nvGraphicFramePr>
          <p:cNvPr id="616" name="Google Shape;616;p55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17" name="Google Shape;617;p55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8" name="Google Shape;618;p55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9" name="Google Shape;619;p55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0" name="Google Shape;620;p55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1" name="Google Shape;621;p55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2" name="Google Shape;622;p55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23" name="Google Shape;623;p55"/>
          <p:cNvCxnSpPr/>
          <p:nvPr/>
        </p:nvCxnSpPr>
        <p:spPr>
          <a:xfrm rot="10800000" flipH="1">
            <a:off x="13716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4" name="Google Shape;624;p55"/>
          <p:cNvCxnSpPr/>
          <p:nvPr/>
        </p:nvCxnSpPr>
        <p:spPr>
          <a:xfrm rot="10800000" flipH="1">
            <a:off x="1295400" y="37338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5" name="Google Shape;625;p55"/>
          <p:cNvCxnSpPr/>
          <p:nvPr/>
        </p:nvCxnSpPr>
        <p:spPr>
          <a:xfrm rot="10800000" flipH="1">
            <a:off x="12954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6" name="Google Shape;626;p55"/>
          <p:cNvCxnSpPr/>
          <p:nvPr/>
        </p:nvCxnSpPr>
        <p:spPr>
          <a:xfrm rot="10800000" flipH="1">
            <a:off x="1239838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7" name="Google Shape;627;p55"/>
          <p:cNvCxnSpPr/>
          <p:nvPr/>
        </p:nvCxnSpPr>
        <p:spPr>
          <a:xfrm rot="10800000" flipH="1">
            <a:off x="12954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8" name="Google Shape;628;p55"/>
          <p:cNvSpPr txBox="1"/>
          <p:nvPr/>
        </p:nvSpPr>
        <p:spPr>
          <a:xfrm>
            <a:off x="7315200" y="5029200"/>
            <a:ext cx="1699591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</p:spTree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" name="Google Shape;634;p56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35" name="Google Shape;635;p56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636" name="Google Shape;636;p56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637" name="Google Shape;637;p56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8" name="Google Shape;638;p56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39" name="Google Shape;639;p56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640" name="Google Shape;640;p56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41" name="Google Shape;641;p56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642" name="Google Shape;642;p56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643" name="Google Shape;643;p56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644" name="Google Shape;644;p56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645" name="Google Shape;645;p5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fld>
            <a:endParaRPr/>
          </a:p>
        </p:txBody>
      </p:sp>
      <p:sp>
        <p:nvSpPr>
          <p:cNvPr id="646" name="Google Shape;646;p56"/>
          <p:cNvSpPr txBox="1"/>
          <p:nvPr/>
        </p:nvSpPr>
        <p:spPr>
          <a:xfrm>
            <a:off x="7315200" y="5029200"/>
            <a:ext cx="1748006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  <p:cxnSp>
        <p:nvCxnSpPr>
          <p:cNvPr id="647" name="Google Shape;647;p56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8" name="Google Shape;648;p56"/>
          <p:cNvCxnSpPr/>
          <p:nvPr/>
        </p:nvCxnSpPr>
        <p:spPr>
          <a:xfrm rot="10800000" flipH="1">
            <a:off x="1371600" y="37338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9" name="Google Shape;649;p56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0" name="Google Shape;650;p56"/>
          <p:cNvCxnSpPr/>
          <p:nvPr/>
        </p:nvCxnSpPr>
        <p:spPr>
          <a:xfrm rot="10800000" flipH="1">
            <a:off x="14478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1" name="Google Shape;651;p56"/>
          <p:cNvCxnSpPr/>
          <p:nvPr/>
        </p:nvCxnSpPr>
        <p:spPr>
          <a:xfrm rot="10800000" flipH="1">
            <a:off x="13716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2" name="Google Shape;652;p56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3" name="Google Shape;653;p56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4" name="Google Shape;654;p56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5" name="Google Shape;655;p56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6" name="Google Shape;656;p56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7" name="Google Shape;657;p56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8" name="Google Shape;658;p56"/>
          <p:cNvSpPr/>
          <p:nvPr/>
        </p:nvSpPr>
        <p:spPr>
          <a:xfrm rot="10800000">
            <a:off x="4876800" y="3581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9" name="Google Shape;659;p56"/>
          <p:cNvSpPr txBox="1"/>
          <p:nvPr/>
        </p:nvSpPr>
        <p:spPr>
          <a:xfrm>
            <a:off x="6172200" y="5029200"/>
            <a:ext cx="5762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60" name="Google Shape;660;p56"/>
          <p:cNvSpPr txBox="1"/>
          <p:nvPr/>
        </p:nvSpPr>
        <p:spPr>
          <a:xfrm>
            <a:off x="5029200" y="1828800"/>
            <a:ext cx="3505200" cy="1163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Decrease in Demand</a:t>
            </a:r>
            <a:endParaRPr sz="24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Prices didn’t change but people want LESS Milk</a:t>
            </a:r>
            <a:endParaRPr/>
          </a:p>
        </p:txBody>
      </p:sp>
      <p:sp>
        <p:nvSpPr>
          <p:cNvPr id="661" name="Google Shape;661;p56"/>
          <p:cNvSpPr/>
          <p:nvPr/>
        </p:nvSpPr>
        <p:spPr>
          <a:xfrm rot="-360000">
            <a:off x="3876675" y="2528887"/>
            <a:ext cx="2667000" cy="2667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2" name="Google Shape;662;p56"/>
          <p:cNvSpPr/>
          <p:nvPr/>
        </p:nvSpPr>
        <p:spPr>
          <a:xfrm>
            <a:off x="36576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3" name="Google Shape;663;p56"/>
          <p:cNvSpPr/>
          <p:nvPr/>
        </p:nvSpPr>
        <p:spPr>
          <a:xfrm>
            <a:off x="4267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4" name="Google Shape;664;p56"/>
          <p:cNvSpPr/>
          <p:nvPr/>
        </p:nvSpPr>
        <p:spPr>
          <a:xfrm>
            <a:off x="51054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5" name="Google Shape;665;p56"/>
          <p:cNvSpPr/>
          <p:nvPr/>
        </p:nvSpPr>
        <p:spPr>
          <a:xfrm>
            <a:off x="6629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87" name="Google Shape;2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00" y="960000"/>
            <a:ext cx="6286425" cy="562387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xfrm>
            <a:off x="5420100" y="249125"/>
            <a:ext cx="37239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/>
              <a:t>Macro or Micro?</a:t>
            </a:r>
            <a:endParaRPr sz="6000" b="1"/>
          </a:p>
        </p:txBody>
      </p:sp>
      <p:pic>
        <p:nvPicPr>
          <p:cNvPr id="290" name="Google Shape;29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57"/>
          <p:cNvGrpSpPr/>
          <p:nvPr/>
        </p:nvGrpSpPr>
        <p:grpSpPr>
          <a:xfrm>
            <a:off x="2341562" y="1843087"/>
            <a:ext cx="4173537" cy="4252912"/>
            <a:chOff x="2338387" y="1504950"/>
            <a:chExt cx="4745037" cy="4324350"/>
          </a:xfrm>
        </p:grpSpPr>
        <p:cxnSp>
          <p:nvCxnSpPr>
            <p:cNvPr id="672" name="Google Shape;672;p57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73" name="Google Shape;673;p57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74" name="Google Shape;674;p57"/>
          <p:cNvSpPr txBox="1"/>
          <p:nvPr/>
        </p:nvSpPr>
        <p:spPr>
          <a:xfrm>
            <a:off x="1874837" y="1500187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675" name="Google Shape;675;p57"/>
          <p:cNvSpPr txBox="1"/>
          <p:nvPr/>
        </p:nvSpPr>
        <p:spPr>
          <a:xfrm>
            <a:off x="6561137" y="6035675"/>
            <a:ext cx="126365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 Milk</a:t>
            </a:r>
            <a:endParaRPr/>
          </a:p>
        </p:txBody>
      </p:sp>
      <p:sp>
        <p:nvSpPr>
          <p:cNvPr id="676" name="Google Shape;676;p57"/>
          <p:cNvSpPr txBox="1"/>
          <p:nvPr/>
        </p:nvSpPr>
        <p:spPr>
          <a:xfrm>
            <a:off x="1600200" y="3352800"/>
            <a:ext cx="811212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57"/>
          <p:cNvSpPr/>
          <p:nvPr/>
        </p:nvSpPr>
        <p:spPr>
          <a:xfrm>
            <a:off x="2667000" y="2133600"/>
            <a:ext cx="34829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8" name="Google Shape;678;p57"/>
          <p:cNvSpPr txBox="1"/>
          <p:nvPr/>
        </p:nvSpPr>
        <p:spPr>
          <a:xfrm>
            <a:off x="6096000" y="5410200"/>
            <a:ext cx="5762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79" name="Google Shape;679;p57"/>
          <p:cNvSpPr txBox="1"/>
          <p:nvPr/>
        </p:nvSpPr>
        <p:spPr>
          <a:xfrm>
            <a:off x="914400" y="1308100"/>
            <a:ext cx="154463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680" name="Google Shape;680;p57"/>
          <p:cNvSpPr txBox="1"/>
          <p:nvPr/>
        </p:nvSpPr>
        <p:spPr>
          <a:xfrm>
            <a:off x="3397250" y="6489700"/>
            <a:ext cx="19177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681" name="Google Shape;681;p57"/>
          <p:cNvSpPr txBox="1"/>
          <p:nvPr/>
        </p:nvSpPr>
        <p:spPr>
          <a:xfrm>
            <a:off x="3429000" y="6096000"/>
            <a:ext cx="28956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10               20</a:t>
            </a:r>
            <a:endParaRPr/>
          </a:p>
        </p:txBody>
      </p:sp>
      <p:sp>
        <p:nvSpPr>
          <p:cNvPr id="682" name="Google Shape;682;p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Qd vs. Change in Demand</a:t>
            </a:r>
            <a:endParaRPr/>
          </a:p>
        </p:txBody>
      </p:sp>
      <p:sp>
        <p:nvSpPr>
          <p:cNvPr id="683" name="Google Shape;683;p57"/>
          <p:cNvSpPr/>
          <p:nvPr/>
        </p:nvSpPr>
        <p:spPr>
          <a:xfrm>
            <a:off x="3581400" y="1905000"/>
            <a:ext cx="3482975" cy="340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84" name="Google Shape;684;p57"/>
          <p:cNvCxnSpPr/>
          <p:nvPr/>
        </p:nvCxnSpPr>
        <p:spPr>
          <a:xfrm rot="10800000">
            <a:off x="3657600" y="3581400"/>
            <a:ext cx="0" cy="24384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85" name="Google Shape;685;p57"/>
          <p:cNvCxnSpPr/>
          <p:nvPr/>
        </p:nvCxnSpPr>
        <p:spPr>
          <a:xfrm rot="10800000">
            <a:off x="4800600" y="3581400"/>
            <a:ext cx="0" cy="24384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86" name="Google Shape;686;p57"/>
          <p:cNvCxnSpPr/>
          <p:nvPr/>
        </p:nvCxnSpPr>
        <p:spPr>
          <a:xfrm>
            <a:off x="2438400" y="3581400"/>
            <a:ext cx="24384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687" name="Google Shape;687;p57"/>
          <p:cNvSpPr/>
          <p:nvPr/>
        </p:nvSpPr>
        <p:spPr>
          <a:xfrm>
            <a:off x="4724400" y="3505200"/>
            <a:ext cx="165100" cy="217487"/>
          </a:xfrm>
          <a:prstGeom prst="ellipse">
            <a:avLst/>
          </a:prstGeom>
          <a:solidFill>
            <a:srgbClr val="CC000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8" name="Google Shape;688;p57"/>
          <p:cNvSpPr/>
          <p:nvPr/>
        </p:nvSpPr>
        <p:spPr>
          <a:xfrm>
            <a:off x="3581400" y="3505200"/>
            <a:ext cx="166687" cy="217487"/>
          </a:xfrm>
          <a:prstGeom prst="ellipse">
            <a:avLst/>
          </a:prstGeom>
          <a:solidFill>
            <a:srgbClr val="CC000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9" name="Google Shape;689;p57"/>
          <p:cNvSpPr txBox="1"/>
          <p:nvPr/>
        </p:nvSpPr>
        <p:spPr>
          <a:xfrm>
            <a:off x="3505200" y="31242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/>
          </a:p>
        </p:txBody>
      </p:sp>
      <p:sp>
        <p:nvSpPr>
          <p:cNvPr id="690" name="Google Shape;690;p57"/>
          <p:cNvSpPr txBox="1"/>
          <p:nvPr/>
        </p:nvSpPr>
        <p:spPr>
          <a:xfrm>
            <a:off x="4800600" y="31242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/>
          </a:p>
        </p:txBody>
      </p:sp>
      <p:sp>
        <p:nvSpPr>
          <p:cNvPr id="691" name="Google Shape;691;p57"/>
          <p:cNvSpPr txBox="1"/>
          <p:nvPr/>
        </p:nvSpPr>
        <p:spPr>
          <a:xfrm>
            <a:off x="4876800" y="43434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/>
          </a:p>
        </p:txBody>
      </p:sp>
      <p:cxnSp>
        <p:nvCxnSpPr>
          <p:cNvPr id="692" name="Google Shape;692;p57"/>
          <p:cNvCxnSpPr/>
          <p:nvPr/>
        </p:nvCxnSpPr>
        <p:spPr>
          <a:xfrm>
            <a:off x="2362200" y="4724400"/>
            <a:ext cx="2438400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693" name="Google Shape;693;p57"/>
          <p:cNvSpPr/>
          <p:nvPr/>
        </p:nvSpPr>
        <p:spPr>
          <a:xfrm>
            <a:off x="4724400" y="4572000"/>
            <a:ext cx="165100" cy="217487"/>
          </a:xfrm>
          <a:prstGeom prst="ellipse">
            <a:avLst/>
          </a:prstGeom>
          <a:solidFill>
            <a:srgbClr val="CC000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4" name="Google Shape;694;p57"/>
          <p:cNvSpPr txBox="1"/>
          <p:nvPr/>
        </p:nvSpPr>
        <p:spPr>
          <a:xfrm>
            <a:off x="3041575" y="627050"/>
            <a:ext cx="60198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two ways to increase quantity from 10 to 20  </a:t>
            </a:r>
            <a:r>
              <a:rPr lang="en-US" sz="2400" b="0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695" name="Google Shape;695;p57"/>
          <p:cNvSpPr txBox="1"/>
          <p:nvPr/>
        </p:nvSpPr>
        <p:spPr>
          <a:xfrm>
            <a:off x="7086600" y="4876800"/>
            <a:ext cx="5762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96" name="Google Shape;696;p57"/>
          <p:cNvSpPr txBox="1"/>
          <p:nvPr/>
        </p:nvSpPr>
        <p:spPr>
          <a:xfrm>
            <a:off x="5638800" y="1600200"/>
            <a:ext cx="3505200" cy="308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to B is a change in quantity demanded (due to a change in price)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to C is a change in demand (shift in the curve)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9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Demand</a:t>
            </a:r>
            <a:endParaRPr/>
          </a:p>
        </p:txBody>
      </p:sp>
      <p:grpSp>
        <p:nvGrpSpPr>
          <p:cNvPr id="711" name="Google Shape;711;p59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712" name="Google Shape;712;p59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3" name="Google Shape;713;p59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14" name="Google Shape;714;p59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715" name="Google Shape;715;p59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16" name="Google Shape;716;p59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717" name="Google Shape;717;p59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718" name="Google Shape;718;p59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719" name="Google Shape;719;p59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720" name="Google Shape;720;p5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fld>
            <a:endParaRPr/>
          </a:p>
        </p:txBody>
      </p:sp>
      <p:graphicFrame>
        <p:nvGraphicFramePr>
          <p:cNvPr id="721" name="Google Shape;721;p59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22" name="Google Shape;722;p59"/>
          <p:cNvSpPr/>
          <p:nvPr/>
        </p:nvSpPr>
        <p:spPr>
          <a:xfrm rot="-360000">
            <a:off x="4038600" y="1600200"/>
            <a:ext cx="3657600" cy="3657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3" name="Google Shape;723;p59"/>
          <p:cNvSpPr/>
          <p:nvPr/>
        </p:nvSpPr>
        <p:spPr>
          <a:xfrm>
            <a:off x="38100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4" name="Google Shape;724;p59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5" name="Google Shape;725;p59"/>
          <p:cNvSpPr/>
          <p:nvPr/>
        </p:nvSpPr>
        <p:spPr>
          <a:xfrm>
            <a:off x="5029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6" name="Google Shape;726;p59"/>
          <p:cNvSpPr/>
          <p:nvPr/>
        </p:nvSpPr>
        <p:spPr>
          <a:xfrm>
            <a:off x="6172200" y="4114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7" name="Google Shape;727;p59"/>
          <p:cNvSpPr/>
          <p:nvPr/>
        </p:nvSpPr>
        <p:spPr>
          <a:xfrm>
            <a:off x="77724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8" name="Google Shape;728;p59"/>
          <p:cNvSpPr txBox="1"/>
          <p:nvPr/>
        </p:nvSpPr>
        <p:spPr>
          <a:xfrm>
            <a:off x="7315200" y="5029200"/>
            <a:ext cx="171947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dirty="0"/>
          </a:p>
        </p:txBody>
      </p:sp>
      <p:sp>
        <p:nvSpPr>
          <p:cNvPr id="730" name="Google Shape;730;p59"/>
          <p:cNvSpPr txBox="1"/>
          <p:nvPr/>
        </p:nvSpPr>
        <p:spPr>
          <a:xfrm>
            <a:off x="4419600" y="1366837"/>
            <a:ext cx="47244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happens to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demand for milk if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price of milk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goes up? </a:t>
            </a:r>
            <a:endParaRPr/>
          </a:p>
        </p:txBody>
      </p:sp>
      <p:sp>
        <p:nvSpPr>
          <p:cNvPr id="731" name="Google Shape;731;p59"/>
          <p:cNvSpPr txBox="1"/>
          <p:nvPr/>
        </p:nvSpPr>
        <p:spPr>
          <a:xfrm>
            <a:off x="3629025" y="4144962"/>
            <a:ext cx="3152775" cy="157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NOTHING!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demand stays the same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Causes a Shift in Demand?</a:t>
            </a:r>
            <a:endParaRPr/>
          </a:p>
        </p:txBody>
      </p:sp>
      <p:sp>
        <p:nvSpPr>
          <p:cNvPr id="744" name="Google Shape;744;p61"/>
          <p:cNvSpPr txBox="1"/>
          <p:nvPr/>
        </p:nvSpPr>
        <p:spPr>
          <a:xfrm>
            <a:off x="304800" y="1143000"/>
            <a:ext cx="8610600" cy="545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None/>
            </a:pPr>
            <a:r>
              <a:rPr lang="en-US" sz="3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Shifters (</a:t>
            </a:r>
            <a:r>
              <a:rPr lang="en-US" sz="3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Determinants</a:t>
            </a:r>
            <a:r>
              <a:rPr lang="en-US" sz="3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of Demand</a:t>
            </a:r>
            <a:r>
              <a:rPr lang="en-US" sz="3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200"/>
              <a:buFont typeface="Times New Roman"/>
              <a:buAutoNum type="arabicPeriod"/>
            </a:pPr>
            <a:r>
              <a:rPr lang="en-US" sz="4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Tastes and Preferences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200"/>
              <a:buFont typeface="Times New Roman"/>
              <a:buAutoNum type="arabicPeriod"/>
            </a:pPr>
            <a:r>
              <a:rPr lang="en-US" sz="4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Number of Consumers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200"/>
              <a:buFont typeface="Times New Roman"/>
              <a:buAutoNum type="arabicPeriod"/>
            </a:pPr>
            <a:r>
              <a:rPr lang="en-US" sz="4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of Related Goods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200"/>
              <a:buFont typeface="Times New Roman"/>
              <a:buAutoNum type="arabicPeriod"/>
            </a:pPr>
            <a:r>
              <a:rPr lang="en-US" sz="4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Income</a:t>
            </a:r>
            <a:endParaRPr/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200"/>
              <a:buFont typeface="Times New Roman"/>
              <a:buAutoNum type="arabicPeriod"/>
            </a:pPr>
            <a:r>
              <a:rPr lang="en-US" sz="4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Future Expectations</a:t>
            </a:r>
            <a:endParaRPr sz="26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400"/>
              <a:buFont typeface="Times New Roman"/>
              <a:buNone/>
            </a:pPr>
            <a:r>
              <a:rPr lang="en-US" sz="34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Changes in PRICE don’t shift the curve. It only causes movement along the curve.</a:t>
            </a:r>
            <a:r>
              <a:rPr lang="en-US" sz="3000" b="1" i="0" u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45" name="Google Shape;745;p6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78"/>
          <p:cNvSpPr txBox="1">
            <a:spLocks noGrp="1"/>
          </p:cNvSpPr>
          <p:nvPr>
            <p:ph type="title"/>
          </p:nvPr>
        </p:nvSpPr>
        <p:spPr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Practice</a:t>
            </a:r>
            <a:endParaRPr/>
          </a:p>
        </p:txBody>
      </p:sp>
      <p:sp>
        <p:nvSpPr>
          <p:cNvPr id="896" name="Google Shape;896;p78"/>
          <p:cNvSpPr txBox="1">
            <a:spLocks noGrp="1"/>
          </p:cNvSpPr>
          <p:nvPr>
            <p:ph type="body" idx="1"/>
          </p:nvPr>
        </p:nvSpPr>
        <p:spPr>
          <a:xfrm>
            <a:off x="0" y="1752600"/>
            <a:ext cx="91440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Hamburgers (a normal good)</a:t>
            </a:r>
            <a:endParaRPr b="1"/>
          </a:p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Population boom </a:t>
            </a:r>
            <a:endParaRPr b="1"/>
          </a:p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Incomes fall due to recession</a:t>
            </a:r>
            <a:endParaRPr b="1"/>
          </a:p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of tacos, a substitute, decreases</a:t>
            </a:r>
            <a:endParaRPr b="1"/>
          </a:p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increases to $5 for hamburgers</a:t>
            </a:r>
            <a:endParaRPr b="1"/>
          </a:p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health craze- “No ground beef”</a:t>
            </a:r>
            <a:endParaRPr b="1"/>
          </a:p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Hamburger restaurants announce that they will significantly increase prices NEXT month </a:t>
            </a:r>
            <a:endParaRPr b="1"/>
          </a:p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of fries, a complement, increases</a:t>
            </a:r>
            <a:endParaRPr b="1"/>
          </a:p>
          <a:p>
            <a:pPr marL="914400" marR="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AutoNum type="arabicPeriod"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Restaurants lower price of burgers to $.50</a:t>
            </a:r>
            <a:r>
              <a:rPr lang="en-US" sz="28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b="1"/>
          </a:p>
        </p:txBody>
      </p:sp>
      <p:sp>
        <p:nvSpPr>
          <p:cNvPr id="897" name="Google Shape;897;p78"/>
          <p:cNvSpPr txBox="1"/>
          <p:nvPr/>
        </p:nvSpPr>
        <p:spPr>
          <a:xfrm>
            <a:off x="25400" y="668337"/>
            <a:ext cx="9118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Identify the determinant (shifter) then decide if demand will increase or decrease</a:t>
            </a:r>
            <a:endParaRPr b="1"/>
          </a:p>
        </p:txBody>
      </p:sp>
      <p:sp>
        <p:nvSpPr>
          <p:cNvPr id="898" name="Google Shape;898;p7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Defined</a:t>
            </a:r>
            <a:endParaRPr/>
          </a:p>
        </p:txBody>
      </p:sp>
      <p:sp>
        <p:nvSpPr>
          <p:cNvPr id="195" name="Google Shape;195;p30"/>
          <p:cNvSpPr txBox="1"/>
          <p:nvPr/>
        </p:nvSpPr>
        <p:spPr>
          <a:xfrm>
            <a:off x="228600" y="609600"/>
            <a:ext cx="8686800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supply?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the different quantities of a good that sellers are </a:t>
            </a: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willing</a:t>
            </a:r>
            <a:r>
              <a:rPr lang="en-US" sz="28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able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sell (produce) at different prices.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the </a:t>
            </a:r>
            <a:r>
              <a:rPr lang="en-US" sz="3200" b="1" i="0" u="sng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Law of Supply</a:t>
            </a:r>
            <a:r>
              <a:rPr lang="en-US" sz="32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a DIRECT relationship between price and quantity supplied.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price increases, the quantity producers make increases.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price falls, the quantity producers make falls.</a:t>
            </a:r>
            <a:endParaRPr dirty="0"/>
          </a:p>
          <a:p>
            <a:pPr marL="457200" marR="0" lvl="1" indent="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</a:pPr>
            <a:endParaRPr sz="800" b="1" i="0" u="none" strike="noStrike" cap="none" dirty="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Why? Because, at higher prices profit seeking firms have an incentive to produce more.</a:t>
            </a:r>
            <a:endParaRPr dirty="0"/>
          </a:p>
        </p:txBody>
      </p:sp>
      <p:sp>
        <p:nvSpPr>
          <p:cNvPr id="196" name="Google Shape;196;p30"/>
          <p:cNvSpPr txBox="1"/>
          <p:nvPr/>
        </p:nvSpPr>
        <p:spPr>
          <a:xfrm>
            <a:off x="1752600" y="6019800"/>
            <a:ext cx="574675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 Mowing Lawns</a:t>
            </a:r>
            <a:endParaRPr/>
          </a:p>
        </p:txBody>
      </p:sp>
      <p:sp>
        <p:nvSpPr>
          <p:cNvPr id="197" name="Google Shape;197;p3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of Supply</a:t>
            </a:r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body" idx="1"/>
          </p:nvPr>
        </p:nvSpPr>
        <p:spPr>
          <a:xfrm>
            <a:off x="0" y="7620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own an lawn mower and you are willing to mow lawns. </a:t>
            </a:r>
            <a:endParaRPr/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many lawns will you mow at these prices?</a:t>
            </a:r>
            <a:endParaRPr/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</a:pPr>
            <a:endParaRPr sz="8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05" name="Google Shape;205;p31"/>
          <p:cNvGraphicFramePr/>
          <p:nvPr/>
        </p:nvGraphicFramePr>
        <p:xfrm>
          <a:off x="4343400" y="2514600"/>
          <a:ext cx="4267200" cy="40195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 per lawn mowed</a:t>
                      </a:r>
                      <a:endParaRPr/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6" name="Google Shape;206;p31"/>
          <p:cNvSpPr txBox="1"/>
          <p:nvPr/>
        </p:nvSpPr>
        <p:spPr>
          <a:xfrm>
            <a:off x="304800" y="2895600"/>
            <a:ext cx="2209800" cy="13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cxnSp>
        <p:nvCxnSpPr>
          <p:cNvPr id="207" name="Google Shape;207;p31"/>
          <p:cNvCxnSpPr/>
          <p:nvPr/>
        </p:nvCxnSpPr>
        <p:spPr>
          <a:xfrm>
            <a:off x="2667000" y="3657600"/>
            <a:ext cx="13716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8" name="Google Shape;208;p3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fld>
            <a:endParaRPr/>
          </a:p>
        </p:txBody>
      </p:sp>
      <p:sp>
        <p:nvSpPr>
          <p:cNvPr id="209" name="Google Shape;209;p31"/>
          <p:cNvSpPr txBox="1"/>
          <p:nvPr/>
        </p:nvSpPr>
        <p:spPr>
          <a:xfrm>
            <a:off x="4876800" y="3505200"/>
            <a:ext cx="1501775" cy="30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$20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$50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$100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$1000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SUPPLY</a:t>
            </a:r>
            <a:endParaRPr/>
          </a:p>
        </p:txBody>
      </p:sp>
      <p:grpSp>
        <p:nvGrpSpPr>
          <p:cNvPr id="216" name="Google Shape;216;p32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217" name="Google Shape;217;p32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8" name="Google Shape;218;p32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19" name="Google Shape;219;p32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220" name="Google Shape;220;p32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21" name="Google Shape;221;p32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222" name="Google Shape;222;p32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223" name="Google Shape;223;p32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224" name="Google Shape;224;p32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225" name="Google Shape;225;p32"/>
          <p:cNvSpPr txBox="1"/>
          <p:nvPr/>
        </p:nvSpPr>
        <p:spPr>
          <a:xfrm>
            <a:off x="5791200" y="1047750"/>
            <a:ext cx="317817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Draw this large in your notes</a:t>
            </a:r>
            <a:endParaRPr/>
          </a:p>
        </p:txBody>
      </p:sp>
      <p:cxnSp>
        <p:nvCxnSpPr>
          <p:cNvPr id="226" name="Google Shape;226;p32"/>
          <p:cNvCxnSpPr/>
          <p:nvPr/>
        </p:nvCxnSpPr>
        <p:spPr>
          <a:xfrm flipH="1">
            <a:off x="5973762" y="2270125"/>
            <a:ext cx="973137" cy="1089025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7" name="Google Shape;227;p3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66</a:t>
            </a:fld>
            <a:endParaRPr/>
          </a:p>
        </p:txBody>
      </p:sp>
      <p:graphicFrame>
        <p:nvGraphicFramePr>
          <p:cNvPr id="228" name="Google Shape;228;p32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SUPPLY</a:t>
            </a:r>
            <a:endParaRPr/>
          </a:p>
        </p:txBody>
      </p:sp>
      <p:grpSp>
        <p:nvGrpSpPr>
          <p:cNvPr id="236" name="Google Shape;236;p33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237" name="Google Shape;237;p33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8" name="Google Shape;238;p33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9" name="Google Shape;239;p33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240" name="Google Shape;240;p33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41" name="Google Shape;241;p33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242" name="Google Shape;242;p33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243" name="Google Shape;243;p33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244" name="Google Shape;244;p33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245" name="Google Shape;245;p33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</a:t>
            </a:fld>
            <a:endParaRPr/>
          </a:p>
        </p:txBody>
      </p:sp>
      <p:graphicFrame>
        <p:nvGraphicFramePr>
          <p:cNvPr id="246" name="Google Shape;246;p33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7" name="Google Shape;247;p33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33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33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33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33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6324600" y="1371600"/>
            <a:ext cx="1606826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</p:spTree>
  </p:cSld>
  <p:clrMapOvr>
    <a:masterClrMapping/>
  </p:clrMapOvr>
  <p:transition spd="slow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34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SUPPLY</a:t>
            </a:r>
            <a:endParaRPr/>
          </a:p>
        </p:txBody>
      </p:sp>
      <p:grpSp>
        <p:nvGrpSpPr>
          <p:cNvPr id="260" name="Google Shape;260;p34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261" name="Google Shape;261;p34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2" name="Google Shape;262;p34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3" name="Google Shape;263;p34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264" name="Google Shape;264;p34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65" name="Google Shape;265;p34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266" name="Google Shape;266;p34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267" name="Google Shape;267;p34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268" name="Google Shape;268;p34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269" name="Google Shape;269;p3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fld>
            <a:endParaRPr/>
          </a:p>
        </p:txBody>
      </p:sp>
      <p:graphicFrame>
        <p:nvGraphicFramePr>
          <p:cNvPr id="270" name="Google Shape;270;p34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1" name="Google Shape;271;p34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34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34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34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34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6324600" y="1371600"/>
            <a:ext cx="1467678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grpSp>
        <p:nvGrpSpPr>
          <p:cNvPr id="277" name="Google Shape;277;p34"/>
          <p:cNvGrpSpPr/>
          <p:nvPr/>
        </p:nvGrpSpPr>
        <p:grpSpPr>
          <a:xfrm>
            <a:off x="855663" y="982090"/>
            <a:ext cx="8040687" cy="5205412"/>
            <a:chOff x="150813" y="2768168"/>
            <a:chExt cx="8040687" cy="5205412"/>
          </a:xfrm>
        </p:grpSpPr>
        <p:pic>
          <p:nvPicPr>
            <p:cNvPr id="278" name="Google Shape;278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0813" y="2768168"/>
              <a:ext cx="8040687" cy="5205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34"/>
            <p:cNvSpPr txBox="1"/>
            <p:nvPr/>
          </p:nvSpPr>
          <p:spPr>
            <a:xfrm>
              <a:off x="1296072" y="3520610"/>
              <a:ext cx="6170700" cy="272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Times New Roman"/>
                <a:buNone/>
              </a:pPr>
              <a:r>
                <a:rPr lang="en-US" sz="3500" b="1" i="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What if there are new </a:t>
              </a:r>
              <a:endParaRPr sz="3500"/>
            </a:p>
            <a:p>
              <a:pPr marL="0" marR="0" lvl="0" indent="0" algn="ctr" rtl="0">
                <a:lnSpc>
                  <a:spcPct val="100000"/>
                </a:lnSpc>
                <a:spcBef>
                  <a:spcPts val="88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Times New Roman"/>
                <a:buNone/>
              </a:pPr>
              <a:r>
                <a:rPr lang="en-US" sz="3500" b="1" i="0" u="none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and more productive</a:t>
              </a:r>
              <a:endParaRPr sz="35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96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Times New Roman"/>
                <a:buNone/>
              </a:pPr>
              <a:r>
                <a:rPr lang="en-US" sz="3500" b="1" i="0" u="none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milking machines? </a:t>
              </a:r>
              <a:endParaRPr sz="3500" dirty="0"/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287" name="Google Shape;287;p35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288" name="Google Shape;288;p35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9" name="Google Shape;289;p35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0" name="Google Shape;290;p35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291" name="Google Shape;291;p35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92" name="Google Shape;292;p35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293" name="Google Shape;293;p35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294" name="Google Shape;294;p35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295" name="Google Shape;295;p35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296" name="Google Shape;296;p3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69</a:t>
            </a:fld>
            <a:endParaRPr/>
          </a:p>
        </p:txBody>
      </p:sp>
      <p:graphicFrame>
        <p:nvGraphicFramePr>
          <p:cNvPr id="297" name="Google Shape;297;p35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8" name="Google Shape;298;p35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35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0" name="Google Shape;300;p35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35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2" name="Google Shape;302;p35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5562600" y="1066800"/>
            <a:ext cx="14525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"/>
          <p:cNvSpPr txBox="1"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 vs. Macro</a:t>
            </a:r>
            <a:endParaRPr/>
          </a:p>
        </p:txBody>
      </p:sp>
      <p:sp>
        <p:nvSpPr>
          <p:cNvPr id="296" name="Google Shape;296;p42"/>
          <p:cNvSpPr txBox="1"/>
          <p:nvPr/>
        </p:nvSpPr>
        <p:spPr>
          <a:xfrm>
            <a:off x="304800" y="914400"/>
            <a:ext cx="8435975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sng">
                <a:latin typeface="Times New Roman"/>
                <a:ea typeface="Times New Roman"/>
                <a:cs typeface="Times New Roman"/>
                <a:sym typeface="Times New Roman"/>
              </a:rPr>
              <a:t>MICROeconomics</a:t>
            </a:r>
            <a:r>
              <a:rPr lang="en-US" sz="3600" b="1" i="0" u="none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Study of 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 economic units</a:t>
            </a: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such as individuals, firms, and </a:t>
            </a:r>
            <a:r>
              <a:rPr lang="en-US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markets.</a:t>
            </a: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Examples- S</a:t>
            </a: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upply and demand in specific </a:t>
            </a:r>
            <a:r>
              <a:rPr lang="en-US" sz="3200" b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industries</a:t>
            </a: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production costs, labor markets</a:t>
            </a:r>
            <a:endParaRPr sz="3600" b="1" i="0" u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sng">
                <a:latin typeface="Times New Roman"/>
                <a:ea typeface="Times New Roman"/>
                <a:cs typeface="Times New Roman"/>
                <a:sym typeface="Times New Roman"/>
              </a:rPr>
              <a:t>MACROeconomics</a:t>
            </a:r>
            <a:r>
              <a:rPr lang="en-US" sz="3600" b="1" i="0" u="none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Study of the large </a:t>
            </a: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economy as a whole</a:t>
            </a: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 economic aggregates.</a:t>
            </a:r>
            <a:endParaRPr sz="3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Examples- </a:t>
            </a:r>
            <a:r>
              <a:rPr lang="en-US" sz="32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 growth, government spending, inflation, unemployment, international trade</a:t>
            </a:r>
            <a:endParaRPr>
              <a:solidFill>
                <a:srgbClr val="000099"/>
              </a:solidFill>
            </a:endParaRPr>
          </a:p>
        </p:txBody>
      </p:sp>
      <p:sp>
        <p:nvSpPr>
          <p:cNvPr id="298" name="Google Shape;298;p4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36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311" name="Google Shape;311;p36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312" name="Google Shape;312;p36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3" name="Google Shape;313;p36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14" name="Google Shape;314;p36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315" name="Google Shape;315;p36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16" name="Google Shape;316;p36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317" name="Google Shape;317;p36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318" name="Google Shape;318;p36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319" name="Google Shape;319;p36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320" name="Google Shape;320;p3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</a:t>
            </a:fld>
            <a:endParaRPr/>
          </a:p>
        </p:txBody>
      </p:sp>
      <p:graphicFrame>
        <p:nvGraphicFramePr>
          <p:cNvPr id="321" name="Google Shape;321;p36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2" name="Google Shape;322;p36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36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36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36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36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36"/>
          <p:cNvSpPr txBox="1"/>
          <p:nvPr/>
        </p:nvSpPr>
        <p:spPr>
          <a:xfrm>
            <a:off x="5562599" y="1066800"/>
            <a:ext cx="160351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cxnSp>
        <p:nvCxnSpPr>
          <p:cNvPr id="328" name="Google Shape;328;p36"/>
          <p:cNvCxnSpPr/>
          <p:nvPr/>
        </p:nvCxnSpPr>
        <p:spPr>
          <a:xfrm rot="10800000" flipH="1">
            <a:off x="13716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9" name="Google Shape;329;p36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0" name="Google Shape;330;p36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1" name="Google Shape;331;p36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2" name="Google Shape;332;p36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37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340" name="Google Shape;340;p37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341" name="Google Shape;341;p37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2" name="Google Shape;342;p37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3" name="Google Shape;343;p37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344" name="Google Shape;344;p37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45" name="Google Shape;345;p37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346" name="Google Shape;346;p37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347" name="Google Shape;347;p37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348" name="Google Shape;348;p37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349" name="Google Shape;349;p37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71</a:t>
            </a:fld>
            <a:endParaRPr/>
          </a:p>
        </p:txBody>
      </p:sp>
      <p:graphicFrame>
        <p:nvGraphicFramePr>
          <p:cNvPr id="350" name="Google Shape;350;p37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1" name="Google Shape;351;p37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37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" name="Google Shape;353;p37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37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37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37"/>
          <p:cNvSpPr txBox="1"/>
          <p:nvPr/>
        </p:nvSpPr>
        <p:spPr>
          <a:xfrm>
            <a:off x="5562599" y="1066800"/>
            <a:ext cx="160351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cxnSp>
        <p:nvCxnSpPr>
          <p:cNvPr id="357" name="Google Shape;357;p37"/>
          <p:cNvCxnSpPr/>
          <p:nvPr/>
        </p:nvCxnSpPr>
        <p:spPr>
          <a:xfrm rot="10800000" flipH="1">
            <a:off x="13716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8" name="Google Shape;358;p37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9" name="Google Shape;359;p37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0" name="Google Shape;360;p37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1" name="Google Shape;361;p37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38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369" name="Google Shape;369;p38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370" name="Google Shape;370;p38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1" name="Google Shape;371;p38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72" name="Google Shape;372;p38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373" name="Google Shape;373;p38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74" name="Google Shape;374;p38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375" name="Google Shape;375;p38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376" name="Google Shape;376;p38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377" name="Google Shape;377;p38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378" name="Google Shape;378;p3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</a:t>
            </a:fld>
            <a:endParaRPr/>
          </a:p>
        </p:txBody>
      </p:sp>
      <p:sp>
        <p:nvSpPr>
          <p:cNvPr id="379" name="Google Shape;379;p38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Google Shape;380;p38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1" name="Google Shape;381;p38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38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38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5562600" y="1066800"/>
            <a:ext cx="159861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sp>
        <p:nvSpPr>
          <p:cNvPr id="385" name="Google Shape;385;p38"/>
          <p:cNvSpPr/>
          <p:nvPr/>
        </p:nvSpPr>
        <p:spPr>
          <a:xfrm rot="-240000">
            <a:off x="4876800" y="1752600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38"/>
          <p:cNvSpPr/>
          <p:nvPr/>
        </p:nvSpPr>
        <p:spPr>
          <a:xfrm>
            <a:off x="4875212" y="4951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38"/>
          <p:cNvSpPr/>
          <p:nvPr/>
        </p:nvSpPr>
        <p:spPr>
          <a:xfrm>
            <a:off x="5484812" y="43418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38"/>
          <p:cNvSpPr/>
          <p:nvPr/>
        </p:nvSpPr>
        <p:spPr>
          <a:xfrm>
            <a:off x="6094412" y="3427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38"/>
          <p:cNvSpPr/>
          <p:nvPr/>
        </p:nvSpPr>
        <p:spPr>
          <a:xfrm>
            <a:off x="6704012" y="25130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38"/>
          <p:cNvSpPr/>
          <p:nvPr/>
        </p:nvSpPr>
        <p:spPr>
          <a:xfrm>
            <a:off x="7161212" y="15986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38"/>
          <p:cNvSpPr txBox="1"/>
          <p:nvPr/>
        </p:nvSpPr>
        <p:spPr>
          <a:xfrm>
            <a:off x="7389812" y="1370012"/>
            <a:ext cx="5556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800" b="1" i="0" u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92" name="Google Shape;392;p38"/>
          <p:cNvSpPr/>
          <p:nvPr/>
        </p:nvSpPr>
        <p:spPr>
          <a:xfrm>
            <a:off x="5638800" y="2819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93" name="Google Shape;393;p38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94" name="Google Shape;394;p38"/>
          <p:cNvCxnSpPr/>
          <p:nvPr/>
        </p:nvCxnSpPr>
        <p:spPr>
          <a:xfrm rot="10800000" flipH="1">
            <a:off x="1371600" y="3046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5" name="Google Shape;395;p38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6" name="Google Shape;396;p38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7" name="Google Shape;397;p38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8" name="Google Shape;398;p38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p38"/>
          <p:cNvSpPr txBox="1"/>
          <p:nvPr/>
        </p:nvSpPr>
        <p:spPr>
          <a:xfrm>
            <a:off x="5638800" y="4191000"/>
            <a:ext cx="35052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 in Supply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Prices didn’t change but there is MORE milk produced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Google Shape;406;p39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 dirty="0"/>
          </a:p>
        </p:txBody>
      </p:sp>
      <p:grpSp>
        <p:nvGrpSpPr>
          <p:cNvPr id="407" name="Google Shape;407;p39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08" name="Google Shape;408;p39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9" name="Google Shape;409;p39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10" name="Google Shape;410;p39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11" name="Google Shape;411;p39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12" name="Google Shape;412;p39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13" name="Google Shape;413;p39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14" name="Google Shape;414;p39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415" name="Google Shape;415;p39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16" name="Google Shape;416;p3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73</a:t>
            </a:fld>
            <a:endParaRPr/>
          </a:p>
        </p:txBody>
      </p:sp>
      <p:graphicFrame>
        <p:nvGraphicFramePr>
          <p:cNvPr id="417" name="Google Shape;417;p39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18" name="Google Shape;418;p39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39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39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39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39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39"/>
          <p:cNvSpPr txBox="1"/>
          <p:nvPr/>
        </p:nvSpPr>
        <p:spPr>
          <a:xfrm>
            <a:off x="6324599" y="1371600"/>
            <a:ext cx="1752599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grpSp>
        <p:nvGrpSpPr>
          <p:cNvPr id="424" name="Google Shape;424;p39"/>
          <p:cNvGrpSpPr/>
          <p:nvPr/>
        </p:nvGrpSpPr>
        <p:grpSpPr>
          <a:xfrm>
            <a:off x="399256" y="845344"/>
            <a:ext cx="8040687" cy="5205412"/>
            <a:chOff x="549275" y="957262"/>
            <a:chExt cx="8040687" cy="5205412"/>
          </a:xfrm>
        </p:grpSpPr>
        <p:pic>
          <p:nvPicPr>
            <p:cNvPr id="425" name="Google Shape;425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9275" y="957262"/>
              <a:ext cx="8040687" cy="5205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39"/>
            <p:cNvSpPr txBox="1"/>
            <p:nvPr/>
          </p:nvSpPr>
          <p:spPr>
            <a:xfrm>
              <a:off x="1853525" y="2428150"/>
              <a:ext cx="5628000" cy="27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imes New Roman"/>
                <a:buNone/>
              </a:pPr>
              <a:r>
                <a:rPr lang="en-US" sz="4800" b="1" i="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What if the price for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96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imes New Roman"/>
                <a:buNone/>
              </a:pPr>
              <a:r>
                <a:rPr lang="en-US" sz="4800" b="1" i="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dairy cows increases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96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imes New Roman"/>
                <a:buNone/>
              </a:pPr>
              <a:r>
                <a:rPr lang="en-US" sz="4800" b="1" i="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drastically?</a:t>
              </a:r>
              <a:endParaRPr/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0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3" name="Google Shape;433;p40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434" name="Google Shape;434;p40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35" name="Google Shape;435;p40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6" name="Google Shape;436;p40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37" name="Google Shape;437;p40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38" name="Google Shape;438;p40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39" name="Google Shape;439;p40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40" name="Google Shape;440;p40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41" name="Google Shape;441;p40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442" name="Google Shape;442;p40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43" name="Google Shape;443;p4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74</a:t>
            </a:fld>
            <a:endParaRPr/>
          </a:p>
        </p:txBody>
      </p:sp>
      <p:graphicFrame>
        <p:nvGraphicFramePr>
          <p:cNvPr id="444" name="Google Shape;444;p40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45" name="Google Shape;445;p40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40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40"/>
          <p:cNvSpPr txBox="1"/>
          <p:nvPr/>
        </p:nvSpPr>
        <p:spPr>
          <a:xfrm>
            <a:off x="5562600" y="1066800"/>
            <a:ext cx="1676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</p:spTree>
  </p:cSld>
  <p:clrMapOvr>
    <a:masterClrMapping/>
  </p:clrMapOvr>
  <p:transition spd="slow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41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458" name="Google Shape;458;p41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59" name="Google Shape;459;p41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0" name="Google Shape;460;p41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61" name="Google Shape;461;p41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62" name="Google Shape;462;p41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63" name="Google Shape;463;p41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64" name="Google Shape;464;p41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65" name="Google Shape;465;p41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466" name="Google Shape;466;p41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67" name="Google Shape;467;p4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</a:t>
            </a:fld>
            <a:endParaRPr/>
          </a:p>
        </p:txBody>
      </p:sp>
      <p:graphicFrame>
        <p:nvGraphicFramePr>
          <p:cNvPr id="468" name="Google Shape;468;p41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9" name="Google Shape;469;p41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41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1" name="Google Shape;471;p41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p41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3" name="Google Shape;473;p41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p41"/>
          <p:cNvSpPr txBox="1"/>
          <p:nvPr/>
        </p:nvSpPr>
        <p:spPr>
          <a:xfrm>
            <a:off x="5562599" y="1066800"/>
            <a:ext cx="160351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cxnSp>
        <p:nvCxnSpPr>
          <p:cNvPr id="475" name="Google Shape;475;p41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6" name="Google Shape;476;p41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7" name="Google Shape;477;p41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8" name="Google Shape;478;p41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9" name="Google Shape;479;p41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2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" name="Google Shape;486;p42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487" name="Google Shape;487;p42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88" name="Google Shape;488;p42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9" name="Google Shape;489;p42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90" name="Google Shape;490;p42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91" name="Google Shape;491;p42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92" name="Google Shape;492;p42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93" name="Google Shape;493;p42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94" name="Google Shape;494;p42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495" name="Google Shape;495;p42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96" name="Google Shape;496;p4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76</a:t>
            </a:fld>
            <a:endParaRPr/>
          </a:p>
        </p:txBody>
      </p:sp>
      <p:graphicFrame>
        <p:nvGraphicFramePr>
          <p:cNvPr id="497" name="Google Shape;497;p42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8" name="Google Shape;498;p42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9" name="Google Shape;499;p42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p42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p42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Google Shape;502;p42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Google Shape;503;p42"/>
          <p:cNvSpPr txBox="1"/>
          <p:nvPr/>
        </p:nvSpPr>
        <p:spPr>
          <a:xfrm>
            <a:off x="5562600" y="1066800"/>
            <a:ext cx="186193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cxnSp>
        <p:nvCxnSpPr>
          <p:cNvPr id="504" name="Google Shape;504;p42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5" name="Google Shape;505;p42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6" name="Google Shape;506;p42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7" name="Google Shape;507;p42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8" name="Google Shape;508;p42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3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p43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516" name="Google Shape;516;p43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517" name="Google Shape;517;p43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8" name="Google Shape;518;p43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19" name="Google Shape;519;p43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520" name="Google Shape;520;p43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21" name="Google Shape;521;p43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522" name="Google Shape;522;p43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523" name="Google Shape;523;p43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524" name="Google Shape;524;p43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525" name="Google Shape;525;p43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77</a:t>
            </a:fld>
            <a:endParaRPr/>
          </a:p>
        </p:txBody>
      </p:sp>
      <p:sp>
        <p:nvSpPr>
          <p:cNvPr id="526" name="Google Shape;526;p43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Google Shape;527;p43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8" name="Google Shape;528;p43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43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0" name="Google Shape;530;p43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43"/>
          <p:cNvSpPr txBox="1"/>
          <p:nvPr/>
        </p:nvSpPr>
        <p:spPr>
          <a:xfrm>
            <a:off x="5562599" y="1066800"/>
            <a:ext cx="1500891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sp>
        <p:nvSpPr>
          <p:cNvPr id="532" name="Google Shape;532;p43"/>
          <p:cNvSpPr/>
          <p:nvPr/>
        </p:nvSpPr>
        <p:spPr>
          <a:xfrm>
            <a:off x="3505200" y="1676400"/>
            <a:ext cx="1601787" cy="2667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3" name="Google Shape;533;p43"/>
          <p:cNvSpPr/>
          <p:nvPr/>
        </p:nvSpPr>
        <p:spPr>
          <a:xfrm>
            <a:off x="35052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Google Shape;534;p43"/>
          <p:cNvSpPr/>
          <p:nvPr/>
        </p:nvSpPr>
        <p:spPr>
          <a:xfrm>
            <a:off x="39624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5" name="Google Shape;535;p43"/>
          <p:cNvSpPr/>
          <p:nvPr/>
        </p:nvSpPr>
        <p:spPr>
          <a:xfrm>
            <a:off x="4495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6" name="Google Shape;536;p43"/>
          <p:cNvSpPr/>
          <p:nvPr/>
        </p:nvSpPr>
        <p:spPr>
          <a:xfrm>
            <a:off x="50292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7" name="Google Shape;537;p43"/>
          <p:cNvSpPr txBox="1"/>
          <p:nvPr/>
        </p:nvSpPr>
        <p:spPr>
          <a:xfrm>
            <a:off x="5105400" y="1524000"/>
            <a:ext cx="5556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800" b="1" i="0" u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38" name="Google Shape;538;p43"/>
          <p:cNvSpPr/>
          <p:nvPr/>
        </p:nvSpPr>
        <p:spPr>
          <a:xfrm rot="10800000">
            <a:off x="4572000" y="2819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539" name="Google Shape;539;p43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40" name="Google Shape;540;p43"/>
          <p:cNvCxnSpPr/>
          <p:nvPr/>
        </p:nvCxnSpPr>
        <p:spPr>
          <a:xfrm rot="10800000" flipH="1">
            <a:off x="14478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1" name="Google Shape;541;p43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2" name="Google Shape;542;p43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3" name="Google Shape;543;p43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4" name="Google Shape;544;p43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5" name="Google Shape;545;p43"/>
          <p:cNvSpPr txBox="1"/>
          <p:nvPr/>
        </p:nvSpPr>
        <p:spPr>
          <a:xfrm>
            <a:off x="5334000" y="3657600"/>
            <a:ext cx="35052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Decrease in Supply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Prices didn’t change but there is LESS milk produced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5"/>
          <p:cNvSpPr txBox="1"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Shifters (Determinants) of Supply</a:t>
            </a:r>
            <a:endParaRPr/>
          </a:p>
        </p:txBody>
      </p:sp>
      <p:sp>
        <p:nvSpPr>
          <p:cNvPr id="566" name="Google Shape;566;p45"/>
          <p:cNvSpPr txBox="1">
            <a:spLocks noGrp="1"/>
          </p:cNvSpPr>
          <p:nvPr>
            <p:ph type="body" idx="1"/>
          </p:nvPr>
        </p:nvSpPr>
        <p:spPr>
          <a:xfrm>
            <a:off x="304800" y="838200"/>
            <a:ext cx="8839200" cy="421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Prices/Availability of inputs (resources)</a:t>
            </a:r>
            <a:endParaRPr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Number of Sellers</a:t>
            </a:r>
            <a:endParaRPr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Technology</a:t>
            </a:r>
            <a:endParaRPr/>
          </a:p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Action: Taxes &amp; Subsidies</a:t>
            </a:r>
            <a:endParaRPr/>
          </a:p>
          <a:p>
            <a:pPr marL="342900" marR="0" lvl="0" indent="-1143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endParaRPr sz="36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p45"/>
          <p:cNvSpPr txBox="1"/>
          <p:nvPr/>
        </p:nvSpPr>
        <p:spPr>
          <a:xfrm>
            <a:off x="293687" y="4114800"/>
            <a:ext cx="88392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Expectations of Future Profit</a:t>
            </a:r>
            <a:endParaRPr sz="36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None/>
            </a:pPr>
            <a:endParaRPr sz="3600"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hange in PRICE doesn’t shift the curve. It only causes a movement along the curve.</a:t>
            </a:r>
            <a:endParaRPr/>
          </a:p>
        </p:txBody>
      </p:sp>
      <p:sp>
        <p:nvSpPr>
          <p:cNvPr id="568" name="Google Shape;568;p4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78</a:t>
            </a:fld>
            <a:endParaRPr/>
          </a:p>
        </p:txBody>
      </p:sp>
      <p:sp>
        <p:nvSpPr>
          <p:cNvPr id="570" name="Google Shape;570;p45"/>
          <p:cNvSpPr txBox="1"/>
          <p:nvPr/>
        </p:nvSpPr>
        <p:spPr>
          <a:xfrm>
            <a:off x="116225" y="3006025"/>
            <a:ext cx="90165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SUBSIDIES</a:t>
            </a:r>
            <a:endParaRPr sz="2400" b="1" i="1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latin typeface="Times New Roman"/>
                <a:ea typeface="Times New Roman"/>
                <a:cs typeface="Times New Roman"/>
                <a:sym typeface="Times New Roman"/>
              </a:rPr>
              <a:t>A subsidy is a government payment to a business or market.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latin typeface="Times New Roman"/>
                <a:ea typeface="Times New Roman"/>
                <a:cs typeface="Times New Roman"/>
                <a:sym typeface="Times New Roman"/>
              </a:rPr>
              <a:t>Subsidies cause the supply of a good to increase.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0"/>
          <p:cNvSpPr txBox="1">
            <a:spLocks noGrp="1"/>
          </p:cNvSpPr>
          <p:nvPr>
            <p:ph type="title"/>
          </p:nvPr>
        </p:nvSpPr>
        <p:spPr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Practice</a:t>
            </a:r>
            <a:endParaRPr/>
          </a:p>
        </p:txBody>
      </p:sp>
      <p:sp>
        <p:nvSpPr>
          <p:cNvPr id="615" name="Google Shape;615;p50"/>
          <p:cNvSpPr txBox="1">
            <a:spLocks noGrp="1"/>
          </p:cNvSpPr>
          <p:nvPr>
            <p:ph type="body" idx="1"/>
          </p:nvPr>
        </p:nvSpPr>
        <p:spPr>
          <a:xfrm>
            <a:off x="228600" y="1676400"/>
            <a:ext cx="91440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Analyze Hamburgers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Strange virus kills 20% of cows 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 of hamburgers increase 30%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taxes burger producers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bun baking technology cuts production time in half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government subsidizes beef producers</a:t>
            </a:r>
            <a:endParaRPr b="1"/>
          </a:p>
          <a:p>
            <a:pPr marL="914400" marR="0" lvl="1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Times New Roman"/>
              <a:buAutoNum type="arabicPeriod"/>
            </a:pPr>
            <a:r>
              <a:rPr lang="en-US"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Minimum wage increases to $20</a:t>
            </a:r>
            <a:endParaRPr b="1"/>
          </a:p>
          <a:p>
            <a:pPr marL="342900" marR="0" lvl="0" indent="-1143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endParaRPr sz="36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6" name="Google Shape;616;p50"/>
          <p:cNvSpPr txBox="1"/>
          <p:nvPr/>
        </p:nvSpPr>
        <p:spPr>
          <a:xfrm>
            <a:off x="1828800" y="533400"/>
            <a:ext cx="60198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determinant (SHIFTER)?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 or decrease?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direction will curve shift?</a:t>
            </a:r>
            <a:endParaRPr/>
          </a:p>
        </p:txBody>
      </p:sp>
      <p:sp>
        <p:nvSpPr>
          <p:cNvPr id="617" name="Google Shape;617;p5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/>
          <p:nvPr/>
        </p:nvSpPr>
        <p:spPr>
          <a:xfrm>
            <a:off x="1828800" y="1543050"/>
            <a:ext cx="6972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46"/>
          <p:cNvSpPr txBox="1"/>
          <p:nvPr/>
        </p:nvSpPr>
        <p:spPr>
          <a:xfrm>
            <a:off x="304800" y="0"/>
            <a:ext cx="838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800"/>
              <a:buFont typeface="Times New Roman"/>
              <a:buNone/>
            </a:pPr>
            <a:r>
              <a:rPr lang="en-US" sz="48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Key Economic Assumptions</a:t>
            </a:r>
            <a:endParaRPr/>
          </a:p>
        </p:txBody>
      </p:sp>
      <p:sp>
        <p:nvSpPr>
          <p:cNvPr id="338" name="Google Shape;338;p46"/>
          <p:cNvSpPr txBox="1"/>
          <p:nvPr/>
        </p:nvSpPr>
        <p:spPr>
          <a:xfrm>
            <a:off x="215900" y="701675"/>
            <a:ext cx="8928100" cy="600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Society has unlimited wants and limited resources (</a:t>
            </a: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scarcity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Due to scarcity, choices must be made. Every choice has a cost (a </a:t>
            </a: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trade-off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Everyone’s goal is to make choices that maximize their satisfaction. Everyone acts in their own “self-interest.”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Everyone makes decisions by comparing the </a:t>
            </a: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marginal costs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marginal benefits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every choice.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Real-life situations can be explained and analyzed through simplified models and graphs.</a:t>
            </a:r>
            <a:endParaRPr/>
          </a:p>
        </p:txBody>
      </p:sp>
      <p:sp>
        <p:nvSpPr>
          <p:cNvPr id="340" name="Google Shape;340;p4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2"/>
          <p:cNvSpPr txBox="1"/>
          <p:nvPr/>
        </p:nvSpPr>
        <p:spPr>
          <a:xfrm>
            <a:off x="1543050" y="223837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4" name="Google Shape;634;p52"/>
          <p:cNvSpPr txBox="1">
            <a:spLocks noGrp="1"/>
          </p:cNvSpPr>
          <p:nvPr>
            <p:ph type="title"/>
          </p:nvPr>
        </p:nvSpPr>
        <p:spPr>
          <a:xfrm>
            <a:off x="0" y="2895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Putting Supply and Demand Together!!!</a:t>
            </a: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635" name="Google Shape;635;p5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</a:t>
            </a:fld>
            <a:endParaRPr/>
          </a:p>
        </p:txBody>
      </p:sp>
      <p:sp>
        <p:nvSpPr>
          <p:cNvPr id="636" name="Google Shape;636;p52"/>
          <p:cNvSpPr txBox="1"/>
          <p:nvPr/>
        </p:nvSpPr>
        <p:spPr>
          <a:xfrm>
            <a:off x="0" y="6475412"/>
            <a:ext cx="152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lang="en-US" sz="1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Copyright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r>
              <a:rPr lang="en-US" sz="1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ACDC Leadership </a:t>
            </a: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54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651" name="Google Shape;651;p54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2" name="Google Shape;652;p54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53" name="Google Shape;653;p54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654" name="Google Shape;654;p54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55" name="Google Shape;655;p54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656" name="Google Shape;656;p54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657" name="Google Shape;657;p54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658" name="Google Shape;658;p5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81</a:t>
            </a:fld>
            <a:endParaRPr/>
          </a:p>
        </p:txBody>
      </p:sp>
      <p:graphicFrame>
        <p:nvGraphicFramePr>
          <p:cNvPr id="659" name="Google Shape;659;p54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60" name="Google Shape;660;p54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1" name="Google Shape;661;p54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2" name="Google Shape;662;p54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3" name="Google Shape;663;p54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4" name="Google Shape;664;p54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5" name="Google Shape;665;p54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666" name="Google Shape;666;p54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7" name="Google Shape;667;p54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8" name="Google Shape;668;p54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9" name="Google Shape;669;p54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0" name="Google Shape;670;p54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1" name="Google Shape;671;p54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672" name="Google Shape;672;p54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3" name="Google Shape;673;p54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674" name="Google Shape;674;p54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5" name="Google Shape;675;p54"/>
          <p:cNvSpPr txBox="1"/>
          <p:nvPr/>
        </p:nvSpPr>
        <p:spPr>
          <a:xfrm>
            <a:off x="0" y="1587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and Demand are put together to determine equilibrium price and equilibrium quantity 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55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682" name="Google Shape;682;p55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3" name="Google Shape;683;p55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84" name="Google Shape;684;p55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685" name="Google Shape;685;p55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86" name="Google Shape;686;p55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687" name="Google Shape;687;p55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688" name="Google Shape;688;p55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689" name="Google Shape;689;p5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82</a:t>
            </a:fld>
            <a:endParaRPr/>
          </a:p>
        </p:txBody>
      </p:sp>
      <p:graphicFrame>
        <p:nvGraphicFramePr>
          <p:cNvPr id="690" name="Google Shape;690;p55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91" name="Google Shape;691;p55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2" name="Google Shape;692;p55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3" name="Google Shape;693;p55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4" name="Google Shape;694;p55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5" name="Google Shape;695;p55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6" name="Google Shape;696;p55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7" name="Google Shape;697;p55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8" name="Google Shape;698;p55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9" name="Google Shape;699;p55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0" name="Google Shape;700;p55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1" name="Google Shape;701;p55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2" name="Google Shape;702;p55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703" name="Google Shape;703;p55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04" name="Google Shape;704;p55"/>
          <p:cNvSpPr txBox="1"/>
          <p:nvPr/>
        </p:nvSpPr>
        <p:spPr>
          <a:xfrm>
            <a:off x="0" y="1587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and Demand are put together to determine equilibrium price and equilibrium quantity </a:t>
            </a:r>
            <a:endParaRPr/>
          </a:p>
        </p:txBody>
      </p:sp>
      <p:cxnSp>
        <p:nvCxnSpPr>
          <p:cNvPr id="705" name="Google Shape;705;p55"/>
          <p:cNvCxnSpPr/>
          <p:nvPr/>
        </p:nvCxnSpPr>
        <p:spPr>
          <a:xfrm rot="10800000">
            <a:off x="2286000" y="3352800"/>
            <a:ext cx="1600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06" name="Google Shape;706;p55"/>
          <p:cNvCxnSpPr/>
          <p:nvPr/>
        </p:nvCxnSpPr>
        <p:spPr>
          <a:xfrm>
            <a:off x="3962400" y="3429000"/>
            <a:ext cx="0" cy="236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07" name="Google Shape;707;p55"/>
          <p:cNvSpPr/>
          <p:nvPr/>
        </p:nvSpPr>
        <p:spPr>
          <a:xfrm>
            <a:off x="1905000" y="3200400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p55"/>
          <p:cNvSpPr/>
          <p:nvPr/>
        </p:nvSpPr>
        <p:spPr>
          <a:xfrm>
            <a:off x="3657600" y="5791200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9" name="Google Shape;709;p55"/>
          <p:cNvSpPr/>
          <p:nvPr/>
        </p:nvSpPr>
        <p:spPr>
          <a:xfrm>
            <a:off x="152400" y="41910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0" name="Google Shape;710;p55"/>
          <p:cNvSpPr/>
          <p:nvPr/>
        </p:nvSpPr>
        <p:spPr>
          <a:xfrm>
            <a:off x="7696200" y="41910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1" name="Google Shape;711;p55"/>
          <p:cNvSpPr txBox="1"/>
          <p:nvPr/>
        </p:nvSpPr>
        <p:spPr>
          <a:xfrm>
            <a:off x="4038600" y="2667000"/>
            <a:ext cx="37338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sz="2800" b="1" i="0" u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Equilibrium Price = $3 (Qd=Qs)</a:t>
            </a:r>
            <a:endParaRPr/>
          </a:p>
        </p:txBody>
      </p:sp>
      <p:sp>
        <p:nvSpPr>
          <p:cNvPr id="712" name="Google Shape;712;p55"/>
          <p:cNvSpPr txBox="1"/>
          <p:nvPr/>
        </p:nvSpPr>
        <p:spPr>
          <a:xfrm>
            <a:off x="1828800" y="6338887"/>
            <a:ext cx="46482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Equilibrium Quantity is 30</a:t>
            </a:r>
            <a:endParaRPr/>
          </a:p>
        </p:txBody>
      </p:sp>
      <p:sp>
        <p:nvSpPr>
          <p:cNvPr id="713" name="Google Shape;713;p55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714" name="Google Shape;714;p55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0" name="Google Shape;720;p56"/>
          <p:cNvCxnSpPr/>
          <p:nvPr/>
        </p:nvCxnSpPr>
        <p:spPr>
          <a:xfrm rot="10800000">
            <a:off x="2286000" y="2590800"/>
            <a:ext cx="2209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721" name="Google Shape;721;p56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722" name="Google Shape;722;p56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3" name="Google Shape;723;p56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24" name="Google Shape;724;p56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725" name="Google Shape;725;p56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26" name="Google Shape;726;p56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727" name="Google Shape;727;p56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728" name="Google Shape;728;p56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729" name="Google Shape;729;p5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83</a:t>
            </a:fld>
            <a:endParaRPr/>
          </a:p>
        </p:txBody>
      </p:sp>
      <p:graphicFrame>
        <p:nvGraphicFramePr>
          <p:cNvPr id="730" name="Google Shape;730;p56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31" name="Google Shape;731;p56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2" name="Google Shape;732;p56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3" name="Google Shape;733;p56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4" name="Google Shape;734;p56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5" name="Google Shape;735;p56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6" name="Google Shape;736;p56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7" name="Google Shape;737;p56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8" name="Google Shape;738;p56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9" name="Google Shape;739;p56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0" name="Google Shape;740;p56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1" name="Google Shape;741;p56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56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743" name="Google Shape;743;p56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44" name="Google Shape;744;p56"/>
          <p:cNvCxnSpPr/>
          <p:nvPr/>
        </p:nvCxnSpPr>
        <p:spPr>
          <a:xfrm rot="10800000">
            <a:off x="2286000" y="3352800"/>
            <a:ext cx="1600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45" name="Google Shape;745;p56"/>
          <p:cNvCxnSpPr/>
          <p:nvPr/>
        </p:nvCxnSpPr>
        <p:spPr>
          <a:xfrm>
            <a:off x="3962400" y="3429000"/>
            <a:ext cx="0" cy="236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46" name="Google Shape;746;p56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747" name="Google Shape;747;p56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748" name="Google Shape;748;p56"/>
          <p:cNvSpPr txBox="1"/>
          <p:nvPr/>
        </p:nvSpPr>
        <p:spPr>
          <a:xfrm>
            <a:off x="0" y="1587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$4, there is disequilibrium. The quantity demanded is </a:t>
            </a:r>
            <a:r>
              <a:rPr lang="en-US" sz="32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less than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quantity supplied.</a:t>
            </a:r>
            <a:endParaRPr/>
          </a:p>
        </p:txBody>
      </p:sp>
      <p:cxnSp>
        <p:nvCxnSpPr>
          <p:cNvPr id="749" name="Google Shape;749;p56"/>
          <p:cNvCxnSpPr/>
          <p:nvPr/>
        </p:nvCxnSpPr>
        <p:spPr>
          <a:xfrm>
            <a:off x="3200400" y="2667000"/>
            <a:ext cx="0" cy="312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50" name="Google Shape;750;p56"/>
          <p:cNvCxnSpPr/>
          <p:nvPr/>
        </p:nvCxnSpPr>
        <p:spPr>
          <a:xfrm>
            <a:off x="4419600" y="2667000"/>
            <a:ext cx="0" cy="312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51" name="Google Shape;751;p56"/>
          <p:cNvSpPr/>
          <p:nvPr/>
        </p:nvSpPr>
        <p:spPr>
          <a:xfrm>
            <a:off x="152400" y="35052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2" name="Google Shape;752;p56"/>
          <p:cNvSpPr/>
          <p:nvPr/>
        </p:nvSpPr>
        <p:spPr>
          <a:xfrm>
            <a:off x="7696200" y="35052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3" name="Google Shape;753;p56"/>
          <p:cNvSpPr txBox="1"/>
          <p:nvPr/>
        </p:nvSpPr>
        <p:spPr>
          <a:xfrm>
            <a:off x="2819400" y="1600200"/>
            <a:ext cx="1905000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Surplus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(Qd&lt;Qs)</a:t>
            </a:r>
            <a:endParaRPr/>
          </a:p>
        </p:txBody>
      </p:sp>
      <p:sp>
        <p:nvSpPr>
          <p:cNvPr id="754" name="Google Shape;754;p56"/>
          <p:cNvSpPr txBox="1"/>
          <p:nvPr/>
        </p:nvSpPr>
        <p:spPr>
          <a:xfrm>
            <a:off x="4724400" y="2743200"/>
            <a:ext cx="28194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much is the surplus at $4?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Answer: 20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0" name="Google Shape;760;p57"/>
          <p:cNvCxnSpPr/>
          <p:nvPr/>
        </p:nvCxnSpPr>
        <p:spPr>
          <a:xfrm>
            <a:off x="3276600" y="4343400"/>
            <a:ext cx="0" cy="1447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61" name="Google Shape;761;p57"/>
          <p:cNvCxnSpPr/>
          <p:nvPr/>
        </p:nvCxnSpPr>
        <p:spPr>
          <a:xfrm>
            <a:off x="5029200" y="4267200"/>
            <a:ext cx="0" cy="160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62" name="Google Shape;762;p57"/>
          <p:cNvCxnSpPr/>
          <p:nvPr/>
        </p:nvCxnSpPr>
        <p:spPr>
          <a:xfrm rot="10800000">
            <a:off x="2286000" y="4267200"/>
            <a:ext cx="2743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763" name="Google Shape;763;p57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764" name="Google Shape;764;p57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5" name="Google Shape;765;p57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66" name="Google Shape;766;p57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767" name="Google Shape;767;p57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68" name="Google Shape;768;p57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769" name="Google Shape;769;p57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770" name="Google Shape;770;p57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771" name="Google Shape;771;p57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84</a:t>
            </a:fld>
            <a:endParaRPr/>
          </a:p>
        </p:txBody>
      </p:sp>
      <p:graphicFrame>
        <p:nvGraphicFramePr>
          <p:cNvPr id="772" name="Google Shape;772;p57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73" name="Google Shape;773;p57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4" name="Google Shape;774;p57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5" name="Google Shape;775;p57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6" name="Google Shape;776;p57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7" name="Google Shape;777;p57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8" name="Google Shape;778;p57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9" name="Google Shape;779;p57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0" name="Google Shape;780;p57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1" name="Google Shape;781;p57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2" name="Google Shape;782;p57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3" name="Google Shape;783;p57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4" name="Google Shape;784;p57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785" name="Google Shape;785;p57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86" name="Google Shape;786;p57"/>
          <p:cNvCxnSpPr/>
          <p:nvPr/>
        </p:nvCxnSpPr>
        <p:spPr>
          <a:xfrm rot="10800000">
            <a:off x="2286000" y="3352800"/>
            <a:ext cx="1600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87" name="Google Shape;787;p57"/>
          <p:cNvCxnSpPr/>
          <p:nvPr/>
        </p:nvCxnSpPr>
        <p:spPr>
          <a:xfrm>
            <a:off x="3962400" y="3429000"/>
            <a:ext cx="0" cy="236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88" name="Google Shape;788;p57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789" name="Google Shape;789;p57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790" name="Google Shape;790;p57"/>
          <p:cNvSpPr txBox="1"/>
          <p:nvPr/>
        </p:nvSpPr>
        <p:spPr>
          <a:xfrm>
            <a:off x="0" y="1587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$2, there is disequilibrium. The quantity demanded is </a:t>
            </a:r>
            <a:r>
              <a:rPr lang="en-US" sz="3200" b="1" i="0" u="sng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greater than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quantity supplied.</a:t>
            </a:r>
            <a:endParaRPr/>
          </a:p>
        </p:txBody>
      </p:sp>
      <p:sp>
        <p:nvSpPr>
          <p:cNvPr id="791" name="Google Shape;791;p57"/>
          <p:cNvSpPr/>
          <p:nvPr/>
        </p:nvSpPr>
        <p:spPr>
          <a:xfrm>
            <a:off x="7696200" y="48768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2" name="Google Shape;792;p57"/>
          <p:cNvSpPr/>
          <p:nvPr/>
        </p:nvSpPr>
        <p:spPr>
          <a:xfrm>
            <a:off x="152400" y="48768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p57"/>
          <p:cNvSpPr txBox="1"/>
          <p:nvPr/>
        </p:nvSpPr>
        <p:spPr>
          <a:xfrm>
            <a:off x="3352800" y="4495800"/>
            <a:ext cx="1600200" cy="860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Shortage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(Qd&gt;Qs)</a:t>
            </a:r>
            <a:endParaRPr/>
          </a:p>
        </p:txBody>
      </p:sp>
      <p:sp>
        <p:nvSpPr>
          <p:cNvPr id="794" name="Google Shape;794;p57"/>
          <p:cNvSpPr txBox="1"/>
          <p:nvPr/>
        </p:nvSpPr>
        <p:spPr>
          <a:xfrm>
            <a:off x="4724400" y="2743200"/>
            <a:ext cx="28194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much is the shortage at $2?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Answer: 30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0" name="Google Shape;800;p58"/>
          <p:cNvCxnSpPr/>
          <p:nvPr/>
        </p:nvCxnSpPr>
        <p:spPr>
          <a:xfrm>
            <a:off x="2667000" y="4953000"/>
            <a:ext cx="0" cy="838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01" name="Google Shape;801;p58"/>
          <p:cNvCxnSpPr/>
          <p:nvPr/>
        </p:nvCxnSpPr>
        <p:spPr>
          <a:xfrm>
            <a:off x="6553200" y="4953000"/>
            <a:ext cx="0" cy="91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02" name="Google Shape;802;p58"/>
          <p:cNvCxnSpPr/>
          <p:nvPr/>
        </p:nvCxnSpPr>
        <p:spPr>
          <a:xfrm rot="10800000">
            <a:off x="2286000" y="4953000"/>
            <a:ext cx="4114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803" name="Google Shape;803;p58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804" name="Google Shape;804;p58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05" name="Google Shape;805;p58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06" name="Google Shape;806;p58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807" name="Google Shape;807;p58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808" name="Google Shape;808;p58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809" name="Google Shape;809;p58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810" name="Google Shape;810;p58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811" name="Google Shape;811;p5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85</a:t>
            </a:fld>
            <a:endParaRPr/>
          </a:p>
        </p:txBody>
      </p:sp>
      <p:graphicFrame>
        <p:nvGraphicFramePr>
          <p:cNvPr id="812" name="Google Shape;812;p58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13" name="Google Shape;813;p58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4" name="Google Shape;814;p58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5" name="Google Shape;815;p58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6" name="Google Shape;816;p58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7" name="Google Shape;817;p58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8" name="Google Shape;818;p58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9" name="Google Shape;819;p58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0" name="Google Shape;820;p58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1" name="Google Shape;821;p58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2" name="Google Shape;822;p58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3" name="Google Shape;823;p58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4" name="Google Shape;824;p58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825" name="Google Shape;825;p58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826" name="Google Shape;826;p58"/>
          <p:cNvCxnSpPr/>
          <p:nvPr/>
        </p:nvCxnSpPr>
        <p:spPr>
          <a:xfrm rot="10800000">
            <a:off x="2286000" y="3352800"/>
            <a:ext cx="1600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27" name="Google Shape;827;p58"/>
          <p:cNvCxnSpPr/>
          <p:nvPr/>
        </p:nvCxnSpPr>
        <p:spPr>
          <a:xfrm>
            <a:off x="3962400" y="3429000"/>
            <a:ext cx="0" cy="236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28" name="Google Shape;828;p58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829" name="Google Shape;829;p58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30" name="Google Shape;830;p58"/>
          <p:cNvSpPr/>
          <p:nvPr/>
        </p:nvSpPr>
        <p:spPr>
          <a:xfrm>
            <a:off x="7696200" y="55626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1" name="Google Shape;831;p58"/>
          <p:cNvSpPr/>
          <p:nvPr/>
        </p:nvSpPr>
        <p:spPr>
          <a:xfrm>
            <a:off x="152400" y="5562600"/>
            <a:ext cx="1219200" cy="533400"/>
          </a:xfrm>
          <a:prstGeom prst="ellipse">
            <a:avLst/>
          </a:prstGeom>
          <a:noFill/>
          <a:ln w="38100" cap="flat" cmpd="sng">
            <a:solidFill>
              <a:srgbClr val="99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2" name="Google Shape;832;p58"/>
          <p:cNvSpPr txBox="1"/>
          <p:nvPr/>
        </p:nvSpPr>
        <p:spPr>
          <a:xfrm>
            <a:off x="4724400" y="2971800"/>
            <a:ext cx="2819400" cy="53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Answer: 70</a:t>
            </a:r>
            <a:endParaRPr/>
          </a:p>
        </p:txBody>
      </p:sp>
      <p:sp>
        <p:nvSpPr>
          <p:cNvPr id="833" name="Google Shape;833;p58"/>
          <p:cNvSpPr txBox="1"/>
          <p:nvPr/>
        </p:nvSpPr>
        <p:spPr>
          <a:xfrm>
            <a:off x="0" y="217487"/>
            <a:ext cx="9144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much is the shortage if the price is $1?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9" name="Google Shape;839;p59"/>
          <p:cNvCxnSpPr/>
          <p:nvPr/>
        </p:nvCxnSpPr>
        <p:spPr>
          <a:xfrm rot="10800000">
            <a:off x="2286000" y="1752600"/>
            <a:ext cx="2590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40" name="Google Shape;840;p59"/>
          <p:cNvCxnSpPr/>
          <p:nvPr/>
        </p:nvCxnSpPr>
        <p:spPr>
          <a:xfrm rot="10800000">
            <a:off x="2362200" y="4953000"/>
            <a:ext cx="4038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841" name="Google Shape;841;p59"/>
          <p:cNvGrpSpPr/>
          <p:nvPr/>
        </p:nvGrpSpPr>
        <p:grpSpPr>
          <a:xfrm>
            <a:off x="2249487" y="1604962"/>
            <a:ext cx="4608512" cy="4262437"/>
            <a:chOff x="2338387" y="1504950"/>
            <a:chExt cx="4745037" cy="4324350"/>
          </a:xfrm>
        </p:grpSpPr>
        <p:cxnSp>
          <p:nvCxnSpPr>
            <p:cNvPr id="842" name="Google Shape;842;p59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3" name="Google Shape;843;p59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44" name="Google Shape;844;p59"/>
          <p:cNvSpPr txBox="1"/>
          <p:nvPr/>
        </p:nvSpPr>
        <p:spPr>
          <a:xfrm>
            <a:off x="68580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845" name="Google Shape;845;p59"/>
          <p:cNvSpPr txBox="1"/>
          <p:nvPr/>
        </p:nvSpPr>
        <p:spPr>
          <a:xfrm>
            <a:off x="18351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846" name="Google Shape;846;p59"/>
          <p:cNvSpPr txBox="1"/>
          <p:nvPr/>
        </p:nvSpPr>
        <p:spPr>
          <a:xfrm>
            <a:off x="1752600" y="990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847" name="Google Shape;847;p59"/>
          <p:cNvSpPr txBox="1"/>
          <p:nvPr/>
        </p:nvSpPr>
        <p:spPr>
          <a:xfrm>
            <a:off x="0" y="1143000"/>
            <a:ext cx="16764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 Schedule</a:t>
            </a:r>
            <a:endParaRPr/>
          </a:p>
        </p:txBody>
      </p:sp>
      <p:sp>
        <p:nvSpPr>
          <p:cNvPr id="848" name="Google Shape;848;p59"/>
          <p:cNvSpPr txBox="1"/>
          <p:nvPr/>
        </p:nvSpPr>
        <p:spPr>
          <a:xfrm>
            <a:off x="24812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849" name="Google Shape;849;p5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86</a:t>
            </a:fld>
            <a:endParaRPr/>
          </a:p>
        </p:txBody>
      </p:sp>
      <p:graphicFrame>
        <p:nvGraphicFramePr>
          <p:cNvPr id="850" name="Google Shape;850;p59"/>
          <p:cNvGraphicFramePr/>
          <p:nvPr/>
        </p:nvGraphicFramePr>
        <p:xfrm>
          <a:off x="152400" y="2057400"/>
          <a:ext cx="1198550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51" name="Google Shape;851;p59"/>
          <p:cNvSpPr/>
          <p:nvPr/>
        </p:nvSpPr>
        <p:spPr>
          <a:xfrm rot="-360000">
            <a:off x="2811462" y="1611312"/>
            <a:ext cx="3429000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2" name="Google Shape;852;p59"/>
          <p:cNvSpPr/>
          <p:nvPr/>
        </p:nvSpPr>
        <p:spPr>
          <a:xfrm>
            <a:off x="25908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3" name="Google Shape;853;p59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4" name="Google Shape;854;p59"/>
          <p:cNvSpPr/>
          <p:nvPr/>
        </p:nvSpPr>
        <p:spPr>
          <a:xfrm>
            <a:off x="4953000" y="4191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5" name="Google Shape;855;p59"/>
          <p:cNvSpPr/>
          <p:nvPr/>
        </p:nvSpPr>
        <p:spPr>
          <a:xfrm>
            <a:off x="6400800" y="48768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6" name="Google Shape;856;p59"/>
          <p:cNvSpPr/>
          <p:nvPr/>
        </p:nvSpPr>
        <p:spPr>
          <a:xfrm rot="-240000">
            <a:off x="2593975" y="1830387"/>
            <a:ext cx="2362200" cy="304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7" name="Google Shape;857;p59"/>
          <p:cNvSpPr/>
          <p:nvPr/>
        </p:nvSpPr>
        <p:spPr>
          <a:xfrm>
            <a:off x="2589212" y="48752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8" name="Google Shape;858;p59"/>
          <p:cNvSpPr/>
          <p:nvPr/>
        </p:nvSpPr>
        <p:spPr>
          <a:xfrm>
            <a:off x="3198812" y="4189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9" name="Google Shape;859;p59"/>
          <p:cNvSpPr/>
          <p:nvPr/>
        </p:nvSpPr>
        <p:spPr>
          <a:xfrm>
            <a:off x="43434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0" name="Google Shape;860;p59"/>
          <p:cNvSpPr/>
          <p:nvPr/>
        </p:nvSpPr>
        <p:spPr>
          <a:xfrm>
            <a:off x="4800600" y="1676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1" name="Google Shape;861;p59"/>
          <p:cNvSpPr/>
          <p:nvPr/>
        </p:nvSpPr>
        <p:spPr>
          <a:xfrm>
            <a:off x="3886200" y="3276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2" name="Google Shape;862;p59"/>
          <p:cNvSpPr txBox="1"/>
          <p:nvPr/>
        </p:nvSpPr>
        <p:spPr>
          <a:xfrm>
            <a:off x="7391400" y="1066800"/>
            <a:ext cx="1752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graphicFrame>
        <p:nvGraphicFramePr>
          <p:cNvPr id="863" name="Google Shape;863;p59"/>
          <p:cNvGraphicFramePr/>
          <p:nvPr/>
        </p:nvGraphicFramePr>
        <p:xfrm>
          <a:off x="7772400" y="2057400"/>
          <a:ext cx="1138225" cy="40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Qs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64" name="Google Shape;864;p59"/>
          <p:cNvSpPr txBox="1"/>
          <p:nvPr/>
        </p:nvSpPr>
        <p:spPr>
          <a:xfrm>
            <a:off x="6705600" y="4953000"/>
            <a:ext cx="441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865" name="Google Shape;865;p59"/>
          <p:cNvSpPr txBox="1"/>
          <p:nvPr/>
        </p:nvSpPr>
        <p:spPr>
          <a:xfrm>
            <a:off x="5029200" y="1371600"/>
            <a:ext cx="420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66" name="Google Shape;866;p59"/>
          <p:cNvSpPr txBox="1"/>
          <p:nvPr/>
        </p:nvSpPr>
        <p:spPr>
          <a:xfrm>
            <a:off x="4419600" y="1828800"/>
            <a:ext cx="34290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there is a surplus, producers lower prices</a:t>
            </a:r>
            <a:endParaRPr/>
          </a:p>
        </p:txBody>
      </p:sp>
      <p:sp>
        <p:nvSpPr>
          <p:cNvPr id="867" name="Google Shape;867;p59"/>
          <p:cNvSpPr txBox="1"/>
          <p:nvPr/>
        </p:nvSpPr>
        <p:spPr>
          <a:xfrm>
            <a:off x="0" y="152400"/>
            <a:ext cx="8991600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FREE MARKET system automatically pushes the price toward equilibrium.</a:t>
            </a:r>
            <a:endParaRPr/>
          </a:p>
        </p:txBody>
      </p:sp>
      <p:sp>
        <p:nvSpPr>
          <p:cNvPr id="868" name="Google Shape;868;p59"/>
          <p:cNvSpPr txBox="1"/>
          <p:nvPr/>
        </p:nvSpPr>
        <p:spPr>
          <a:xfrm>
            <a:off x="4419600" y="3124200"/>
            <a:ext cx="34290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there is a shortage, producers raise prices</a:t>
            </a:r>
            <a:endParaRPr/>
          </a:p>
        </p:txBody>
      </p:sp>
      <p:cxnSp>
        <p:nvCxnSpPr>
          <p:cNvPr id="869" name="Google Shape;869;p59"/>
          <p:cNvCxnSpPr/>
          <p:nvPr/>
        </p:nvCxnSpPr>
        <p:spPr>
          <a:xfrm>
            <a:off x="3962400" y="1828800"/>
            <a:ext cx="0" cy="1219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70" name="Google Shape;870;p59"/>
          <p:cNvCxnSpPr/>
          <p:nvPr/>
        </p:nvCxnSpPr>
        <p:spPr>
          <a:xfrm rot="10800000">
            <a:off x="3962400" y="3657600"/>
            <a:ext cx="0" cy="10668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64"/>
          <p:cNvPicPr preferRelativeResize="0"/>
          <p:nvPr/>
        </p:nvPicPr>
        <p:blipFill rotWithShape="1">
          <a:blip r:embed="rId3">
            <a:alphaModFix/>
          </a:blip>
          <a:srcRect l="2152" t="2629"/>
          <a:stretch/>
        </p:blipFill>
        <p:spPr>
          <a:xfrm>
            <a:off x="0" y="0"/>
            <a:ext cx="979349" cy="996204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64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  <p:sp>
        <p:nvSpPr>
          <p:cNvPr id="919" name="Google Shape;919;p64"/>
          <p:cNvSpPr txBox="1"/>
          <p:nvPr/>
        </p:nvSpPr>
        <p:spPr>
          <a:xfrm>
            <a:off x="395800" y="295775"/>
            <a:ext cx="8268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In the News: Shortage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0" name="Google Shape;920;p64"/>
          <p:cNvSpPr txBox="1"/>
          <p:nvPr/>
        </p:nvSpPr>
        <p:spPr>
          <a:xfrm>
            <a:off x="247000" y="5099950"/>
            <a:ext cx="8565600" cy="13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is there a shortage of chicken wings? </a:t>
            </a:r>
            <a:endParaRPr sz="36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might cause the price to fall?</a:t>
            </a:r>
            <a:endParaRPr sz="36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1" name="Google Shape;92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5025" y="1392275"/>
            <a:ext cx="6591418" cy="370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65"/>
          <p:cNvPicPr preferRelativeResize="0"/>
          <p:nvPr/>
        </p:nvPicPr>
        <p:blipFill rotWithShape="1">
          <a:blip r:embed="rId3">
            <a:alphaModFix/>
          </a:blip>
          <a:srcRect l="2152" t="2629"/>
          <a:stretch/>
        </p:blipFill>
        <p:spPr>
          <a:xfrm>
            <a:off x="0" y="0"/>
            <a:ext cx="979349" cy="996204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65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88</a:t>
            </a:fld>
            <a:endParaRPr/>
          </a:p>
        </p:txBody>
      </p:sp>
      <p:sp>
        <p:nvSpPr>
          <p:cNvPr id="929" name="Google Shape;929;p65"/>
          <p:cNvSpPr txBox="1"/>
          <p:nvPr/>
        </p:nvSpPr>
        <p:spPr>
          <a:xfrm>
            <a:off x="247000" y="295775"/>
            <a:ext cx="8268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In the News: Surplus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0" name="Google Shape;93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13" y="1184942"/>
            <a:ext cx="7712771" cy="3915021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65"/>
          <p:cNvSpPr txBox="1"/>
          <p:nvPr/>
        </p:nvSpPr>
        <p:spPr>
          <a:xfrm>
            <a:off x="512550" y="5099950"/>
            <a:ext cx="8118900" cy="13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is there a surplus of cheese? </a:t>
            </a:r>
            <a:endParaRPr sz="36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has prevented prices from falling?</a:t>
            </a:r>
            <a:endParaRPr sz="3600"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Defined</a:t>
            </a:r>
            <a:endParaRPr/>
          </a:p>
        </p:txBody>
      </p:sp>
      <p:sp>
        <p:nvSpPr>
          <p:cNvPr id="195" name="Google Shape;195;p30"/>
          <p:cNvSpPr txBox="1"/>
          <p:nvPr/>
        </p:nvSpPr>
        <p:spPr>
          <a:xfrm>
            <a:off x="228600" y="609600"/>
            <a:ext cx="8686800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supply?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the different quantities of a good that sellers are </a:t>
            </a: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willing</a:t>
            </a:r>
            <a:r>
              <a:rPr lang="en-US" sz="28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able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sell (produce) at different prices.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the </a:t>
            </a:r>
            <a:r>
              <a:rPr lang="en-US" sz="3200" b="1" i="0" u="sng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Law of Supply</a:t>
            </a:r>
            <a:r>
              <a:rPr lang="en-US" sz="3200" b="1" i="0" u="none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a DIRECT relationship between price and quantity supplied.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price increases, the quantity producers make increases.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Char char="•"/>
            </a:pPr>
            <a:r>
              <a:rPr lang="en-US" sz="2800" b="1" i="0" u="none" strike="noStrike" cap="none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price falls, the quantity producers make falls.</a:t>
            </a:r>
            <a:endParaRPr dirty="0"/>
          </a:p>
          <a:p>
            <a:pPr marL="457200" marR="0" lvl="1" indent="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</a:pPr>
            <a:endParaRPr sz="800" b="1" i="0" u="none" strike="noStrike" cap="none" dirty="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Why? Because, at higher prices profit seeking firms have an incentive to produce more.</a:t>
            </a:r>
            <a:endParaRPr dirty="0"/>
          </a:p>
        </p:txBody>
      </p:sp>
      <p:sp>
        <p:nvSpPr>
          <p:cNvPr id="196" name="Google Shape;196;p30"/>
          <p:cNvSpPr txBox="1"/>
          <p:nvPr/>
        </p:nvSpPr>
        <p:spPr>
          <a:xfrm>
            <a:off x="1752600" y="6019800"/>
            <a:ext cx="574675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 Mowing Lawns</a:t>
            </a:r>
            <a:endParaRPr/>
          </a:p>
        </p:txBody>
      </p:sp>
      <p:sp>
        <p:nvSpPr>
          <p:cNvPr id="197" name="Google Shape;197;p3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89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4"/>
          <p:cNvSpPr txBox="1"/>
          <p:nvPr/>
        </p:nvSpPr>
        <p:spPr>
          <a:xfrm>
            <a:off x="457200" y="4495800"/>
            <a:ext cx="8382000" cy="204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Would you see the movie three times?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Notice that the total benefit is more than the total cost, but you would NOT watch the movie the 3</a:t>
            </a:r>
            <a:r>
              <a:rPr lang="en-US" sz="3200" b="1" i="0" u="none" baseline="3000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lang="en-US" sz="3200" b="1" i="0" u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time.  </a:t>
            </a:r>
            <a:endParaRPr/>
          </a:p>
        </p:txBody>
      </p:sp>
      <p:sp>
        <p:nvSpPr>
          <p:cNvPr id="409" name="Google Shape;409;p54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Thinking at the Margin</a:t>
            </a:r>
            <a:endParaRPr/>
          </a:p>
        </p:txBody>
      </p:sp>
      <p:graphicFrame>
        <p:nvGraphicFramePr>
          <p:cNvPr id="410" name="Google Shape;410;p54"/>
          <p:cNvGraphicFramePr/>
          <p:nvPr/>
        </p:nvGraphicFramePr>
        <p:xfrm>
          <a:off x="1524000" y="1397000"/>
          <a:ext cx="6096000" cy="2811140"/>
        </p:xfrm>
        <a:graphic>
          <a:graphicData uri="http://schemas.openxmlformats.org/drawingml/2006/table">
            <a:tbl>
              <a:tblPr>
                <a:noFill/>
                <a:tableStyleId>{66C5D3A6-5F59-4738-AC6F-97A9B79A04BB}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 Times Watching Movie</a:t>
                      </a:r>
                      <a:endParaRPr/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Benefit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1st</a:t>
                      </a:r>
                      <a:endParaRPr/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$30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2nd</a:t>
                      </a:r>
                      <a:endParaRPr/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$15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3rd</a:t>
                      </a:r>
                      <a:endParaRPr/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/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99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$30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2" name="Google Shape;412;p5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/>
          </a:p>
        </p:txBody>
      </p:sp>
      <p:pic>
        <p:nvPicPr>
          <p:cNvPr id="413" name="Google Shape;41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79350" cy="9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of Supply</a:t>
            </a:r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body" idx="1"/>
          </p:nvPr>
        </p:nvSpPr>
        <p:spPr>
          <a:xfrm>
            <a:off x="0" y="762000"/>
            <a:ext cx="9144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 own an lawn mower and you are willing to mow lawns. </a:t>
            </a:r>
            <a:endParaRPr/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many lawns will you mow at these prices?</a:t>
            </a:r>
            <a:endParaRPr/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</a:pPr>
            <a:endParaRPr sz="800" b="1" i="0" u="none" strike="noStrike" cap="none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05" name="Google Shape;205;p31"/>
          <p:cNvGraphicFramePr/>
          <p:nvPr/>
        </p:nvGraphicFramePr>
        <p:xfrm>
          <a:off x="4343400" y="2514600"/>
          <a:ext cx="4267200" cy="40195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 per lawn mowed</a:t>
                      </a:r>
                      <a:endParaRPr/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6" name="Google Shape;206;p31"/>
          <p:cNvSpPr txBox="1"/>
          <p:nvPr/>
        </p:nvSpPr>
        <p:spPr>
          <a:xfrm>
            <a:off x="304800" y="2895600"/>
            <a:ext cx="2209800" cy="13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cxnSp>
        <p:nvCxnSpPr>
          <p:cNvPr id="207" name="Google Shape;207;p31"/>
          <p:cNvCxnSpPr/>
          <p:nvPr/>
        </p:nvCxnSpPr>
        <p:spPr>
          <a:xfrm>
            <a:off x="2667000" y="3657600"/>
            <a:ext cx="13716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8" name="Google Shape;208;p31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90</a:t>
            </a:fld>
            <a:endParaRPr/>
          </a:p>
        </p:txBody>
      </p:sp>
      <p:sp>
        <p:nvSpPr>
          <p:cNvPr id="209" name="Google Shape;209;p31"/>
          <p:cNvSpPr txBox="1"/>
          <p:nvPr/>
        </p:nvSpPr>
        <p:spPr>
          <a:xfrm>
            <a:off x="4876800" y="3505200"/>
            <a:ext cx="1501775" cy="30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$20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$50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$100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$1000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SUPPLY</a:t>
            </a:r>
            <a:endParaRPr/>
          </a:p>
        </p:txBody>
      </p:sp>
      <p:grpSp>
        <p:nvGrpSpPr>
          <p:cNvPr id="216" name="Google Shape;216;p32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217" name="Google Shape;217;p32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8" name="Google Shape;218;p32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19" name="Google Shape;219;p32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220" name="Google Shape;220;p32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21" name="Google Shape;221;p32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222" name="Google Shape;222;p32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223" name="Google Shape;223;p32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224" name="Google Shape;224;p32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225" name="Google Shape;225;p32"/>
          <p:cNvSpPr txBox="1"/>
          <p:nvPr/>
        </p:nvSpPr>
        <p:spPr>
          <a:xfrm>
            <a:off x="5791200" y="1047750"/>
            <a:ext cx="317817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Draw this large in your notes</a:t>
            </a:r>
            <a:endParaRPr/>
          </a:p>
        </p:txBody>
      </p:sp>
      <p:cxnSp>
        <p:nvCxnSpPr>
          <p:cNvPr id="226" name="Google Shape;226;p32"/>
          <p:cNvCxnSpPr/>
          <p:nvPr/>
        </p:nvCxnSpPr>
        <p:spPr>
          <a:xfrm flipH="1">
            <a:off x="5973762" y="2270125"/>
            <a:ext cx="973137" cy="1089025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7" name="Google Shape;227;p32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91</a:t>
            </a:fld>
            <a:endParaRPr/>
          </a:p>
        </p:txBody>
      </p:sp>
      <p:graphicFrame>
        <p:nvGraphicFramePr>
          <p:cNvPr id="228" name="Google Shape;228;p32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SUPPLY</a:t>
            </a:r>
            <a:endParaRPr/>
          </a:p>
        </p:txBody>
      </p:sp>
      <p:grpSp>
        <p:nvGrpSpPr>
          <p:cNvPr id="236" name="Google Shape;236;p33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237" name="Google Shape;237;p33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8" name="Google Shape;238;p33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9" name="Google Shape;239;p33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240" name="Google Shape;240;p33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41" name="Google Shape;241;p33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242" name="Google Shape;242;p33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243" name="Google Shape;243;p33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244" name="Google Shape;244;p33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245" name="Google Shape;245;p33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92</a:t>
            </a:fld>
            <a:endParaRPr/>
          </a:p>
        </p:txBody>
      </p:sp>
      <p:graphicFrame>
        <p:nvGraphicFramePr>
          <p:cNvPr id="246" name="Google Shape;246;p33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7" name="Google Shape;247;p33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33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33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33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33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6324600" y="1371600"/>
            <a:ext cx="1606826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</p:spTree>
  </p:cSld>
  <p:clrMapOvr>
    <a:masterClrMapping/>
  </p:clrMapOvr>
  <p:transition spd="slow"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34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GRAPHING SUPPLY</a:t>
            </a:r>
            <a:endParaRPr/>
          </a:p>
        </p:txBody>
      </p:sp>
      <p:grpSp>
        <p:nvGrpSpPr>
          <p:cNvPr id="260" name="Google Shape;260;p34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261" name="Google Shape;261;p34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2" name="Google Shape;262;p34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3" name="Google Shape;263;p34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264" name="Google Shape;264;p34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65" name="Google Shape;265;p34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266" name="Google Shape;266;p34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267" name="Google Shape;267;p34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268" name="Google Shape;268;p34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269" name="Google Shape;269;p34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93</a:t>
            </a:fld>
            <a:endParaRPr/>
          </a:p>
        </p:txBody>
      </p:sp>
      <p:graphicFrame>
        <p:nvGraphicFramePr>
          <p:cNvPr id="270" name="Google Shape;270;p34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1" name="Google Shape;271;p34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34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34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34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34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6324600" y="1371600"/>
            <a:ext cx="1467678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grpSp>
        <p:nvGrpSpPr>
          <p:cNvPr id="277" name="Google Shape;277;p34"/>
          <p:cNvGrpSpPr/>
          <p:nvPr/>
        </p:nvGrpSpPr>
        <p:grpSpPr>
          <a:xfrm>
            <a:off x="855663" y="982090"/>
            <a:ext cx="8040687" cy="5205412"/>
            <a:chOff x="150813" y="2768168"/>
            <a:chExt cx="8040687" cy="5205412"/>
          </a:xfrm>
        </p:grpSpPr>
        <p:pic>
          <p:nvPicPr>
            <p:cNvPr id="278" name="Google Shape;278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0813" y="2768168"/>
              <a:ext cx="8040687" cy="5205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34"/>
            <p:cNvSpPr txBox="1"/>
            <p:nvPr/>
          </p:nvSpPr>
          <p:spPr>
            <a:xfrm>
              <a:off x="1296072" y="3520610"/>
              <a:ext cx="6170700" cy="272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Times New Roman"/>
                <a:buNone/>
              </a:pPr>
              <a:r>
                <a:rPr lang="en-US" sz="3500" b="1" i="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What if there are new </a:t>
              </a:r>
              <a:endParaRPr sz="3500"/>
            </a:p>
            <a:p>
              <a:pPr marL="0" marR="0" lvl="0" indent="0" algn="ctr" rtl="0">
                <a:lnSpc>
                  <a:spcPct val="100000"/>
                </a:lnSpc>
                <a:spcBef>
                  <a:spcPts val="88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Times New Roman"/>
                <a:buNone/>
              </a:pPr>
              <a:r>
                <a:rPr lang="en-US" sz="3500" b="1" i="0" u="none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and more productive</a:t>
              </a:r>
              <a:endParaRPr sz="35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96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Times New Roman"/>
                <a:buNone/>
              </a:pPr>
              <a:r>
                <a:rPr lang="en-US" sz="3500" b="1" i="0" u="none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milking machines? </a:t>
              </a:r>
              <a:endParaRPr sz="3500" dirty="0"/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287" name="Google Shape;287;p35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288" name="Google Shape;288;p35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9" name="Google Shape;289;p35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0" name="Google Shape;290;p35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291" name="Google Shape;291;p35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92" name="Google Shape;292;p35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293" name="Google Shape;293;p35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294" name="Google Shape;294;p35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295" name="Google Shape;295;p35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296" name="Google Shape;296;p35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94</a:t>
            </a:fld>
            <a:endParaRPr/>
          </a:p>
        </p:txBody>
      </p:sp>
      <p:graphicFrame>
        <p:nvGraphicFramePr>
          <p:cNvPr id="297" name="Google Shape;297;p35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8" name="Google Shape;298;p35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35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0" name="Google Shape;300;p35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35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2" name="Google Shape;302;p35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5562600" y="1066800"/>
            <a:ext cx="145256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</p:spTree>
  </p:cSld>
  <p:clrMapOvr>
    <a:masterClrMapping/>
  </p:clrMapOvr>
  <p:transition spd="slow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36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311" name="Google Shape;311;p36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312" name="Google Shape;312;p36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3" name="Google Shape;313;p36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14" name="Google Shape;314;p36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315" name="Google Shape;315;p36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16" name="Google Shape;316;p36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317" name="Google Shape;317;p36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318" name="Google Shape;318;p36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319" name="Google Shape;319;p36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320" name="Google Shape;320;p36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</a:t>
            </a:fld>
            <a:endParaRPr/>
          </a:p>
        </p:txBody>
      </p:sp>
      <p:graphicFrame>
        <p:nvGraphicFramePr>
          <p:cNvPr id="321" name="Google Shape;321;p36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2" name="Google Shape;322;p36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36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36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36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36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36"/>
          <p:cNvSpPr txBox="1"/>
          <p:nvPr/>
        </p:nvSpPr>
        <p:spPr>
          <a:xfrm>
            <a:off x="5562599" y="1066800"/>
            <a:ext cx="160351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cxnSp>
        <p:nvCxnSpPr>
          <p:cNvPr id="328" name="Google Shape;328;p36"/>
          <p:cNvCxnSpPr/>
          <p:nvPr/>
        </p:nvCxnSpPr>
        <p:spPr>
          <a:xfrm rot="10800000" flipH="1">
            <a:off x="13716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9" name="Google Shape;329;p36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0" name="Google Shape;330;p36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1" name="Google Shape;331;p36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2" name="Google Shape;332;p36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37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340" name="Google Shape;340;p37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341" name="Google Shape;341;p37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2" name="Google Shape;342;p37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3" name="Google Shape;343;p37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344" name="Google Shape;344;p37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45" name="Google Shape;345;p37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346" name="Google Shape;346;p37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347" name="Google Shape;347;p37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348" name="Google Shape;348;p37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349" name="Google Shape;349;p37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96</a:t>
            </a:fld>
            <a:endParaRPr/>
          </a:p>
        </p:txBody>
      </p:sp>
      <p:graphicFrame>
        <p:nvGraphicFramePr>
          <p:cNvPr id="350" name="Google Shape;350;p37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1" name="Google Shape;351;p37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37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" name="Google Shape;353;p37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37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37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37"/>
          <p:cNvSpPr txBox="1"/>
          <p:nvPr/>
        </p:nvSpPr>
        <p:spPr>
          <a:xfrm>
            <a:off x="5562599" y="1066800"/>
            <a:ext cx="160351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cxnSp>
        <p:nvCxnSpPr>
          <p:cNvPr id="357" name="Google Shape;357;p37"/>
          <p:cNvCxnSpPr/>
          <p:nvPr/>
        </p:nvCxnSpPr>
        <p:spPr>
          <a:xfrm rot="10800000" flipH="1">
            <a:off x="1371600" y="3048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8" name="Google Shape;358;p37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9" name="Google Shape;359;p37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0" name="Google Shape;360;p37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1" name="Google Shape;361;p37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38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369" name="Google Shape;369;p38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370" name="Google Shape;370;p38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1" name="Google Shape;371;p38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72" name="Google Shape;372;p38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373" name="Google Shape;373;p38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74" name="Google Shape;374;p38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375" name="Google Shape;375;p38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376" name="Google Shape;376;p38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377" name="Google Shape;377;p38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378" name="Google Shape;378;p38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97</a:t>
            </a:fld>
            <a:endParaRPr/>
          </a:p>
        </p:txBody>
      </p:sp>
      <p:sp>
        <p:nvSpPr>
          <p:cNvPr id="379" name="Google Shape;379;p38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Google Shape;380;p38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1" name="Google Shape;381;p38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38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38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5562600" y="1066800"/>
            <a:ext cx="159861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sp>
        <p:nvSpPr>
          <p:cNvPr id="385" name="Google Shape;385;p38"/>
          <p:cNvSpPr/>
          <p:nvPr/>
        </p:nvSpPr>
        <p:spPr>
          <a:xfrm rot="-240000">
            <a:off x="4876800" y="1752600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38"/>
          <p:cNvSpPr/>
          <p:nvPr/>
        </p:nvSpPr>
        <p:spPr>
          <a:xfrm>
            <a:off x="4875212" y="4951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38"/>
          <p:cNvSpPr/>
          <p:nvPr/>
        </p:nvSpPr>
        <p:spPr>
          <a:xfrm>
            <a:off x="5484812" y="43418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38"/>
          <p:cNvSpPr/>
          <p:nvPr/>
        </p:nvSpPr>
        <p:spPr>
          <a:xfrm>
            <a:off x="6094412" y="34274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38"/>
          <p:cNvSpPr/>
          <p:nvPr/>
        </p:nvSpPr>
        <p:spPr>
          <a:xfrm>
            <a:off x="6704012" y="25130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38"/>
          <p:cNvSpPr/>
          <p:nvPr/>
        </p:nvSpPr>
        <p:spPr>
          <a:xfrm>
            <a:off x="7161212" y="1598612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38"/>
          <p:cNvSpPr txBox="1"/>
          <p:nvPr/>
        </p:nvSpPr>
        <p:spPr>
          <a:xfrm>
            <a:off x="7389812" y="1370012"/>
            <a:ext cx="5556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800" b="1" i="0" u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92" name="Google Shape;392;p38"/>
          <p:cNvSpPr/>
          <p:nvPr/>
        </p:nvSpPr>
        <p:spPr>
          <a:xfrm>
            <a:off x="5638800" y="2819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93" name="Google Shape;393;p38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</a:t>
                      </a:r>
                      <a:r>
                        <a:rPr lang="en-US" sz="2800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</a:t>
                      </a: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94" name="Google Shape;394;p38"/>
          <p:cNvCxnSpPr/>
          <p:nvPr/>
        </p:nvCxnSpPr>
        <p:spPr>
          <a:xfrm rot="10800000" flipH="1">
            <a:off x="1371600" y="3046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5" name="Google Shape;395;p38"/>
          <p:cNvCxnSpPr/>
          <p:nvPr/>
        </p:nvCxnSpPr>
        <p:spPr>
          <a:xfrm rot="10800000" flipH="1">
            <a:off x="1371600" y="3657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6" name="Google Shape;396;p38"/>
          <p:cNvCxnSpPr/>
          <p:nvPr/>
        </p:nvCxnSpPr>
        <p:spPr>
          <a:xfrm rot="10800000" flipH="1">
            <a:off x="1371600" y="43434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7" name="Google Shape;397;p38"/>
          <p:cNvCxnSpPr/>
          <p:nvPr/>
        </p:nvCxnSpPr>
        <p:spPr>
          <a:xfrm rot="10800000" flipH="1">
            <a:off x="1371600" y="50292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8" name="Google Shape;398;p38"/>
          <p:cNvCxnSpPr/>
          <p:nvPr/>
        </p:nvCxnSpPr>
        <p:spPr>
          <a:xfrm rot="10800000" flipH="1">
            <a:off x="1447800" y="57150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p38"/>
          <p:cNvSpPr txBox="1"/>
          <p:nvPr/>
        </p:nvSpPr>
        <p:spPr>
          <a:xfrm>
            <a:off x="5638800" y="4191000"/>
            <a:ext cx="35052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 in Supply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Prices didn’t change but there is MORE milk produced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Google Shape;406;p39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 dirty="0"/>
          </a:p>
        </p:txBody>
      </p:sp>
      <p:grpSp>
        <p:nvGrpSpPr>
          <p:cNvPr id="407" name="Google Shape;407;p39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08" name="Google Shape;408;p39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9" name="Google Shape;409;p39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10" name="Google Shape;410;p39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11" name="Google Shape;411;p39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12" name="Google Shape;412;p39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13" name="Google Shape;413;p39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14" name="Google Shape;414;p39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415" name="Google Shape;415;p39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16" name="Google Shape;416;p39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98</a:t>
            </a:fld>
            <a:endParaRPr/>
          </a:p>
        </p:txBody>
      </p:sp>
      <p:graphicFrame>
        <p:nvGraphicFramePr>
          <p:cNvPr id="417" name="Google Shape;417;p39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18" name="Google Shape;418;p39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39"/>
          <p:cNvSpPr/>
          <p:nvPr/>
        </p:nvSpPr>
        <p:spPr>
          <a:xfrm>
            <a:off x="4419600" y="43434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39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39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39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39"/>
          <p:cNvSpPr txBox="1"/>
          <p:nvPr/>
        </p:nvSpPr>
        <p:spPr>
          <a:xfrm>
            <a:off x="6324599" y="1371600"/>
            <a:ext cx="1752599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  <p:grpSp>
        <p:nvGrpSpPr>
          <p:cNvPr id="424" name="Google Shape;424;p39"/>
          <p:cNvGrpSpPr/>
          <p:nvPr/>
        </p:nvGrpSpPr>
        <p:grpSpPr>
          <a:xfrm>
            <a:off x="399256" y="845344"/>
            <a:ext cx="8040687" cy="5205412"/>
            <a:chOff x="549275" y="957262"/>
            <a:chExt cx="8040687" cy="5205412"/>
          </a:xfrm>
        </p:grpSpPr>
        <p:pic>
          <p:nvPicPr>
            <p:cNvPr id="425" name="Google Shape;425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9275" y="957262"/>
              <a:ext cx="8040687" cy="5205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39"/>
            <p:cNvSpPr txBox="1"/>
            <p:nvPr/>
          </p:nvSpPr>
          <p:spPr>
            <a:xfrm>
              <a:off x="1853525" y="2428150"/>
              <a:ext cx="5628000" cy="27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imes New Roman"/>
                <a:buNone/>
              </a:pPr>
              <a:r>
                <a:rPr lang="en-US" sz="4800" b="1" i="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What if the price for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96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imes New Roman"/>
                <a:buNone/>
              </a:pPr>
              <a:r>
                <a:rPr lang="en-US" sz="4800" b="1" i="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dairy cows increases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96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imes New Roman"/>
                <a:buNone/>
              </a:pPr>
              <a:r>
                <a:rPr lang="en-US" sz="4800" b="1" i="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drastically?</a:t>
              </a:r>
              <a:endParaRPr/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0"/>
          <p:cNvSpPr/>
          <p:nvPr/>
        </p:nvSpPr>
        <p:spPr>
          <a:xfrm rot="-240000">
            <a:off x="3811587" y="1754187"/>
            <a:ext cx="2439987" cy="320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7300" y="106676"/>
                </a:lnTo>
                <a:lnTo>
                  <a:pt x="33969" y="92830"/>
                </a:lnTo>
                <a:lnTo>
                  <a:pt x="49967" y="78490"/>
                </a:lnTo>
                <a:lnTo>
                  <a:pt x="65371" y="63686"/>
                </a:lnTo>
                <a:lnTo>
                  <a:pt x="80026" y="48417"/>
                </a:lnTo>
                <a:lnTo>
                  <a:pt x="94088" y="32743"/>
                </a:lnTo>
                <a:lnTo>
                  <a:pt x="107360" y="16603"/>
                </a:lnTo>
                <a:lnTo>
                  <a:pt x="120000" y="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3" name="Google Shape;433;p40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650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-US" sz="5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in Supply</a:t>
            </a:r>
            <a:endParaRPr/>
          </a:p>
        </p:txBody>
      </p:sp>
      <p:grpSp>
        <p:nvGrpSpPr>
          <p:cNvPr id="434" name="Google Shape;434;p40"/>
          <p:cNvGrpSpPr/>
          <p:nvPr/>
        </p:nvGrpSpPr>
        <p:grpSpPr>
          <a:xfrm>
            <a:off x="3468687" y="1604962"/>
            <a:ext cx="4608512" cy="4262437"/>
            <a:chOff x="2338387" y="1504950"/>
            <a:chExt cx="4745037" cy="4324350"/>
          </a:xfrm>
        </p:grpSpPr>
        <p:cxnSp>
          <p:nvCxnSpPr>
            <p:cNvPr id="435" name="Google Shape;435;p40"/>
            <p:cNvCxnSpPr/>
            <p:nvPr/>
          </p:nvCxnSpPr>
          <p:spPr>
            <a:xfrm>
              <a:off x="2363787" y="1504950"/>
              <a:ext cx="0" cy="432435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6" name="Google Shape;436;p40"/>
            <p:cNvCxnSpPr/>
            <p:nvPr/>
          </p:nvCxnSpPr>
          <p:spPr>
            <a:xfrm>
              <a:off x="2338387" y="5802312"/>
              <a:ext cx="4745037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37" name="Google Shape;437;p40"/>
          <p:cNvSpPr txBox="1"/>
          <p:nvPr/>
        </p:nvSpPr>
        <p:spPr>
          <a:xfrm>
            <a:off x="8229600" y="5791200"/>
            <a:ext cx="4603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/>
          </a:p>
        </p:txBody>
      </p:sp>
      <p:sp>
        <p:nvSpPr>
          <p:cNvPr id="438" name="Google Shape;438;p40"/>
          <p:cNvSpPr txBox="1"/>
          <p:nvPr/>
        </p:nvSpPr>
        <p:spPr>
          <a:xfrm>
            <a:off x="3054350" y="1595437"/>
            <a:ext cx="438150" cy="366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39" name="Google Shape;439;p40"/>
          <p:cNvSpPr txBox="1"/>
          <p:nvPr/>
        </p:nvSpPr>
        <p:spPr>
          <a:xfrm>
            <a:off x="2514600" y="989012"/>
            <a:ext cx="230187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Milk</a:t>
            </a:r>
            <a:endParaRPr/>
          </a:p>
        </p:txBody>
      </p:sp>
      <p:sp>
        <p:nvSpPr>
          <p:cNvPr id="440" name="Google Shape;440;p40"/>
          <p:cNvSpPr txBox="1"/>
          <p:nvPr/>
        </p:nvSpPr>
        <p:spPr>
          <a:xfrm>
            <a:off x="4524375" y="6205537"/>
            <a:ext cx="249078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Quantity of Milk</a:t>
            </a:r>
            <a:endParaRPr/>
          </a:p>
        </p:txBody>
      </p:sp>
      <p:sp>
        <p:nvSpPr>
          <p:cNvPr id="441" name="Google Shape;441;p40"/>
          <p:cNvSpPr txBox="1"/>
          <p:nvPr/>
        </p:nvSpPr>
        <p:spPr>
          <a:xfrm>
            <a:off x="304800" y="990600"/>
            <a:ext cx="2133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Schedule</a:t>
            </a:r>
            <a:endParaRPr/>
          </a:p>
        </p:txBody>
      </p:sp>
      <p:sp>
        <p:nvSpPr>
          <p:cNvPr id="442" name="Google Shape;442;p40"/>
          <p:cNvSpPr txBox="1"/>
          <p:nvPr/>
        </p:nvSpPr>
        <p:spPr>
          <a:xfrm>
            <a:off x="3700462" y="5827712"/>
            <a:ext cx="452913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/>
          </a:p>
        </p:txBody>
      </p:sp>
      <p:sp>
        <p:nvSpPr>
          <p:cNvPr id="443" name="Google Shape;443;p40"/>
          <p:cNvSpPr txBox="1"/>
          <p:nvPr/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99</a:t>
            </a:fld>
            <a:endParaRPr/>
          </a:p>
        </p:txBody>
      </p:sp>
      <p:graphicFrame>
        <p:nvGraphicFramePr>
          <p:cNvPr id="444" name="Google Shape;444;p40"/>
          <p:cNvGraphicFramePr/>
          <p:nvPr/>
        </p:nvGraphicFramePr>
        <p:xfrm>
          <a:off x="304800" y="2057400"/>
          <a:ext cx="2327275" cy="417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Supplied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45" name="Google Shape;445;p40"/>
          <p:cNvSpPr/>
          <p:nvPr/>
        </p:nvSpPr>
        <p:spPr>
          <a:xfrm>
            <a:off x="3810000" y="4953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40"/>
          <p:cNvSpPr/>
          <p:nvPr/>
        </p:nvSpPr>
        <p:spPr>
          <a:xfrm>
            <a:off x="5638800" y="25146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6096000" y="1600200"/>
            <a:ext cx="152400" cy="1524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40"/>
          <p:cNvSpPr txBox="1"/>
          <p:nvPr/>
        </p:nvSpPr>
        <p:spPr>
          <a:xfrm>
            <a:off x="5562600" y="1066800"/>
            <a:ext cx="1676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endParaRPr dirty="0"/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7588</Words>
  <Application>Microsoft Office PowerPoint</Application>
  <PresentationFormat>On-screen Show (4:3)</PresentationFormat>
  <Paragraphs>2712</Paragraphs>
  <Slides>153</Slides>
  <Notes>140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56" baseType="lpstr">
      <vt:lpstr>Arial</vt:lpstr>
      <vt:lpstr>Times New Roman</vt:lpstr>
      <vt:lpstr>Default Design</vt:lpstr>
      <vt:lpstr>What is Economics?</vt:lpstr>
      <vt:lpstr>PowerPoint Presentation</vt:lpstr>
      <vt:lpstr>Microeconomics vs. Macroeconomics</vt:lpstr>
      <vt:lpstr>Macro or Micro?</vt:lpstr>
      <vt:lpstr>Macro or Micro?</vt:lpstr>
      <vt:lpstr>Macro or Micro?</vt:lpstr>
      <vt:lpstr>Micro vs. Macro</vt:lpstr>
      <vt:lpstr>PowerPoint Presentation</vt:lpstr>
      <vt:lpstr>Thinking at the Margin</vt:lpstr>
      <vt:lpstr>Marginal Analysis</vt:lpstr>
      <vt:lpstr>Review with your partner…</vt:lpstr>
      <vt:lpstr>PowerPoint Presentation</vt:lpstr>
      <vt:lpstr>Trade-offs vs. Opportunity Cost</vt:lpstr>
      <vt:lpstr>What decisions did you make yesterday?</vt:lpstr>
      <vt:lpstr>Economics of College</vt:lpstr>
      <vt:lpstr> </vt:lpstr>
      <vt:lpstr>PowerPoint Presentation</vt:lpstr>
      <vt:lpstr> </vt:lpstr>
      <vt:lpstr>Want to Start a Cookie Business?</vt:lpstr>
      <vt:lpstr>The Four Factors of Production</vt:lpstr>
      <vt:lpstr>The Four Factors of Production</vt:lpstr>
      <vt:lpstr>Are you PRODUCTIVE?</vt:lpstr>
      <vt:lpstr>Productivity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Circular Flow Model Vocab</vt:lpstr>
      <vt:lpstr>DEMAND DEFINED</vt:lpstr>
      <vt:lpstr>Example of Demand</vt:lpstr>
      <vt:lpstr>Graphing Demand</vt:lpstr>
      <vt:lpstr>GRAPHING DEMAND</vt:lpstr>
      <vt:lpstr>GRAPHING DEMAND</vt:lpstr>
      <vt:lpstr>Shifts in Demand</vt:lpstr>
      <vt:lpstr>Change in Demand</vt:lpstr>
      <vt:lpstr>Change in Demand</vt:lpstr>
      <vt:lpstr>Change in Demand</vt:lpstr>
      <vt:lpstr>Change in Demand</vt:lpstr>
      <vt:lpstr>Change in Demand</vt:lpstr>
      <vt:lpstr>Change in Demand</vt:lpstr>
      <vt:lpstr>Change in Demand</vt:lpstr>
      <vt:lpstr>Change in Demand</vt:lpstr>
      <vt:lpstr>Change in Qd vs. Change in Demand</vt:lpstr>
      <vt:lpstr>Change in Demand</vt:lpstr>
      <vt:lpstr>What Causes a Shift in Demand?</vt:lpstr>
      <vt:lpstr>Practice</vt:lpstr>
      <vt:lpstr>Supply Defined</vt:lpstr>
      <vt:lpstr>Example of Supply</vt:lpstr>
      <vt:lpstr>GRAPHING SUPPLY</vt:lpstr>
      <vt:lpstr>GRAPHING SUPPLY</vt:lpstr>
      <vt:lpstr>GRAPHING SUPPLY</vt:lpstr>
      <vt:lpstr>Change in Supply</vt:lpstr>
      <vt:lpstr>Change in Supply</vt:lpstr>
      <vt:lpstr>Change in Supply</vt:lpstr>
      <vt:lpstr>Change in Supply</vt:lpstr>
      <vt:lpstr>Change in Supply</vt:lpstr>
      <vt:lpstr>Change in Supply</vt:lpstr>
      <vt:lpstr>Change in Supply</vt:lpstr>
      <vt:lpstr>Change in Supply</vt:lpstr>
      <vt:lpstr>Change in Supply</vt:lpstr>
      <vt:lpstr>5 Shifters (Determinants) of Supply</vt:lpstr>
      <vt:lpstr>Supply Practice</vt:lpstr>
      <vt:lpstr>Putting Supply and Demand Together!!!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Supply Defined</vt:lpstr>
      <vt:lpstr>Example of Supply</vt:lpstr>
      <vt:lpstr>GRAPHING SUPPLY</vt:lpstr>
      <vt:lpstr>GRAPHING SUPPLY</vt:lpstr>
      <vt:lpstr>GRAPHING SUPPLY</vt:lpstr>
      <vt:lpstr>Change in Supply</vt:lpstr>
      <vt:lpstr>Change in Supply</vt:lpstr>
      <vt:lpstr>Change in Supply</vt:lpstr>
      <vt:lpstr>Change in Supply</vt:lpstr>
      <vt:lpstr>Change in Supply</vt:lpstr>
      <vt:lpstr>Change in Supply</vt:lpstr>
      <vt:lpstr>Change in Supply</vt:lpstr>
      <vt:lpstr>Change in Supply</vt:lpstr>
      <vt:lpstr>Change in Supply</vt:lpstr>
      <vt:lpstr>5 Shifters (Determinants) of Supply</vt:lpstr>
      <vt:lpstr>Supply Practice</vt:lpstr>
      <vt:lpstr>Putting Supply and Demand Together!!!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Supply and Demand Analysis</vt:lpstr>
      <vt:lpstr>S&amp;D Analysis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Scarcity Means There Is Not Enough For  Everyone...</vt:lpstr>
      <vt:lpstr>The Three Economic Questions</vt:lpstr>
      <vt:lpstr>Economic Systems</vt:lpstr>
      <vt:lpstr>PowerPoint Presentation</vt:lpstr>
      <vt:lpstr>PowerPoint Presentation</vt:lpstr>
      <vt:lpstr>Command Economies</vt:lpstr>
      <vt:lpstr>Advantages and Disadvantages</vt:lpstr>
      <vt:lpstr>PowerPoint Presentation</vt:lpstr>
      <vt:lpstr>Characteristics of Free Market</vt:lpstr>
      <vt:lpstr>Example of Free Market</vt:lpstr>
      <vt:lpstr>Example of Command Economies</vt:lpstr>
      <vt:lpstr>Imagine a Farmer’s Market</vt:lpstr>
      <vt:lpstr>PowerPoint Presentation</vt:lpstr>
      <vt:lpstr>PowerPoint Presentation</vt:lpstr>
      <vt:lpstr>Functions of Government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Scarcity Bus Ride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AP® Economics</dc:title>
  <dc:creator>Timothy Rose</dc:creator>
  <cp:lastModifiedBy>Timothy Rose</cp:lastModifiedBy>
  <cp:revision>13</cp:revision>
  <dcterms:modified xsi:type="dcterms:W3CDTF">2019-12-04T20:10:42Z</dcterms:modified>
</cp:coreProperties>
</file>