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317" r:id="rId3"/>
    <p:sldId id="259" r:id="rId4"/>
    <p:sldId id="260" r:id="rId5"/>
    <p:sldId id="314" r:id="rId6"/>
    <p:sldId id="261" r:id="rId7"/>
    <p:sldId id="318" r:id="rId8"/>
    <p:sldId id="262" r:id="rId9"/>
    <p:sldId id="271" r:id="rId10"/>
    <p:sldId id="270" r:id="rId11"/>
    <p:sldId id="272" r:id="rId12"/>
    <p:sldId id="263" r:id="rId13"/>
    <p:sldId id="264" r:id="rId14"/>
    <p:sldId id="265" r:id="rId15"/>
    <p:sldId id="266" r:id="rId16"/>
    <p:sldId id="309" r:id="rId17"/>
    <p:sldId id="267" r:id="rId18"/>
    <p:sldId id="315" r:id="rId19"/>
    <p:sldId id="268" r:id="rId20"/>
    <p:sldId id="316"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6" autoAdjust="0"/>
    <p:restoredTop sz="94660"/>
  </p:normalViewPr>
  <p:slideViewPr>
    <p:cSldViewPr>
      <p:cViewPr varScale="1">
        <p:scale>
          <a:sx n="65" d="100"/>
          <a:sy n="65" d="100"/>
        </p:scale>
        <p:origin x="1300" y="4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EF112-BFCF-4A05-9D5F-CB652188F4E7}"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4E2502C5-5945-4174-A277-17FE3C2D5FE4}">
      <dgm:prSet phldrT="[Text]" custT="1"/>
      <dgm:spPr/>
      <dgm:t>
        <a:bodyPr/>
        <a:lstStyle/>
        <a:p>
          <a:r>
            <a:rPr lang="en-US" sz="1800" b="0" dirty="0"/>
            <a:t>Old Kingdom</a:t>
          </a:r>
        </a:p>
      </dgm:t>
    </dgm:pt>
    <dgm:pt modelId="{11059457-1AAA-423A-8CFA-DDAE2093B91B}" type="parTrans" cxnId="{26A355B0-EBA2-432E-A338-F4CFE7C15BA0}">
      <dgm:prSet/>
      <dgm:spPr/>
      <dgm:t>
        <a:bodyPr/>
        <a:lstStyle/>
        <a:p>
          <a:endParaRPr lang="en-US"/>
        </a:p>
      </dgm:t>
    </dgm:pt>
    <dgm:pt modelId="{82CECAEE-2263-41CE-8ECD-17A72F275823}" type="sibTrans" cxnId="{26A355B0-EBA2-432E-A338-F4CFE7C15BA0}">
      <dgm:prSet/>
      <dgm:spPr/>
      <dgm:t>
        <a:bodyPr/>
        <a:lstStyle/>
        <a:p>
          <a:endParaRPr lang="en-US"/>
        </a:p>
      </dgm:t>
    </dgm:pt>
    <dgm:pt modelId="{EAE818A7-92A6-4F1F-931A-550AB1D5BDD8}">
      <dgm:prSet phldrT="[Text]"/>
      <dgm:spPr/>
      <dgm:t>
        <a:bodyPr/>
        <a:lstStyle/>
        <a:p>
          <a:r>
            <a:rPr lang="en-US" dirty="0"/>
            <a:t>Middle Kingdom</a:t>
          </a:r>
        </a:p>
      </dgm:t>
    </dgm:pt>
    <dgm:pt modelId="{3D5C302B-6E94-4DC3-B16F-71DB9C1CE1B7}" type="parTrans" cxnId="{EC3E9F8F-523F-4BB2-A7DE-514728ABBA5B}">
      <dgm:prSet/>
      <dgm:spPr/>
      <dgm:t>
        <a:bodyPr/>
        <a:lstStyle/>
        <a:p>
          <a:endParaRPr lang="en-US"/>
        </a:p>
      </dgm:t>
    </dgm:pt>
    <dgm:pt modelId="{6ADFE2B1-66F3-4AF8-8D80-0287A0749C1B}" type="sibTrans" cxnId="{EC3E9F8F-523F-4BB2-A7DE-514728ABBA5B}">
      <dgm:prSet/>
      <dgm:spPr/>
      <dgm:t>
        <a:bodyPr/>
        <a:lstStyle/>
        <a:p>
          <a:endParaRPr lang="en-US"/>
        </a:p>
      </dgm:t>
    </dgm:pt>
    <dgm:pt modelId="{255E3C9F-B099-4F68-9E66-C704596540B7}">
      <dgm:prSet phldrT="[Text]" custT="1"/>
      <dgm:spPr/>
      <dgm:t>
        <a:bodyPr/>
        <a:lstStyle/>
        <a:p>
          <a:r>
            <a:rPr lang="en-US" sz="1400" b="0" dirty="0"/>
            <a:t>Intermediate Periods</a:t>
          </a:r>
        </a:p>
      </dgm:t>
    </dgm:pt>
    <dgm:pt modelId="{C3E4B32F-8A31-4F21-8EB9-7B707445D2F6}" type="parTrans" cxnId="{4BDD967C-0DED-4399-A781-EC70BF1A5555}">
      <dgm:prSet/>
      <dgm:spPr/>
      <dgm:t>
        <a:bodyPr/>
        <a:lstStyle/>
        <a:p>
          <a:endParaRPr lang="en-US"/>
        </a:p>
      </dgm:t>
    </dgm:pt>
    <dgm:pt modelId="{325B6A51-2217-4C7E-9F89-CC75B06C1679}" type="sibTrans" cxnId="{4BDD967C-0DED-4399-A781-EC70BF1A5555}">
      <dgm:prSet/>
      <dgm:spPr/>
      <dgm:t>
        <a:bodyPr/>
        <a:lstStyle/>
        <a:p>
          <a:endParaRPr lang="en-US"/>
        </a:p>
      </dgm:t>
    </dgm:pt>
    <dgm:pt modelId="{51AF10CB-B547-4A70-A051-AFE5781E3EC5}">
      <dgm:prSet phldrT="[Text]"/>
      <dgm:spPr/>
      <dgm:t>
        <a:bodyPr/>
        <a:lstStyle/>
        <a:p>
          <a:r>
            <a:rPr lang="en-US" dirty="0"/>
            <a:t>New Kingdom</a:t>
          </a:r>
        </a:p>
      </dgm:t>
    </dgm:pt>
    <dgm:pt modelId="{DEEA81C3-C569-4B7A-A6B2-13A2FE7A6B1D}" type="parTrans" cxnId="{52703308-1096-434E-878F-27A8F3E02246}">
      <dgm:prSet/>
      <dgm:spPr/>
      <dgm:t>
        <a:bodyPr/>
        <a:lstStyle/>
        <a:p>
          <a:endParaRPr lang="en-US"/>
        </a:p>
      </dgm:t>
    </dgm:pt>
    <dgm:pt modelId="{AEEE5631-5EB7-4CD6-A2D0-770C1104BF07}" type="sibTrans" cxnId="{52703308-1096-434E-878F-27A8F3E02246}">
      <dgm:prSet/>
      <dgm:spPr/>
      <dgm:t>
        <a:bodyPr/>
        <a:lstStyle/>
        <a:p>
          <a:endParaRPr lang="en-US"/>
        </a:p>
      </dgm:t>
    </dgm:pt>
    <dgm:pt modelId="{C28A1AB6-DBF1-4754-A6AC-4A30FDE9E6A1}" type="pres">
      <dgm:prSet presAssocID="{7A8EF112-BFCF-4A05-9D5F-CB652188F4E7}" presName="compositeShape" presStyleCnt="0">
        <dgm:presLayoutVars>
          <dgm:chMax val="9"/>
          <dgm:dir/>
          <dgm:resizeHandles val="exact"/>
        </dgm:presLayoutVars>
      </dgm:prSet>
      <dgm:spPr/>
      <dgm:t>
        <a:bodyPr/>
        <a:lstStyle/>
        <a:p>
          <a:endParaRPr lang="en-US"/>
        </a:p>
      </dgm:t>
    </dgm:pt>
    <dgm:pt modelId="{BEC48632-57C2-4FA7-B2AB-0CFA2937238D}" type="pres">
      <dgm:prSet presAssocID="{7A8EF112-BFCF-4A05-9D5F-CB652188F4E7}" presName="triangle1" presStyleLbl="node1" presStyleIdx="0" presStyleCnt="4">
        <dgm:presLayoutVars>
          <dgm:bulletEnabled val="1"/>
        </dgm:presLayoutVars>
      </dgm:prSet>
      <dgm:spPr/>
      <dgm:t>
        <a:bodyPr/>
        <a:lstStyle/>
        <a:p>
          <a:endParaRPr lang="en-US"/>
        </a:p>
      </dgm:t>
    </dgm:pt>
    <dgm:pt modelId="{0936E7C5-5EDC-4E28-AE67-08C0C8F3B890}" type="pres">
      <dgm:prSet presAssocID="{7A8EF112-BFCF-4A05-9D5F-CB652188F4E7}" presName="triangle2" presStyleLbl="node1" presStyleIdx="1" presStyleCnt="4">
        <dgm:presLayoutVars>
          <dgm:bulletEnabled val="1"/>
        </dgm:presLayoutVars>
      </dgm:prSet>
      <dgm:spPr/>
      <dgm:t>
        <a:bodyPr/>
        <a:lstStyle/>
        <a:p>
          <a:endParaRPr lang="en-US"/>
        </a:p>
      </dgm:t>
    </dgm:pt>
    <dgm:pt modelId="{474B1F20-3667-484D-A7CC-182AA4BD0BA7}" type="pres">
      <dgm:prSet presAssocID="{7A8EF112-BFCF-4A05-9D5F-CB652188F4E7}" presName="triangle3" presStyleLbl="node1" presStyleIdx="2" presStyleCnt="4">
        <dgm:presLayoutVars>
          <dgm:bulletEnabled val="1"/>
        </dgm:presLayoutVars>
      </dgm:prSet>
      <dgm:spPr/>
      <dgm:t>
        <a:bodyPr/>
        <a:lstStyle/>
        <a:p>
          <a:endParaRPr lang="en-US"/>
        </a:p>
      </dgm:t>
    </dgm:pt>
    <dgm:pt modelId="{CFA781BA-EF55-45B6-B35A-DB17FEE37595}" type="pres">
      <dgm:prSet presAssocID="{7A8EF112-BFCF-4A05-9D5F-CB652188F4E7}" presName="triangle4" presStyleLbl="node1" presStyleIdx="3" presStyleCnt="4">
        <dgm:presLayoutVars>
          <dgm:bulletEnabled val="1"/>
        </dgm:presLayoutVars>
      </dgm:prSet>
      <dgm:spPr/>
      <dgm:t>
        <a:bodyPr/>
        <a:lstStyle/>
        <a:p>
          <a:endParaRPr lang="en-US"/>
        </a:p>
      </dgm:t>
    </dgm:pt>
  </dgm:ptLst>
  <dgm:cxnLst>
    <dgm:cxn modelId="{E55CB078-823B-4F00-8368-CB2EDCEB564F}" type="presOf" srcId="{51AF10CB-B547-4A70-A051-AFE5781E3EC5}" destId="{CFA781BA-EF55-45B6-B35A-DB17FEE37595}" srcOrd="0" destOrd="0" presId="urn:microsoft.com/office/officeart/2005/8/layout/pyramid4"/>
    <dgm:cxn modelId="{4DC633B1-4B60-4E8D-989C-CB92134E97FB}" type="presOf" srcId="{EAE818A7-92A6-4F1F-931A-550AB1D5BDD8}" destId="{0936E7C5-5EDC-4E28-AE67-08C0C8F3B890}" srcOrd="0" destOrd="0" presId="urn:microsoft.com/office/officeart/2005/8/layout/pyramid4"/>
    <dgm:cxn modelId="{26A355B0-EBA2-432E-A338-F4CFE7C15BA0}" srcId="{7A8EF112-BFCF-4A05-9D5F-CB652188F4E7}" destId="{4E2502C5-5945-4174-A277-17FE3C2D5FE4}" srcOrd="0" destOrd="0" parTransId="{11059457-1AAA-423A-8CFA-DDAE2093B91B}" sibTransId="{82CECAEE-2263-41CE-8ECD-17A72F275823}"/>
    <dgm:cxn modelId="{FED0633D-7731-4152-9D83-A8307A34B8BA}" type="presOf" srcId="{255E3C9F-B099-4F68-9E66-C704596540B7}" destId="{474B1F20-3667-484D-A7CC-182AA4BD0BA7}" srcOrd="0" destOrd="0" presId="urn:microsoft.com/office/officeart/2005/8/layout/pyramid4"/>
    <dgm:cxn modelId="{2C9DF2A2-8494-4C5C-A543-E8D4DA40D90B}" type="presOf" srcId="{7A8EF112-BFCF-4A05-9D5F-CB652188F4E7}" destId="{C28A1AB6-DBF1-4754-A6AC-4A30FDE9E6A1}" srcOrd="0" destOrd="0" presId="urn:microsoft.com/office/officeart/2005/8/layout/pyramid4"/>
    <dgm:cxn modelId="{52703308-1096-434E-878F-27A8F3E02246}" srcId="{7A8EF112-BFCF-4A05-9D5F-CB652188F4E7}" destId="{51AF10CB-B547-4A70-A051-AFE5781E3EC5}" srcOrd="3" destOrd="0" parTransId="{DEEA81C3-C569-4B7A-A6B2-13A2FE7A6B1D}" sibTransId="{AEEE5631-5EB7-4CD6-A2D0-770C1104BF07}"/>
    <dgm:cxn modelId="{4BDD967C-0DED-4399-A781-EC70BF1A5555}" srcId="{7A8EF112-BFCF-4A05-9D5F-CB652188F4E7}" destId="{255E3C9F-B099-4F68-9E66-C704596540B7}" srcOrd="2" destOrd="0" parTransId="{C3E4B32F-8A31-4F21-8EB9-7B707445D2F6}" sibTransId="{325B6A51-2217-4C7E-9F89-CC75B06C1679}"/>
    <dgm:cxn modelId="{EC3E9F8F-523F-4BB2-A7DE-514728ABBA5B}" srcId="{7A8EF112-BFCF-4A05-9D5F-CB652188F4E7}" destId="{EAE818A7-92A6-4F1F-931A-550AB1D5BDD8}" srcOrd="1" destOrd="0" parTransId="{3D5C302B-6E94-4DC3-B16F-71DB9C1CE1B7}" sibTransId="{6ADFE2B1-66F3-4AF8-8D80-0287A0749C1B}"/>
    <dgm:cxn modelId="{AEA8FD12-EF42-4216-972A-210D9EAF44B0}" type="presOf" srcId="{4E2502C5-5945-4174-A277-17FE3C2D5FE4}" destId="{BEC48632-57C2-4FA7-B2AB-0CFA2937238D}" srcOrd="0" destOrd="0" presId="urn:microsoft.com/office/officeart/2005/8/layout/pyramid4"/>
    <dgm:cxn modelId="{B36D09AF-8F24-4353-BC3F-F9415AF033BC}" type="presParOf" srcId="{C28A1AB6-DBF1-4754-A6AC-4A30FDE9E6A1}" destId="{BEC48632-57C2-4FA7-B2AB-0CFA2937238D}" srcOrd="0" destOrd="0" presId="urn:microsoft.com/office/officeart/2005/8/layout/pyramid4"/>
    <dgm:cxn modelId="{7DAB9D40-06EC-48D6-AF93-B27430A81478}" type="presParOf" srcId="{C28A1AB6-DBF1-4754-A6AC-4A30FDE9E6A1}" destId="{0936E7C5-5EDC-4E28-AE67-08C0C8F3B890}" srcOrd="1" destOrd="0" presId="urn:microsoft.com/office/officeart/2005/8/layout/pyramid4"/>
    <dgm:cxn modelId="{8DE72FBE-2323-4384-97C1-991061D5F0A7}" type="presParOf" srcId="{C28A1AB6-DBF1-4754-A6AC-4A30FDE9E6A1}" destId="{474B1F20-3667-484D-A7CC-182AA4BD0BA7}" srcOrd="2" destOrd="0" presId="urn:microsoft.com/office/officeart/2005/8/layout/pyramid4"/>
    <dgm:cxn modelId="{89E93C3E-40C3-4D27-A003-7B07BAA838E9}" type="presParOf" srcId="{C28A1AB6-DBF1-4754-A6AC-4A30FDE9E6A1}" destId="{CFA781BA-EF55-45B6-B35A-DB17FEE37595}"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48632-57C2-4FA7-B2AB-0CFA2937238D}">
      <dsp:nvSpPr>
        <dsp:cNvPr id="0" name=""/>
        <dsp:cNvSpPr/>
      </dsp:nvSpPr>
      <dsp:spPr>
        <a:xfrm>
          <a:off x="2857500" y="0"/>
          <a:ext cx="2057400" cy="2057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Old Kingdom</a:t>
          </a:r>
        </a:p>
      </dsp:txBody>
      <dsp:txXfrm>
        <a:off x="3371850" y="1028700"/>
        <a:ext cx="1028700" cy="1028700"/>
      </dsp:txXfrm>
    </dsp:sp>
    <dsp:sp modelId="{0936E7C5-5EDC-4E28-AE67-08C0C8F3B890}">
      <dsp:nvSpPr>
        <dsp:cNvPr id="0" name=""/>
        <dsp:cNvSpPr/>
      </dsp:nvSpPr>
      <dsp:spPr>
        <a:xfrm>
          <a:off x="1828800" y="2057400"/>
          <a:ext cx="2057400" cy="2057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Middle Kingdom</a:t>
          </a:r>
        </a:p>
      </dsp:txBody>
      <dsp:txXfrm>
        <a:off x="2343150" y="3086100"/>
        <a:ext cx="1028700" cy="1028700"/>
      </dsp:txXfrm>
    </dsp:sp>
    <dsp:sp modelId="{474B1F20-3667-484D-A7CC-182AA4BD0BA7}">
      <dsp:nvSpPr>
        <dsp:cNvPr id="0" name=""/>
        <dsp:cNvSpPr/>
      </dsp:nvSpPr>
      <dsp:spPr>
        <a:xfrm rot="10800000">
          <a:off x="2857500" y="2057400"/>
          <a:ext cx="2057400" cy="2057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t>Intermediate Periods</a:t>
          </a:r>
        </a:p>
      </dsp:txBody>
      <dsp:txXfrm rot="10800000">
        <a:off x="3371850" y="2057400"/>
        <a:ext cx="1028700" cy="1028700"/>
      </dsp:txXfrm>
    </dsp:sp>
    <dsp:sp modelId="{CFA781BA-EF55-45B6-B35A-DB17FEE37595}">
      <dsp:nvSpPr>
        <dsp:cNvPr id="0" name=""/>
        <dsp:cNvSpPr/>
      </dsp:nvSpPr>
      <dsp:spPr>
        <a:xfrm>
          <a:off x="3886200" y="2057400"/>
          <a:ext cx="2057400" cy="20574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New Kingdom</a:t>
          </a:r>
        </a:p>
      </dsp:txBody>
      <dsp:txXfrm>
        <a:off x="4400550" y="3086100"/>
        <a:ext cx="1028700" cy="1028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cs typeface="+mn-cs"/>
              </a:defRPr>
            </a:lvl1pPr>
          </a:lstStyle>
          <a:p>
            <a:pPr>
              <a:defRPr/>
            </a:pPr>
            <a:fld id="{D077342A-D056-4F63-BCA0-5A6F4959760D}" type="slidenum">
              <a:rPr lang="en-US"/>
              <a:pPr>
                <a:defRPr/>
              </a:pPr>
              <a:t>‹#›</a:t>
            </a:fld>
            <a:endParaRPr lang="en-US"/>
          </a:p>
        </p:txBody>
      </p:sp>
    </p:spTree>
    <p:extLst>
      <p:ext uri="{BB962C8B-B14F-4D97-AF65-F5344CB8AC3E}">
        <p14:creationId xmlns:p14="http://schemas.microsoft.com/office/powerpoint/2010/main" val="333583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cs typeface="+mn-cs"/>
              </a:defRPr>
            </a:lvl1pPr>
          </a:lstStyle>
          <a:p>
            <a:pPr>
              <a:defRPr/>
            </a:pPr>
            <a:fld id="{316D5F6E-3F5C-4A89-B10A-2081E3FACE8F}" type="slidenum">
              <a:rPr lang="en-US"/>
              <a:pPr>
                <a:defRPr/>
              </a:pPr>
              <a:t>‹#›</a:t>
            </a:fld>
            <a:endParaRPr lang="en-US"/>
          </a:p>
        </p:txBody>
      </p:sp>
    </p:spTree>
    <p:extLst>
      <p:ext uri="{BB962C8B-B14F-4D97-AF65-F5344CB8AC3E}">
        <p14:creationId xmlns:p14="http://schemas.microsoft.com/office/powerpoint/2010/main" val="2986886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wydir.demon.co.uk/jo/egypt/isi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A1DEB9C-7CFB-406F-90ED-BDAE3D8CD3DF}" type="slidenum">
              <a:rPr lang="en-US" smtClean="0">
                <a:latin typeface="Times New Roman" pitchFamily="18" charset="0"/>
              </a:rPr>
              <a:pPr>
                <a:defRPr/>
              </a:pPr>
              <a:t>1</a:t>
            </a:fld>
            <a:endParaRPr lang="en-U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D5F6E-3F5C-4A89-B10A-2081E3FACE8F}" type="slidenum">
              <a:rPr lang="en-US" smtClean="0"/>
              <a:pPr>
                <a:defRPr/>
              </a:pPr>
              <a:t>15</a:t>
            </a:fld>
            <a:endParaRPr lang="en-US"/>
          </a:p>
        </p:txBody>
      </p:sp>
    </p:spTree>
    <p:extLst>
      <p:ext uri="{BB962C8B-B14F-4D97-AF65-F5344CB8AC3E}">
        <p14:creationId xmlns:p14="http://schemas.microsoft.com/office/powerpoint/2010/main" val="49809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D5F6E-3F5C-4A89-B10A-2081E3FACE8F}" type="slidenum">
              <a:rPr lang="en-US" smtClean="0"/>
              <a:pPr>
                <a:defRPr/>
              </a:pPr>
              <a:t>16</a:t>
            </a:fld>
            <a:endParaRPr lang="en-US"/>
          </a:p>
        </p:txBody>
      </p:sp>
    </p:spTree>
    <p:extLst>
      <p:ext uri="{BB962C8B-B14F-4D97-AF65-F5344CB8AC3E}">
        <p14:creationId xmlns:p14="http://schemas.microsoft.com/office/powerpoint/2010/main" val="426099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D5F6E-3F5C-4A89-B10A-2081E3FACE8F}" type="slidenum">
              <a:rPr lang="en-US" smtClean="0"/>
              <a:pPr>
                <a:defRPr/>
              </a:pPr>
              <a:t>19</a:t>
            </a:fld>
            <a:endParaRPr lang="en-US"/>
          </a:p>
        </p:txBody>
      </p:sp>
    </p:spTree>
    <p:extLst>
      <p:ext uri="{BB962C8B-B14F-4D97-AF65-F5344CB8AC3E}">
        <p14:creationId xmlns:p14="http://schemas.microsoft.com/office/powerpoint/2010/main" val="139922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27223F1A-D0E1-4935-9585-225159DD92F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87063E1C-B2B4-4953-8F95-0E5805AA2088}" type="slidenum">
              <a:rPr lang="en-US" smtClean="0">
                <a:latin typeface="Times New Roman" pitchFamily="18" charset="0"/>
              </a:rPr>
              <a:pPr>
                <a:defRPr/>
              </a:pPr>
              <a:t>3</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smtClean="0">
                <a:latin typeface="Times New Roman" pitchFamily="18" charset="0"/>
              </a:rPr>
              <a:t>Images </a:t>
            </a:r>
            <a:r>
              <a:rPr lang="en-US" sz="1000" dirty="0">
                <a:latin typeface="Times New Roman" pitchFamily="18" charset="0"/>
              </a:rPr>
              <a:t>in Public Domain: http://commons.wikimedia.org/wiki/File:Anc_Egyp-Osiris.png, http://commons.wikimedia.org/wiki/File:%C3%84gyptischer_Maler_um_1360_v._Chr._001.jpg, http://commons.wikimedia.org/wiki/File:Set.svg </a:t>
            </a:r>
          </a:p>
          <a:p>
            <a:r>
              <a:rPr lang="en-US" sz="1000" b="1" dirty="0">
                <a:latin typeface="Times New Roman" pitchFamily="18" charset="0"/>
              </a:rPr>
              <a:t>Isis</a:t>
            </a:r>
            <a:r>
              <a:rPr lang="en-US" sz="1000" dirty="0">
                <a:latin typeface="Times New Roman" pitchFamily="18" charset="0"/>
              </a:rPr>
              <a:t> was the great mother-goddess. Her son was Horus, the enemy of Seth. Sometimes she has the baby Horus on her lap. Sometimes she has a throne on her head. Sometimes she has a sun disk and horns. </a:t>
            </a:r>
            <a:br>
              <a:rPr lang="en-US" sz="1000" dirty="0">
                <a:latin typeface="Times New Roman" pitchFamily="18" charset="0"/>
              </a:rPr>
            </a:br>
            <a:r>
              <a:rPr lang="en-US" sz="1000" b="1" dirty="0">
                <a:latin typeface="Times New Roman" pitchFamily="18" charset="0"/>
              </a:rPr>
              <a:t>Seth </a:t>
            </a:r>
            <a:r>
              <a:rPr lang="en-US" sz="1000" dirty="0">
                <a:latin typeface="Times New Roman" pitchFamily="18" charset="0"/>
              </a:rPr>
              <a:t>(or Set) is shown with an animal's head with a long curved pointed snout, slanting eyes, and square-tipped ears. Sometimes he has a forked tail. No-one seems to know what the animal is. Aardvark, antelope, camel, donkey fennec, giraffe, greyhound, jackal, jerboa, long-snouted mouse, okapi, </a:t>
            </a:r>
            <a:r>
              <a:rPr lang="en-US" sz="1000" dirty="0" err="1">
                <a:latin typeface="Times New Roman" pitchFamily="18" charset="0"/>
              </a:rPr>
              <a:t>oryx</a:t>
            </a:r>
            <a:r>
              <a:rPr lang="en-US" sz="1000" dirty="0">
                <a:latin typeface="Times New Roman" pitchFamily="18" charset="0"/>
              </a:rPr>
              <a:t> and pig have all been suggested. Seth was the God of the desert, storm and violence, which are all enemies of the fertile, prosperous, narrow valley of the Nile.   </a:t>
            </a:r>
            <a:br>
              <a:rPr lang="en-US" sz="1000" dirty="0">
                <a:latin typeface="Times New Roman" pitchFamily="18" charset="0"/>
              </a:rPr>
            </a:br>
            <a:endParaRPr lang="en-US" sz="1000" dirty="0">
              <a:latin typeface="Times New Roman" pitchFamily="18" charset="0"/>
            </a:endParaRPr>
          </a:p>
          <a:p>
            <a:r>
              <a:rPr lang="en-US" sz="1000" dirty="0">
                <a:latin typeface="Times New Roman" pitchFamily="18" charset="0"/>
              </a:rPr>
              <a:t>When Horus was a baby, his father Osiris was killed by Seth. Horus and his mother Isis hid in the papyrus reeds in the delta of the Nile until Horus grew up. The he went to war with Seth to get his father's crown and kingdom. The battles raged for a long time. Once Seth managed to blind Horus by taking out his eye and tearing it to bits, but Thoth, the God of Wisdom, managed to heal the eye. Isis decided to help her son Horus. She met Seth, and asked for his help. She described someone killing a man and taking all he had away from the man's son. Seth said that killer should pay for his crimes. Isis said that Seth himself was the killer, and he had condemned himself. The other gods agreed, and Seth was driven out into the Sahara Desert.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875F70C3-2074-43C2-9875-E335926763B7}" type="slidenum">
              <a:rPr lang="en-US" smtClean="0">
                <a:latin typeface="Times New Roman" pitchFamily="18" charset="0"/>
              </a:rPr>
              <a:pPr>
                <a:defRPr/>
              </a:pPr>
              <a:t>4</a:t>
            </a:fld>
            <a:endParaRPr lang="en-U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13AAF837-E2AB-41B0-B15A-B28B0FCE773A}" type="slidenum">
              <a:rPr lang="en-US" smtClean="0">
                <a:latin typeface="Times New Roman" pitchFamily="18" charset="0"/>
              </a:rPr>
              <a:pPr>
                <a:defRPr/>
              </a:pPr>
              <a:t>6</a:t>
            </a:fld>
            <a:endParaRPr 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During </a:t>
            </a:r>
            <a:r>
              <a:rPr lang="en-US" dirty="0">
                <a:latin typeface="Times New Roman" pitchFamily="18" charset="0"/>
              </a:rPr>
              <a:t>the day Ra had to fight a snake called </a:t>
            </a:r>
            <a:r>
              <a:rPr lang="en-US" dirty="0" err="1">
                <a:latin typeface="Times New Roman" pitchFamily="18" charset="0"/>
              </a:rPr>
              <a:t>Apep</a:t>
            </a:r>
            <a:r>
              <a:rPr lang="en-US" dirty="0">
                <a:latin typeface="Times New Roman" pitchFamily="18" charset="0"/>
              </a:rPr>
              <a:t>. He was helped by the other gods, such as Seth and </a:t>
            </a:r>
            <a:r>
              <a:rPr lang="en-US" dirty="0" err="1">
                <a:latin typeface="Times New Roman" pitchFamily="18" charset="0"/>
              </a:rPr>
              <a:t>Bastet</a:t>
            </a:r>
            <a:r>
              <a:rPr lang="en-US" dirty="0">
                <a:latin typeface="Times New Roman" pitchFamily="18" charset="0"/>
              </a:rPr>
              <a:t>. The sun disk on Ra's head often has a cobra round it. A cobra appears on the forehead of Pharaohs like Tut. </a:t>
            </a:r>
            <a:br>
              <a:rPr lang="en-US" dirty="0">
                <a:latin typeface="Times New Roman" pitchFamily="18" charset="0"/>
              </a:rPr>
            </a:br>
            <a:r>
              <a:rPr lang="en-US" dirty="0">
                <a:latin typeface="Times New Roman" pitchFamily="18" charset="0"/>
              </a:rPr>
              <a:t/>
            </a:r>
            <a:br>
              <a:rPr lang="en-US" dirty="0">
                <a:latin typeface="Times New Roman" pitchFamily="18" charset="0"/>
              </a:rPr>
            </a:br>
            <a:r>
              <a:rPr lang="en-US" dirty="0">
                <a:latin typeface="Times New Roman" pitchFamily="18" charset="0"/>
              </a:rPr>
              <a:t>  Ra was the greatest of the gods and he kept his power in his secret name, which only he knew. He had started to grow old, and sometimes he dribbled. </a:t>
            </a:r>
            <a:r>
              <a:rPr lang="en-US" dirty="0">
                <a:latin typeface="Times New Roman" pitchFamily="18" charset="0"/>
                <a:hlinkClick r:id="rId3"/>
              </a:rPr>
              <a:t>Isis</a:t>
            </a:r>
            <a:r>
              <a:rPr lang="en-US" dirty="0">
                <a:latin typeface="Times New Roman" pitchFamily="18" charset="0"/>
              </a:rPr>
              <a:t> collected some of his saliva and made it into a snake. She hid the snake where Ra would walk. When Ra trod on it, it bit him, and Ra screamed in pain. All the gods gathered round, but none could heal him. Isis said "If you tell me your secret name, this will give me enough magic power to heal you." Ra didn't want to do this, but eventually the pain was so bad that he had to. Isis healed him, and ever since then she has the magic powers that Ra had. </a:t>
            </a:r>
            <a:br>
              <a:rPr lang="en-US" dirty="0">
                <a:latin typeface="Times New Roman" pitchFamily="18" charset="0"/>
              </a:rPr>
            </a:br>
            <a:endParaRPr 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9DE7AF3A-74A2-4295-A354-8899B44B5AA4}" type="slidenum">
              <a:rPr lang="en-US" smtClean="0">
                <a:latin typeface="Times New Roman" pitchFamily="18" charset="0"/>
              </a:rPr>
              <a:pPr>
                <a:defRPr/>
              </a:pPr>
              <a:t>8</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2DFAF50-34FD-4C48-AC7E-A330B444A513}" type="slidenum">
              <a:rPr lang="en-US" smtClean="0">
                <a:latin typeface="Times New Roman" pitchFamily="18" charset="0"/>
              </a:rPr>
              <a:pPr>
                <a:defRPr/>
              </a:pPr>
              <a:t>12</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C44C5377-C422-48F5-BAE6-C4D441E9FFF2}" type="slidenum">
              <a:rPr lang="en-US" smtClean="0">
                <a:latin typeface="Times New Roman" pitchFamily="18" charset="0"/>
              </a:rPr>
              <a:pPr>
                <a:defRPr/>
              </a:pPr>
              <a:t>13</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32D25220-8229-44C0-AC08-0B31C7464246}" type="slidenum">
              <a:rPr lang="en-US" smtClean="0">
                <a:latin typeface="Times New Roman" pitchFamily="18" charset="0"/>
              </a:rPr>
              <a:pPr>
                <a:defRPr/>
              </a:pPr>
              <a:t>14</a:t>
            </a:fld>
            <a:endParaRPr lang="en-US">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B93E0-08C6-4DDA-B1C0-F192E09FB884}" type="slidenum">
              <a:rPr lang="en-US"/>
              <a:pPr>
                <a:defRPr/>
              </a:pPr>
              <a:t>‹#›</a:t>
            </a:fld>
            <a:endParaRPr lang="en-US"/>
          </a:p>
        </p:txBody>
      </p:sp>
    </p:spTree>
    <p:extLst>
      <p:ext uri="{BB962C8B-B14F-4D97-AF65-F5344CB8AC3E}">
        <p14:creationId xmlns:p14="http://schemas.microsoft.com/office/powerpoint/2010/main" val="391657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5DB07-CE18-47EB-B3DA-EE2CD47706DA}" type="slidenum">
              <a:rPr lang="en-US"/>
              <a:pPr>
                <a:defRPr/>
              </a:pPr>
              <a:t>‹#›</a:t>
            </a:fld>
            <a:endParaRPr lang="en-US"/>
          </a:p>
        </p:txBody>
      </p:sp>
    </p:spTree>
    <p:extLst>
      <p:ext uri="{BB962C8B-B14F-4D97-AF65-F5344CB8AC3E}">
        <p14:creationId xmlns:p14="http://schemas.microsoft.com/office/powerpoint/2010/main" val="366097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86C93-7323-441D-A704-7E5939D31CBC}" type="slidenum">
              <a:rPr lang="en-US"/>
              <a:pPr>
                <a:defRPr/>
              </a:pPr>
              <a:t>‹#›</a:t>
            </a:fld>
            <a:endParaRPr lang="en-US"/>
          </a:p>
        </p:txBody>
      </p:sp>
    </p:spTree>
    <p:extLst>
      <p:ext uri="{BB962C8B-B14F-4D97-AF65-F5344CB8AC3E}">
        <p14:creationId xmlns:p14="http://schemas.microsoft.com/office/powerpoint/2010/main" val="271119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B3CA8B4-64C6-4CAF-816B-0D858BF62C27}" type="slidenum">
              <a:rPr lang="en-US"/>
              <a:pPr>
                <a:defRPr/>
              </a:pPr>
              <a:t>‹#›</a:t>
            </a:fld>
            <a:endParaRPr lang="en-US"/>
          </a:p>
        </p:txBody>
      </p:sp>
    </p:spTree>
    <p:extLst>
      <p:ext uri="{BB962C8B-B14F-4D97-AF65-F5344CB8AC3E}">
        <p14:creationId xmlns:p14="http://schemas.microsoft.com/office/powerpoint/2010/main" val="51973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3D7A04-93A1-49DB-9D1F-815F277D5DF1}" type="slidenum">
              <a:rPr lang="en-US"/>
              <a:pPr>
                <a:defRPr/>
              </a:pPr>
              <a:t>‹#›</a:t>
            </a:fld>
            <a:endParaRPr lang="en-US"/>
          </a:p>
        </p:txBody>
      </p:sp>
    </p:spTree>
    <p:extLst>
      <p:ext uri="{BB962C8B-B14F-4D97-AF65-F5344CB8AC3E}">
        <p14:creationId xmlns:p14="http://schemas.microsoft.com/office/powerpoint/2010/main" val="2195267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3E1BB-F89B-4610-B8B5-287C6A72D70D}" type="slidenum">
              <a:rPr lang="en-US"/>
              <a:pPr>
                <a:defRPr/>
              </a:pPr>
              <a:t>‹#›</a:t>
            </a:fld>
            <a:endParaRPr lang="en-US"/>
          </a:p>
        </p:txBody>
      </p:sp>
    </p:spTree>
    <p:extLst>
      <p:ext uri="{BB962C8B-B14F-4D97-AF65-F5344CB8AC3E}">
        <p14:creationId xmlns:p14="http://schemas.microsoft.com/office/powerpoint/2010/main" val="23312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8B062B-E856-4280-BB44-E1D8B6B9C6F7}" type="slidenum">
              <a:rPr lang="en-US"/>
              <a:pPr>
                <a:defRPr/>
              </a:pPr>
              <a:t>‹#›</a:t>
            </a:fld>
            <a:endParaRPr lang="en-US"/>
          </a:p>
        </p:txBody>
      </p:sp>
    </p:spTree>
    <p:extLst>
      <p:ext uri="{BB962C8B-B14F-4D97-AF65-F5344CB8AC3E}">
        <p14:creationId xmlns:p14="http://schemas.microsoft.com/office/powerpoint/2010/main" val="16198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E6F352-4E3A-477B-A071-2C8EAFB0CA4A}" type="slidenum">
              <a:rPr lang="en-US"/>
              <a:pPr>
                <a:defRPr/>
              </a:pPr>
              <a:t>‹#›</a:t>
            </a:fld>
            <a:endParaRPr lang="en-US"/>
          </a:p>
        </p:txBody>
      </p:sp>
    </p:spTree>
    <p:extLst>
      <p:ext uri="{BB962C8B-B14F-4D97-AF65-F5344CB8AC3E}">
        <p14:creationId xmlns:p14="http://schemas.microsoft.com/office/powerpoint/2010/main" val="214506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162C62-84CB-43DA-BDF7-DEA57C451943}" type="slidenum">
              <a:rPr lang="en-US"/>
              <a:pPr>
                <a:defRPr/>
              </a:pPr>
              <a:t>‹#›</a:t>
            </a:fld>
            <a:endParaRPr lang="en-US"/>
          </a:p>
        </p:txBody>
      </p:sp>
    </p:spTree>
    <p:extLst>
      <p:ext uri="{BB962C8B-B14F-4D97-AF65-F5344CB8AC3E}">
        <p14:creationId xmlns:p14="http://schemas.microsoft.com/office/powerpoint/2010/main" val="357425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181D8-55A8-4F57-8F27-6D01152F2616}" type="slidenum">
              <a:rPr lang="en-US"/>
              <a:pPr>
                <a:defRPr/>
              </a:pPr>
              <a:t>‹#›</a:t>
            </a:fld>
            <a:endParaRPr lang="en-US"/>
          </a:p>
        </p:txBody>
      </p:sp>
    </p:spTree>
    <p:extLst>
      <p:ext uri="{BB962C8B-B14F-4D97-AF65-F5344CB8AC3E}">
        <p14:creationId xmlns:p14="http://schemas.microsoft.com/office/powerpoint/2010/main" val="373282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DA17AF-CED6-4005-95C3-13E103A3E143}" type="slidenum">
              <a:rPr lang="en-US"/>
              <a:pPr>
                <a:defRPr/>
              </a:pPr>
              <a:t>‹#›</a:t>
            </a:fld>
            <a:endParaRPr lang="en-US"/>
          </a:p>
        </p:txBody>
      </p:sp>
    </p:spTree>
    <p:extLst>
      <p:ext uri="{BB962C8B-B14F-4D97-AF65-F5344CB8AC3E}">
        <p14:creationId xmlns:p14="http://schemas.microsoft.com/office/powerpoint/2010/main" val="42146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C4832-88EA-4D78-AE42-B98EE5783E63}" type="slidenum">
              <a:rPr lang="en-US"/>
              <a:pPr>
                <a:defRPr/>
              </a:pPr>
              <a:t>‹#›</a:t>
            </a:fld>
            <a:endParaRPr lang="en-US"/>
          </a:p>
        </p:txBody>
      </p:sp>
    </p:spTree>
    <p:extLst>
      <p:ext uri="{BB962C8B-B14F-4D97-AF65-F5344CB8AC3E}">
        <p14:creationId xmlns:p14="http://schemas.microsoft.com/office/powerpoint/2010/main" val="12456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455456-BB27-4F2D-9E93-5C3752933BA2}" type="slidenum">
              <a:rPr lang="en-US"/>
              <a:pPr>
                <a:defRPr/>
              </a:pPr>
              <a:t>‹#›</a:t>
            </a:fld>
            <a:endParaRPr lang="en-US"/>
          </a:p>
        </p:txBody>
      </p:sp>
    </p:spTree>
    <p:extLst>
      <p:ext uri="{BB962C8B-B14F-4D97-AF65-F5344CB8AC3E}">
        <p14:creationId xmlns:p14="http://schemas.microsoft.com/office/powerpoint/2010/main" val="199011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D3CC5E-2C8B-4667-BB42-BEEA8D1BE2AC}" type="slidenum">
              <a:rPr lang="en-US"/>
              <a:pPr>
                <a:defRPr/>
              </a:pPr>
              <a:t>‹#›</a:t>
            </a:fld>
            <a:endParaRPr lang="en-US"/>
          </a:p>
        </p:txBody>
      </p:sp>
    </p:spTree>
    <p:extLst>
      <p:ext uri="{BB962C8B-B14F-4D97-AF65-F5344CB8AC3E}">
        <p14:creationId xmlns:p14="http://schemas.microsoft.com/office/powerpoint/2010/main" val="99741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673FD-9AD8-48FB-B8E7-B5DC67D3CD42}" type="slidenum">
              <a:rPr lang="en-US"/>
              <a:pPr>
                <a:defRPr/>
              </a:pPr>
              <a:t>‹#›</a:t>
            </a:fld>
            <a:endParaRPr lang="en-US"/>
          </a:p>
        </p:txBody>
      </p:sp>
    </p:spTree>
    <p:extLst>
      <p:ext uri="{BB962C8B-B14F-4D97-AF65-F5344CB8AC3E}">
        <p14:creationId xmlns:p14="http://schemas.microsoft.com/office/powerpoint/2010/main" val="292809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D3531EC0-30E0-4B10-986F-349DBD3E77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prstTxWarp prst="textPlain">
              <a:avLst/>
            </a:prstTxWarp>
          </a:bodyPr>
          <a:lstStyle/>
          <a:p>
            <a:pPr eaLnBrk="1" hangingPunct="1"/>
            <a:r>
              <a:rPr lang="en-US" dirty="0"/>
              <a:t>KINGS AND QUEENS OF THE NILE</a:t>
            </a:r>
          </a:p>
        </p:txBody>
      </p:sp>
      <p:sp>
        <p:nvSpPr>
          <p:cNvPr id="6147" name="Rectangle 3"/>
          <p:cNvSpPr>
            <a:spLocks noGrp="1" noChangeArrowheads="1"/>
          </p:cNvSpPr>
          <p:nvPr>
            <p:ph type="body" idx="1"/>
          </p:nvPr>
        </p:nvSpPr>
        <p:spPr/>
        <p:txBody>
          <a:bodyPr/>
          <a:lstStyle/>
          <a:p>
            <a:pPr eaLnBrk="1" hangingPunct="1"/>
            <a:r>
              <a:rPr lang="en-US" sz="4000" b="1"/>
              <a:t>Began around 3000 BCE, Old Kingdom</a:t>
            </a:r>
          </a:p>
          <a:p>
            <a:pPr eaLnBrk="1" hangingPunct="1"/>
            <a:r>
              <a:rPr lang="en-US" sz="4000" b="1"/>
              <a:t>Pharaohs = Kings and Queens</a:t>
            </a:r>
          </a:p>
          <a:p>
            <a:pPr eaLnBrk="1" hangingPunct="1">
              <a:buFontTx/>
              <a:buNone/>
            </a:pPr>
            <a:endParaRPr lang="en-US" sz="4000" b="1"/>
          </a:p>
          <a:p>
            <a:pPr eaLnBrk="1" hangingPunct="1">
              <a:buFontTx/>
              <a:buNone/>
            </a:pPr>
            <a:r>
              <a:rPr lang="en-US" sz="4000" b="1"/>
              <a:t>         Gods and Goddesses </a:t>
            </a:r>
          </a:p>
        </p:txBody>
      </p:sp>
      <p:sp>
        <p:nvSpPr>
          <p:cNvPr id="5" name="Down Arrow 4"/>
          <p:cNvSpPr/>
          <p:nvPr/>
        </p:nvSpPr>
        <p:spPr>
          <a:xfrm>
            <a:off x="2057400" y="4038600"/>
            <a:ext cx="914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style.rotation</p:attrName>
                                        </p:attrNameLst>
                                      </p:cBhvr>
                                      <p:tavLst>
                                        <p:tav tm="0">
                                          <p:val>
                                            <p:fltVal val="360"/>
                                          </p:val>
                                        </p:tav>
                                        <p:tav tm="100000">
                                          <p:val>
                                            <p:fltVal val="0"/>
                                          </p:val>
                                        </p:tav>
                                      </p:tavLst>
                                    </p:anim>
                                    <p:animEffect transition="in" filter="fade">
                                      <p:cBhvr>
                                        <p:cTn id="10" dur="500"/>
                                        <p:tgtEl>
                                          <p:spTgt spid="61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p:cTn id="15"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14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14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p:cTn id="23"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614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61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p:cTn id="31"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14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614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ox(i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prstTxWarp prst="textPlain">
              <a:avLst/>
            </a:prstTxWarp>
          </a:bodyPr>
          <a:lstStyle/>
          <a:p>
            <a:pPr eaLnBrk="1" hangingPunct="1"/>
            <a:r>
              <a:rPr lang="en-US" dirty="0"/>
              <a:t>Mummification</a:t>
            </a:r>
          </a:p>
        </p:txBody>
      </p:sp>
      <p:sp>
        <p:nvSpPr>
          <p:cNvPr id="12291" name="Rectangle 3"/>
          <p:cNvSpPr>
            <a:spLocks noGrp="1" noChangeArrowheads="1"/>
          </p:cNvSpPr>
          <p:nvPr>
            <p:ph type="body" idx="1"/>
          </p:nvPr>
        </p:nvSpPr>
        <p:spPr/>
        <p:txBody>
          <a:bodyPr/>
          <a:lstStyle/>
          <a:p>
            <a:pPr eaLnBrk="1" hangingPunct="1"/>
            <a:r>
              <a:rPr lang="en-US" sz="2800" u="sng" dirty="0">
                <a:solidFill>
                  <a:srgbClr val="FF0000"/>
                </a:solidFill>
              </a:rPr>
              <a:t>First</a:t>
            </a:r>
            <a:r>
              <a:rPr lang="en-US" sz="2800" dirty="0"/>
              <a:t>, they draw out the brains through the nostrils with an iron hook…</a:t>
            </a:r>
            <a:r>
              <a:rPr lang="en-US" sz="2800" u="sng" dirty="0">
                <a:solidFill>
                  <a:srgbClr val="FF0000"/>
                </a:solidFill>
              </a:rPr>
              <a:t>then</a:t>
            </a:r>
            <a:r>
              <a:rPr lang="en-US" sz="2800" dirty="0"/>
              <a:t> with a sharp stone they make an incision in the side, and take out all the bowels…</a:t>
            </a:r>
            <a:r>
              <a:rPr lang="en-US" sz="2800" u="sng" dirty="0">
                <a:solidFill>
                  <a:srgbClr val="FF0000"/>
                </a:solidFill>
              </a:rPr>
              <a:t>Then</a:t>
            </a:r>
            <a:r>
              <a:rPr lang="en-US" sz="2800" dirty="0"/>
              <a:t>, having filled the belly with pure myrrh, cassia, and other perfumes, they sew it up again; … [</a:t>
            </a:r>
            <a:r>
              <a:rPr lang="en-US" sz="2800" u="sng" dirty="0">
                <a:solidFill>
                  <a:srgbClr val="FF0000"/>
                </a:solidFill>
              </a:rPr>
              <a:t>then</a:t>
            </a:r>
            <a:r>
              <a:rPr lang="en-US" sz="2800" dirty="0"/>
              <a:t>] they steep </a:t>
            </a:r>
            <a:r>
              <a:rPr lang="en-US" sz="2800" dirty="0" smtClean="0"/>
              <a:t>in </a:t>
            </a:r>
            <a:r>
              <a:rPr lang="en-US" sz="2800" dirty="0"/>
              <a:t>natron, leaving it under for 70 days…[</a:t>
            </a:r>
            <a:r>
              <a:rPr lang="en-US" sz="2800" u="sng" dirty="0">
                <a:solidFill>
                  <a:srgbClr val="FF0000"/>
                </a:solidFill>
              </a:rPr>
              <a:t>then</a:t>
            </a:r>
            <a:r>
              <a:rPr lang="en-US" sz="2800" dirty="0"/>
              <a:t>] they wash the corpse , and wrap the whole body in bandages of waxen cloth.        --Herodotus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decel="50000" fill="hold">
                                          <p:stCondLst>
                                            <p:cond delay="0"/>
                                          </p:stCondLst>
                                        </p:cTn>
                                        <p:tgtEl>
                                          <p:spTgt spid="1229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229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447800"/>
          </a:xfrm>
        </p:spPr>
        <p:txBody>
          <a:bodyPr>
            <a:prstTxWarp prst="textChevronInverted">
              <a:avLst/>
            </a:prstTxWarp>
          </a:bodyPr>
          <a:lstStyle/>
          <a:p>
            <a:pPr eaLnBrk="1" hangingPunct="1"/>
            <a:r>
              <a:rPr lang="en-US" dirty="0"/>
              <a:t>MUMMIES</a:t>
            </a:r>
            <a:br>
              <a:rPr lang="en-US" dirty="0"/>
            </a:br>
            <a:endParaRPr lang="en-US" dirty="0"/>
          </a:p>
        </p:txBody>
      </p:sp>
      <p:pic>
        <p:nvPicPr>
          <p:cNvPr id="13315" name="Picture 3" descr="Ramses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1371600"/>
            <a:ext cx="8305800" cy="5029200"/>
          </a:xfr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style.rotation</p:attrName>
                                        </p:attrNameLst>
                                      </p:cBhvr>
                                      <p:tavLst>
                                        <p:tav tm="0">
                                          <p:val>
                                            <p:fltVal val="360"/>
                                          </p:val>
                                        </p:tav>
                                        <p:tav tm="100000">
                                          <p:val>
                                            <p:fltVal val="0"/>
                                          </p:val>
                                        </p:tav>
                                      </p:tavLst>
                                    </p:anim>
                                    <p:animEffect transition="in" filter="fade">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prstTxWarp prst="textPlain">
              <a:avLst/>
            </a:prstTxWarp>
          </a:bodyPr>
          <a:lstStyle/>
          <a:p>
            <a:pPr eaLnBrk="1" hangingPunct="1"/>
            <a:r>
              <a:rPr lang="en-US" dirty="0"/>
              <a:t>PYRAMIDS</a:t>
            </a:r>
          </a:p>
        </p:txBody>
      </p:sp>
      <p:sp>
        <p:nvSpPr>
          <p:cNvPr id="16387" name="Rectangle 3"/>
          <p:cNvSpPr>
            <a:spLocks noGrp="1" noChangeArrowheads="1"/>
          </p:cNvSpPr>
          <p:nvPr>
            <p:ph type="body" sz="half" idx="2"/>
          </p:nvPr>
        </p:nvSpPr>
        <p:spPr/>
        <p:txBody>
          <a:bodyPr>
            <a:prstTxWarp prst="textPlain">
              <a:avLst/>
            </a:prstTxWarp>
          </a:bodyPr>
          <a:lstStyle/>
          <a:p>
            <a:pPr eaLnBrk="1" hangingPunct="1"/>
            <a:r>
              <a:rPr lang="en-US" sz="3000" b="1" dirty="0"/>
              <a:t>Giant tombs for the Pharaoh</a:t>
            </a:r>
          </a:p>
          <a:p>
            <a:pPr eaLnBrk="1" hangingPunct="1">
              <a:buFontTx/>
              <a:buNone/>
            </a:pPr>
            <a:endParaRPr lang="en-US" sz="3000" b="1" dirty="0"/>
          </a:p>
          <a:p>
            <a:pPr lvl="1" eaLnBrk="1" hangingPunct="1"/>
            <a:r>
              <a:rPr lang="en-US" sz="2600" b="1" dirty="0"/>
              <a:t>Largest at Giza</a:t>
            </a:r>
          </a:p>
        </p:txBody>
      </p:sp>
      <p:pic>
        <p:nvPicPr>
          <p:cNvPr id="14340" name="Picture 5" descr="egypt42_smal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908175"/>
            <a:ext cx="4648200" cy="3959225"/>
          </a:xfr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 calcmode="lin" valueType="num">
                                      <p:cBhvr>
                                        <p:cTn id="9" dur="500" fill="hold"/>
                                        <p:tgtEl>
                                          <p:spTgt spid="16386"/>
                                        </p:tgtEl>
                                        <p:attrNameLst>
                                          <p:attrName>style.rotation</p:attrName>
                                        </p:attrNameLst>
                                      </p:cBhvr>
                                      <p:tavLst>
                                        <p:tav tm="0">
                                          <p:val>
                                            <p:fltVal val="360"/>
                                          </p:val>
                                        </p:tav>
                                        <p:tav tm="100000">
                                          <p:val>
                                            <p:fltVal val="0"/>
                                          </p:val>
                                        </p:tav>
                                      </p:tavLst>
                                    </p:anim>
                                    <p:animEffect transition="in" filter="fade">
                                      <p:cBhvr>
                                        <p:cTn id="10" dur="5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387">
                                            <p:txEl>
                                              <p:pRg st="0" end="0"/>
                                            </p:txEl>
                                          </p:spTgt>
                                        </p:tgtEl>
                                        <p:attrNameLst>
                                          <p:attrName>style.visibility</p:attrName>
                                        </p:attrNameLst>
                                      </p:cBhvr>
                                      <p:to>
                                        <p:strVal val="visible"/>
                                      </p:to>
                                    </p:set>
                                    <p:anim calcmode="lin" valueType="num">
                                      <p:cBhvr>
                                        <p:cTn id="15"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3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3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6387">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prstTxWarp prst="textChevron">
              <a:avLst/>
            </a:prstTxWarp>
          </a:bodyPr>
          <a:lstStyle/>
          <a:p>
            <a:pPr eaLnBrk="1" hangingPunct="1"/>
            <a:r>
              <a:rPr lang="en-US" b="1" dirty="0"/>
              <a:t>PYRAMIDS</a:t>
            </a:r>
          </a:p>
        </p:txBody>
      </p:sp>
      <p:sp>
        <p:nvSpPr>
          <p:cNvPr id="19459" name="Rectangle 3"/>
          <p:cNvSpPr>
            <a:spLocks noGrp="1" noChangeArrowheads="1"/>
          </p:cNvSpPr>
          <p:nvPr>
            <p:ph type="body" idx="1"/>
          </p:nvPr>
        </p:nvSpPr>
        <p:spPr/>
        <p:txBody>
          <a:bodyPr>
            <a:prstTxWarp prst="textPlain">
              <a:avLst/>
            </a:prstTxWarp>
          </a:bodyPr>
          <a:lstStyle/>
          <a:p>
            <a:pPr eaLnBrk="1" hangingPunct="1"/>
            <a:endParaRPr lang="en-US" sz="3600" b="1" dirty="0"/>
          </a:p>
          <a:p>
            <a:pPr eaLnBrk="1" hangingPunct="1"/>
            <a:r>
              <a:rPr lang="en-US" sz="3600" b="1" dirty="0"/>
              <a:t>May contain 2 million stones</a:t>
            </a:r>
          </a:p>
          <a:p>
            <a:pPr lvl="1" eaLnBrk="1" hangingPunct="1"/>
            <a:r>
              <a:rPr lang="en-US" sz="3600" b="1" dirty="0"/>
              <a:t>Each stone weighs up to 5000 pounds, 2 tons!</a:t>
            </a:r>
          </a:p>
          <a:p>
            <a:pPr lvl="1" eaLnBrk="1" hangingPunct="1">
              <a:buFontTx/>
              <a:buNone/>
            </a:pPr>
            <a:endParaRPr lang="en-US" sz="3200" b="1" dirty="0"/>
          </a:p>
          <a:p>
            <a:pPr lvl="1" eaLnBrk="1" hangingPunct="1"/>
            <a:r>
              <a:rPr lang="en-US" sz="3600" b="1" dirty="0"/>
              <a:t>Took around 20 years to build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 calcmode="lin" valueType="num">
                                      <p:cBhvr>
                                        <p:cTn id="9" dur="500" fill="hold"/>
                                        <p:tgtEl>
                                          <p:spTgt spid="19458"/>
                                        </p:tgtEl>
                                        <p:attrNameLst>
                                          <p:attrName>style.rotation</p:attrName>
                                        </p:attrNameLst>
                                      </p:cBhvr>
                                      <p:tavLst>
                                        <p:tav tm="0">
                                          <p:val>
                                            <p:fltVal val="360"/>
                                          </p:val>
                                        </p:tav>
                                        <p:tav tm="100000">
                                          <p:val>
                                            <p:fltVal val="0"/>
                                          </p:val>
                                        </p:tav>
                                      </p:tavLst>
                                    </p:anim>
                                    <p:animEffect transition="in" filter="fade">
                                      <p:cBhvr>
                                        <p:cTn id="10" dur="5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945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9459">
                                            <p:txEl>
                                              <p:pRg st="1" end="1"/>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9459">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9459">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p:cTn id="27"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19459">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406400" y="228600"/>
            <a:ext cx="8331200" cy="6248400"/>
          </a:xfrm>
        </p:spPr>
      </p:pic>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2514600" y="73146"/>
            <a:ext cx="4800600" cy="6711708"/>
          </a:xfr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prstTxWarp prst="textPlain">
              <a:avLst/>
            </a:prstTxWarp>
          </a:bodyPr>
          <a:lstStyle/>
          <a:p>
            <a:r>
              <a:rPr lang="en-US" dirty="0" smtClean="0"/>
              <a:t>In Your Notebook:</a:t>
            </a:r>
            <a:endParaRPr lang="en-US" dirty="0"/>
          </a:p>
        </p:txBody>
      </p:sp>
      <p:sp>
        <p:nvSpPr>
          <p:cNvPr id="19459" name="Content Placeholder 2"/>
          <p:cNvSpPr>
            <a:spLocks noGrp="1"/>
          </p:cNvSpPr>
          <p:nvPr>
            <p:ph idx="1"/>
          </p:nvPr>
        </p:nvSpPr>
        <p:spPr/>
        <p:txBody>
          <a:bodyPr/>
          <a:lstStyle/>
          <a:p>
            <a:r>
              <a:rPr lang="en-US" dirty="0"/>
              <a:t>How can you tell burial was important to the Ancient Egyptians?</a:t>
            </a:r>
          </a:p>
          <a:p>
            <a:endParaRPr lang="en-US" dirty="0"/>
          </a:p>
          <a:p>
            <a:r>
              <a:rPr lang="en-US" dirty="0" smtClean="0"/>
              <a:t>Why do you think </a:t>
            </a:r>
            <a:r>
              <a:rPr lang="en-US" dirty="0"/>
              <a:t>was it so important?</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prstTxWarp prst="textPlain">
              <a:avLst/>
            </a:prstTxWarp>
          </a:bodyPr>
          <a:lstStyle/>
          <a:p>
            <a:pPr eaLnBrk="1" hangingPunct="1"/>
            <a:r>
              <a:rPr lang="en-US" b="1" dirty="0">
                <a:ln>
                  <a:solidFill>
                    <a:schemeClr val="tx1"/>
                  </a:solidFill>
                </a:ln>
                <a:solidFill>
                  <a:srgbClr val="00B0F0"/>
                </a:solidFill>
              </a:rPr>
              <a:t>WRITING: </a:t>
            </a:r>
            <a:r>
              <a:rPr lang="en-US" dirty="0">
                <a:ln>
                  <a:solidFill>
                    <a:schemeClr val="tx1"/>
                  </a:solidFill>
                </a:ln>
                <a:solidFill>
                  <a:srgbClr val="00B0F0"/>
                </a:solidFill>
              </a:rPr>
              <a:t>EGYPTIAN HIEROGLYPHICS</a:t>
            </a:r>
          </a:p>
        </p:txBody>
      </p:sp>
      <p:sp>
        <p:nvSpPr>
          <p:cNvPr id="22531" name="Rectangle 3"/>
          <p:cNvSpPr>
            <a:spLocks noGrp="1" noChangeArrowheads="1"/>
          </p:cNvSpPr>
          <p:nvPr>
            <p:ph type="body" idx="1"/>
          </p:nvPr>
        </p:nvSpPr>
        <p:spPr/>
        <p:txBody>
          <a:bodyPr>
            <a:prstTxWarp prst="textPlain">
              <a:avLst/>
            </a:prstTxWarp>
          </a:bodyPr>
          <a:lstStyle/>
          <a:p>
            <a:pPr eaLnBrk="1" hangingPunct="1"/>
            <a:r>
              <a:rPr lang="en-US" sz="3600" b="1" dirty="0">
                <a:ln>
                  <a:solidFill>
                    <a:schemeClr val="tx1"/>
                  </a:solidFill>
                </a:ln>
                <a:solidFill>
                  <a:srgbClr val="00B0F0"/>
                </a:solidFill>
              </a:rPr>
              <a:t>Pictographic</a:t>
            </a:r>
          </a:p>
          <a:p>
            <a:pPr lvl="1" eaLnBrk="1" hangingPunct="1"/>
            <a:r>
              <a:rPr lang="en-US" b="1" dirty="0">
                <a:ln>
                  <a:solidFill>
                    <a:schemeClr val="tx1"/>
                  </a:solidFill>
                </a:ln>
                <a:solidFill>
                  <a:srgbClr val="00B0F0"/>
                </a:solidFill>
              </a:rPr>
              <a:t>Used pictures to communicate.</a:t>
            </a:r>
          </a:p>
          <a:p>
            <a:pPr lvl="1" eaLnBrk="1" hangingPunct="1">
              <a:buFontTx/>
              <a:buNone/>
            </a:pPr>
            <a:endParaRPr lang="en-US" b="1" dirty="0">
              <a:ln>
                <a:solidFill>
                  <a:schemeClr val="tx1"/>
                </a:solidFill>
              </a:ln>
              <a:solidFill>
                <a:srgbClr val="00B0F0"/>
              </a:solidFill>
            </a:endParaRPr>
          </a:p>
          <a:p>
            <a:pPr lvl="1" eaLnBrk="1" hangingPunct="1"/>
            <a:r>
              <a:rPr lang="en-US" b="1" dirty="0">
                <a:ln>
                  <a:solidFill>
                    <a:schemeClr val="tx1"/>
                  </a:solidFill>
                </a:ln>
                <a:solidFill>
                  <a:srgbClr val="00B0F0"/>
                </a:solidFill>
              </a:rPr>
              <a:t>The pictures represented ideas and objects.</a:t>
            </a:r>
          </a:p>
          <a:p>
            <a:pPr lvl="1" eaLnBrk="1" hangingPunct="1">
              <a:buFontTx/>
              <a:buNone/>
            </a:pPr>
            <a:endParaRPr lang="en-US" b="1" dirty="0">
              <a:ln>
                <a:solidFill>
                  <a:schemeClr val="tx1"/>
                </a:solidFill>
              </a:ln>
              <a:solidFill>
                <a:srgbClr val="00B0F0"/>
              </a:solidFill>
            </a:endParaRPr>
          </a:p>
          <a:p>
            <a:pPr lvl="1" eaLnBrk="1" hangingPunct="1"/>
            <a:r>
              <a:rPr lang="en-US" b="1" dirty="0">
                <a:ln>
                  <a:solidFill>
                    <a:schemeClr val="tx1"/>
                  </a:solidFill>
                </a:ln>
                <a:solidFill>
                  <a:srgbClr val="00B0F0"/>
                </a:solidFill>
              </a:rPr>
              <a:t>Eventually, the pictures came to represent sounds (phonetic)</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 calcmode="lin" valueType="num">
                                      <p:cBhvr>
                                        <p:cTn id="9" dur="500" fill="hold"/>
                                        <p:tgtEl>
                                          <p:spTgt spid="22530"/>
                                        </p:tgtEl>
                                        <p:attrNameLst>
                                          <p:attrName>style.rotation</p:attrName>
                                        </p:attrNameLst>
                                      </p:cBhvr>
                                      <p:tavLst>
                                        <p:tav tm="0">
                                          <p:val>
                                            <p:fltVal val="360"/>
                                          </p:val>
                                        </p:tav>
                                        <p:tav tm="100000">
                                          <p:val>
                                            <p:fltVal val="0"/>
                                          </p:val>
                                        </p:tav>
                                      </p:tavLst>
                                    </p:anim>
                                    <p:animEffect transition="in" filter="fade">
                                      <p:cBhvr>
                                        <p:cTn id="10" dur="500"/>
                                        <p:tgtEl>
                                          <p:spTgt spid="225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2531">
                                            <p:txEl>
                                              <p:pRg st="0" end="0"/>
                                            </p:txEl>
                                          </p:spTgt>
                                        </p:tgtEl>
                                        <p:attrNameLst>
                                          <p:attrName>style.visibility</p:attrName>
                                        </p:attrNameLst>
                                      </p:cBhvr>
                                      <p:to>
                                        <p:strVal val="visible"/>
                                      </p:to>
                                    </p:set>
                                    <p:anim calcmode="lin" valueType="num">
                                      <p:cBhvr>
                                        <p:cTn id="15"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253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2531">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22531">
                                            <p:txEl>
                                              <p:pRg st="1" end="1"/>
                                            </p:txEl>
                                          </p:spTgt>
                                        </p:tgtEl>
                                        <p:attrNameLst>
                                          <p:attrName>style.visibility</p:attrName>
                                        </p:attrNameLst>
                                      </p:cBhvr>
                                      <p:to>
                                        <p:strVal val="visible"/>
                                      </p:to>
                                    </p:set>
                                    <p:anim calcmode="lin" valueType="num">
                                      <p:cBhvr>
                                        <p:cTn id="21"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2531">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22531">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22531">
                                            <p:txEl>
                                              <p:pRg st="3" end="3"/>
                                            </p:txEl>
                                          </p:spTgt>
                                        </p:tgtEl>
                                        <p:attrNameLst>
                                          <p:attrName>style.visibility</p:attrName>
                                        </p:attrNameLst>
                                      </p:cBhvr>
                                      <p:to>
                                        <p:strVal val="visible"/>
                                      </p:to>
                                    </p:set>
                                    <p:anim calcmode="lin" valueType="num">
                                      <p:cBhvr>
                                        <p:cTn id="27"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2531">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22531">
                                            <p:txEl>
                                              <p:pRg st="3" end="3"/>
                                            </p:txEl>
                                          </p:spTgt>
                                        </p:tgtEl>
                                        <p:attrNameLst>
                                          <p:attrName>style.rotation</p:attrName>
                                        </p:attrNameLst>
                                      </p:cBhvr>
                                      <p:tavLst>
                                        <p:tav tm="0">
                                          <p:val>
                                            <p:fltVal val="360"/>
                                          </p:val>
                                        </p:tav>
                                        <p:tav tm="100000">
                                          <p:val>
                                            <p:fltVal val="0"/>
                                          </p:val>
                                        </p:tav>
                                      </p:tavLst>
                                    </p:anim>
                                    <p:animEffect transition="in" filter="fade">
                                      <p:cBhvr>
                                        <p:cTn id="30" dur="500"/>
                                        <p:tgtEl>
                                          <p:spTgt spid="22531">
                                            <p:txEl>
                                              <p:pRg st="3" end="3"/>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22531">
                                            <p:txEl>
                                              <p:pRg st="5" end="5"/>
                                            </p:txEl>
                                          </p:spTgt>
                                        </p:tgtEl>
                                        <p:attrNameLst>
                                          <p:attrName>style.visibility</p:attrName>
                                        </p:attrNameLst>
                                      </p:cBhvr>
                                      <p:to>
                                        <p:strVal val="visible"/>
                                      </p:to>
                                    </p:set>
                                    <p:anim calcmode="lin" valueType="num">
                                      <p:cBhvr>
                                        <p:cTn id="33" dur="500" fill="hold"/>
                                        <p:tgtEl>
                                          <p:spTgt spid="2253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2531">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22531">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prstTxWarp prst="textChevronInverted">
              <a:avLst/>
            </a:prstTxWarp>
          </a:bodyPr>
          <a:lstStyle/>
          <a:p>
            <a:r>
              <a:rPr lang="en-US" b="1" dirty="0"/>
              <a:t>Rosetta Stone</a:t>
            </a:r>
          </a:p>
        </p:txBody>
      </p:sp>
      <p:sp>
        <p:nvSpPr>
          <p:cNvPr id="21508" name="Content Placeholder 2"/>
          <p:cNvSpPr>
            <a:spLocks noGrp="1"/>
          </p:cNvSpPr>
          <p:nvPr>
            <p:ph idx="1"/>
          </p:nvPr>
        </p:nvSpPr>
        <p:spPr/>
        <p:txBody>
          <a:bodyPr>
            <a:prstTxWarp prst="textPlain">
              <a:avLst/>
            </a:prstTxWarp>
          </a:bodyPr>
          <a:lstStyle/>
          <a:p>
            <a:r>
              <a:rPr lang="en-US" sz="4000" b="1" dirty="0"/>
              <a:t>1799</a:t>
            </a:r>
          </a:p>
          <a:p>
            <a:pPr>
              <a:buFontTx/>
              <a:buNone/>
            </a:pPr>
            <a:endParaRPr lang="en-US" dirty="0"/>
          </a:p>
          <a:p>
            <a:r>
              <a:rPr lang="en-US" sz="4000" b="1" dirty="0"/>
              <a:t>Key to understanding hieroglyphics</a:t>
            </a:r>
          </a:p>
          <a:p>
            <a:endParaRPr lang="en-US" dirty="0"/>
          </a:p>
          <a:p>
            <a:pPr>
              <a:buFontTx/>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828800" y="152400"/>
            <a:ext cx="5029200" cy="670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prstTxWarp prst="textStop">
              <a:avLst/>
            </a:prstTxWarp>
          </a:bodyPr>
          <a:lstStyle/>
          <a:p>
            <a:r>
              <a:rPr lang="en-US" dirty="0"/>
              <a:t>The Three Kingdoms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8193120"/>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1676400" y="19812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buFontTx/>
              <a:buChar char="-"/>
            </a:pPr>
            <a:r>
              <a:rPr lang="en-US" sz="2000"/>
              <a:t>Egypt United</a:t>
            </a:r>
          </a:p>
          <a:p>
            <a:pPr eaLnBrk="1" hangingPunct="1">
              <a:buFontTx/>
              <a:buChar char="-"/>
            </a:pPr>
            <a:r>
              <a:rPr lang="en-US" sz="2000"/>
              <a:t>Pyramids Built</a:t>
            </a:r>
          </a:p>
          <a:p>
            <a:pPr eaLnBrk="1" hangingPunct="1">
              <a:buFontTx/>
              <a:buChar char="-"/>
            </a:pPr>
            <a:endParaRPr lang="en-US" sz="2000"/>
          </a:p>
        </p:txBody>
      </p:sp>
      <p:cxnSp>
        <p:nvCxnSpPr>
          <p:cNvPr id="11" name="Straight Arrow Connector 10"/>
          <p:cNvCxnSpPr/>
          <p:nvPr/>
        </p:nvCxnSpPr>
        <p:spPr>
          <a:xfrm>
            <a:off x="2057400" y="2743200"/>
            <a:ext cx="1752600" cy="609600"/>
          </a:xfrm>
          <a:prstGeom prst="straightConnector1">
            <a:avLst/>
          </a:prstGeom>
          <a:ln w="76200">
            <a:tailEnd type="arrow"/>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685800" y="47244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t>Osiris Important</a:t>
            </a:r>
          </a:p>
        </p:txBody>
      </p:sp>
      <p:cxnSp>
        <p:nvCxnSpPr>
          <p:cNvPr id="14" name="Straight Arrow Connector 13"/>
          <p:cNvCxnSpPr/>
          <p:nvPr/>
        </p:nvCxnSpPr>
        <p:spPr>
          <a:xfrm>
            <a:off x="1447800" y="5181600"/>
            <a:ext cx="1219200" cy="381000"/>
          </a:xfrm>
          <a:prstGeom prst="straightConnector1">
            <a:avLst/>
          </a:prstGeom>
          <a:ln w="76200">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172200" y="2362200"/>
            <a:ext cx="259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buFontTx/>
              <a:buChar char="-"/>
            </a:pPr>
            <a:r>
              <a:rPr lang="en-US" sz="2000"/>
              <a:t>One Between Each “Kingdom”</a:t>
            </a:r>
          </a:p>
          <a:p>
            <a:pPr eaLnBrk="1" hangingPunct="1">
              <a:buFontTx/>
              <a:buChar char="-"/>
            </a:pPr>
            <a:r>
              <a:rPr lang="en-US" sz="2000"/>
              <a:t>Times When Egypt Was Conquered</a:t>
            </a:r>
          </a:p>
        </p:txBody>
      </p:sp>
      <p:cxnSp>
        <p:nvCxnSpPr>
          <p:cNvPr id="17" name="Straight Arrow Connector 16"/>
          <p:cNvCxnSpPr>
            <a:stCxn id="15" idx="1"/>
          </p:cNvCxnSpPr>
          <p:nvPr/>
        </p:nvCxnSpPr>
        <p:spPr>
          <a:xfrm flipH="1">
            <a:off x="5638800" y="3024188"/>
            <a:ext cx="533400" cy="938212"/>
          </a:xfrm>
          <a:prstGeom prst="straightConnector1">
            <a:avLst/>
          </a:prstGeom>
          <a:ln w="76200">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934200" y="48768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Most Prosperous Time</a:t>
            </a:r>
          </a:p>
        </p:txBody>
      </p:sp>
      <p:cxnSp>
        <p:nvCxnSpPr>
          <p:cNvPr id="20" name="Straight Arrow Connector 19"/>
          <p:cNvCxnSpPr/>
          <p:nvPr/>
        </p:nvCxnSpPr>
        <p:spPr>
          <a:xfrm flipH="1">
            <a:off x="6324600" y="5181600"/>
            <a:ext cx="533400" cy="228600"/>
          </a:xfrm>
          <a:prstGeom prst="straightConnector1">
            <a:avLst/>
          </a:prstGeom>
          <a:ln w="76200">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 calcmode="lin" valueType="num">
                                      <p:cBhvr additive="base">
                                        <p:cTn id="3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prstTxWarp prst="textPlain">
              <a:avLst/>
            </a:prstTxWarp>
          </a:bodyPr>
          <a:lstStyle/>
          <a:p>
            <a:r>
              <a:rPr lang="en-US" dirty="0"/>
              <a:t>Vocabulary</a:t>
            </a:r>
          </a:p>
        </p:txBody>
      </p:sp>
      <p:sp>
        <p:nvSpPr>
          <p:cNvPr id="3" name="Content Placeholder 2"/>
          <p:cNvSpPr>
            <a:spLocks noGrp="1"/>
          </p:cNvSpPr>
          <p:nvPr>
            <p:ph idx="1"/>
          </p:nvPr>
        </p:nvSpPr>
        <p:spPr/>
        <p:txBody>
          <a:bodyPr>
            <a:prstTxWarp prst="textPlain">
              <a:avLst/>
            </a:prstTxWarp>
          </a:bodyPr>
          <a:lstStyle/>
          <a:p>
            <a:r>
              <a:rPr lang="en-US" dirty="0"/>
              <a:t>What was the written language of the Egyptians?</a:t>
            </a:r>
          </a:p>
          <a:p>
            <a:endParaRPr lang="en-US" dirty="0"/>
          </a:p>
          <a:p>
            <a:r>
              <a:rPr lang="en-US" dirty="0"/>
              <a:t>Hieroglyphics</a:t>
            </a:r>
          </a:p>
          <a:p>
            <a:pPr>
              <a:buFontTx/>
              <a:buNone/>
            </a:pPr>
            <a:endParaRPr lang="en-US" dirty="0"/>
          </a:p>
        </p:txBody>
      </p:sp>
      <p:pic>
        <p:nvPicPr>
          <p:cNvPr id="23556" name="Picture 3" descr="hieroglyph-ma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5964" y="2590800"/>
            <a:ext cx="365038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70" decel="100000"/>
                                        <p:tgtEl>
                                          <p:spTgt spid="3">
                                            <p:txEl>
                                              <p:pRg st="2" end="2"/>
                                            </p:txEl>
                                          </p:spTgt>
                                        </p:tgtEl>
                                      </p:cBhvr>
                                    </p:animEffect>
                                    <p:animScale>
                                      <p:cBhvr>
                                        <p:cTn id="14" dur="770" decel="100000"/>
                                        <p:tgtEl>
                                          <p:spTgt spid="3">
                                            <p:txEl>
                                              <p:pRg st="2" end="2"/>
                                            </p:txEl>
                                          </p:spTgt>
                                        </p:tgtEl>
                                      </p:cBhvr>
                                      <p:from x="10000" y="10000"/>
                                      <p:to x="200000" y="450000"/>
                                    </p:animScale>
                                    <p:animScale>
                                      <p:cBhvr>
                                        <p:cTn id="15" dur="1230" accel="100000" fill="hold">
                                          <p:stCondLst>
                                            <p:cond delay="770"/>
                                          </p:stCondLst>
                                        </p:cTn>
                                        <p:tgtEl>
                                          <p:spTgt spid="3">
                                            <p:txEl>
                                              <p:pRg st="2" end="2"/>
                                            </p:txEl>
                                          </p:spTgt>
                                        </p:tgtEl>
                                      </p:cBhvr>
                                      <p:from x="200000" y="450000"/>
                                      <p:to x="100000" y="100000"/>
                                    </p:animScale>
                                    <p:set>
                                      <p:cBhvr>
                                        <p:cTn id="16" dur="770" fill="hold"/>
                                        <p:tgtEl>
                                          <p:spTgt spid="3">
                                            <p:txEl>
                                              <p:pRg st="2" end="2"/>
                                            </p:txEl>
                                          </p:spTgt>
                                        </p:tgtEl>
                                        <p:attrNameLst>
                                          <p:attrName>ppt_x</p:attrName>
                                        </p:attrNameLst>
                                      </p:cBhvr>
                                      <p:to>
                                        <p:strVal val="(0.5)"/>
                                      </p:to>
                                    </p:set>
                                    <p:anim from="(0.5)" to="(#ppt_x)" calcmode="lin" valueType="num">
                                      <p:cBhvr>
                                        <p:cTn id="17" dur="1230" accel="100000" fill="hold">
                                          <p:stCondLst>
                                            <p:cond delay="770"/>
                                          </p:stCondLst>
                                        </p:cTn>
                                        <p:tgtEl>
                                          <p:spTgt spid="3">
                                            <p:txEl>
                                              <p:pRg st="2" end="2"/>
                                            </p:txEl>
                                          </p:spTgt>
                                        </p:tgtEl>
                                        <p:attrNameLst>
                                          <p:attrName>ppt_x</p:attrName>
                                        </p:attrNameLst>
                                      </p:cBhvr>
                                    </p:anim>
                                    <p:set>
                                      <p:cBhvr>
                                        <p:cTn id="18" dur="770" fill="hold"/>
                                        <p:tgtEl>
                                          <p:spTgt spid="3">
                                            <p:txEl>
                                              <p:pRg st="2" end="2"/>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2"/>
          <p:cNvSpPr>
            <a:spLocks noGrp="1" noChangeArrowheads="1"/>
          </p:cNvSpPr>
          <p:nvPr>
            <p:ph type="title"/>
          </p:nvPr>
        </p:nvSpPr>
        <p:spPr/>
        <p:txBody>
          <a:bodyPr/>
          <a:lstStyle/>
          <a:p>
            <a:pPr eaLnBrk="1" hangingPunct="1"/>
            <a:endParaRPr lang="en-US"/>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30481"/>
            <a:ext cx="4276725" cy="6842759"/>
          </a:xfrm>
        </p:spPr>
      </p:pic>
      <p:pic>
        <p:nvPicPr>
          <p:cNvPr id="5" name="Content Placeholder 4"/>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539228" y="76200"/>
            <a:ext cx="4574292" cy="3041904"/>
          </a:xfrm>
        </p:spPr>
      </p:pic>
      <p:pic>
        <p:nvPicPr>
          <p:cNvPr id="7" name="Content Placeholder 6"/>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5486400" y="2894281"/>
            <a:ext cx="2209800" cy="3948427"/>
          </a:xfrm>
        </p:spPr>
      </p:pic>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868363"/>
          </a:xfrm>
        </p:spPr>
        <p:txBody>
          <a:bodyPr>
            <a:prstTxWarp prst="textPlain">
              <a:avLst/>
            </a:prstTxWarp>
          </a:bodyPr>
          <a:lstStyle/>
          <a:p>
            <a:pPr eaLnBrk="1" hangingPunct="1"/>
            <a:r>
              <a:rPr lang="en-US" sz="3600" dirty="0"/>
              <a:t>THE ALL POWERFUL PHARAOHS</a:t>
            </a:r>
          </a:p>
        </p:txBody>
      </p:sp>
      <p:sp>
        <p:nvSpPr>
          <p:cNvPr id="13315" name="Rectangle 3"/>
          <p:cNvSpPr>
            <a:spLocks noGrp="1" noChangeArrowheads="1"/>
          </p:cNvSpPr>
          <p:nvPr>
            <p:ph type="body" idx="1"/>
          </p:nvPr>
        </p:nvSpPr>
        <p:spPr/>
        <p:txBody>
          <a:bodyPr/>
          <a:lstStyle/>
          <a:p>
            <a:pPr eaLnBrk="1" hangingPunct="1"/>
            <a:r>
              <a:rPr lang="en-US" sz="3400" b="1" dirty="0"/>
              <a:t>Absolute Power</a:t>
            </a:r>
          </a:p>
          <a:p>
            <a:pPr eaLnBrk="1" hangingPunct="1">
              <a:buFontTx/>
              <a:buNone/>
            </a:pPr>
            <a:endParaRPr lang="en-US" sz="3400" b="1" dirty="0"/>
          </a:p>
          <a:p>
            <a:pPr eaLnBrk="1" hangingPunct="1"/>
            <a:r>
              <a:rPr lang="en-US" sz="3400" b="1" dirty="0"/>
              <a:t>Their word was law</a:t>
            </a:r>
          </a:p>
          <a:p>
            <a:pPr eaLnBrk="1" hangingPunct="1">
              <a:buFontTx/>
              <a:buNone/>
            </a:pPr>
            <a:endParaRPr lang="en-US" sz="3400" b="1" dirty="0"/>
          </a:p>
          <a:p>
            <a:pPr eaLnBrk="1" hangingPunct="1"/>
            <a:r>
              <a:rPr lang="en-US" sz="3400" b="1" dirty="0"/>
              <a:t>Religious and political leader</a:t>
            </a:r>
            <a:endParaRPr lang="en-US" sz="3600" dirty="0"/>
          </a:p>
        </p:txBody>
      </p:sp>
      <p:pic>
        <p:nvPicPr>
          <p:cNvPr id="6148" name="Picture 3" descr="Chrisdesign_Golden_mask_Tutanchamu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1637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style.rotation</p:attrName>
                                        </p:attrNameLst>
                                      </p:cBhvr>
                                      <p:tavLst>
                                        <p:tav tm="0">
                                          <p:val>
                                            <p:fltVal val="360"/>
                                          </p:val>
                                        </p:tav>
                                        <p:tav tm="100000">
                                          <p:val>
                                            <p:fltVal val="0"/>
                                          </p:val>
                                        </p:tav>
                                      </p:tavLst>
                                    </p:anim>
                                    <p:animEffect transition="in" filter="fade">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331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33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3315">
                                            <p:txEl>
                                              <p:pRg st="2" end="2"/>
                                            </p:txEl>
                                          </p:spTgt>
                                        </p:tgtEl>
                                        <p:attrNameLst>
                                          <p:attrName>style.visibility</p:attrName>
                                        </p:attrNameLst>
                                      </p:cBhvr>
                                      <p:to>
                                        <p:strVal val="visible"/>
                                      </p:to>
                                    </p:set>
                                    <p:anim calcmode="lin" valueType="num">
                                      <p:cBhvr>
                                        <p:cTn id="23"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31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331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p:cTn id="31"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3315">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 descr="johnny_automatic_Praying_hand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p:txBody>
          <a:bodyPr>
            <a:prstTxWarp prst="textStop">
              <a:avLst/>
            </a:prstTxWarp>
          </a:bodyPr>
          <a:lstStyle/>
          <a:p>
            <a:r>
              <a:rPr lang="en-US" dirty="0"/>
              <a:t>Vocabulary</a:t>
            </a:r>
          </a:p>
        </p:txBody>
      </p:sp>
      <p:sp>
        <p:nvSpPr>
          <p:cNvPr id="3" name="Content Placeholder 2"/>
          <p:cNvSpPr>
            <a:spLocks noGrp="1"/>
          </p:cNvSpPr>
          <p:nvPr>
            <p:ph idx="1"/>
          </p:nvPr>
        </p:nvSpPr>
        <p:spPr/>
        <p:txBody>
          <a:bodyPr>
            <a:prstTxWarp prst="textPlain">
              <a:avLst/>
            </a:prstTxWarp>
          </a:bodyPr>
          <a:lstStyle/>
          <a:p>
            <a:r>
              <a:rPr lang="en-US" dirty="0"/>
              <a:t>What type of Government is that?</a:t>
            </a:r>
          </a:p>
          <a:p>
            <a:endParaRPr lang="en-US" dirty="0"/>
          </a:p>
          <a:p>
            <a:r>
              <a:rPr lang="en-US" dirty="0"/>
              <a:t>Theocracy</a:t>
            </a:r>
          </a:p>
          <a:p>
            <a:pPr>
              <a:buFontTx/>
              <a:buNone/>
            </a:pPr>
            <a:endParaRPr lang="en-US" dirty="0"/>
          </a:p>
          <a:p>
            <a:pPr>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prstTxWarp prst="textPlain">
              <a:avLst/>
            </a:prstTxWarp>
          </a:bodyPr>
          <a:lstStyle/>
          <a:p>
            <a:pPr eaLnBrk="1" hangingPunct="1"/>
            <a:r>
              <a:rPr lang="en-US" b="1" dirty="0">
                <a:ln>
                  <a:solidFill>
                    <a:schemeClr val="tx1"/>
                  </a:solidFill>
                </a:ln>
                <a:solidFill>
                  <a:schemeClr val="bg1"/>
                </a:solidFill>
              </a:rPr>
              <a:t>EGYPTIAN RELIGION</a:t>
            </a:r>
          </a:p>
        </p:txBody>
      </p:sp>
      <p:sp>
        <p:nvSpPr>
          <p:cNvPr id="14339" name="Rectangle 3"/>
          <p:cNvSpPr>
            <a:spLocks noGrp="1" noChangeArrowheads="1"/>
          </p:cNvSpPr>
          <p:nvPr>
            <p:ph type="body" idx="1"/>
          </p:nvPr>
        </p:nvSpPr>
        <p:spPr/>
        <p:txBody>
          <a:bodyPr/>
          <a:lstStyle/>
          <a:p>
            <a:pPr eaLnBrk="1" hangingPunct="1"/>
            <a:r>
              <a:rPr lang="en-US" sz="4000" b="1" dirty="0">
                <a:ln>
                  <a:solidFill>
                    <a:schemeClr val="tx1"/>
                  </a:solidFill>
                </a:ln>
                <a:solidFill>
                  <a:schemeClr val="bg1"/>
                </a:solidFill>
              </a:rPr>
              <a:t>Came to believe in eternity for all souls</a:t>
            </a:r>
          </a:p>
          <a:p>
            <a:pPr eaLnBrk="1" hangingPunct="1"/>
            <a:r>
              <a:rPr lang="en-US" sz="4000" b="1" dirty="0">
                <a:ln>
                  <a:solidFill>
                    <a:schemeClr val="tx1"/>
                  </a:solidFill>
                </a:ln>
                <a:solidFill>
                  <a:schemeClr val="bg1"/>
                </a:solidFill>
              </a:rPr>
              <a:t>Your life and status determined your place</a:t>
            </a:r>
          </a:p>
          <a:p>
            <a:pPr eaLnBrk="1" hangingPunct="1"/>
            <a:r>
              <a:rPr lang="en-US" sz="4000" b="1" dirty="0">
                <a:ln>
                  <a:solidFill>
                    <a:schemeClr val="tx1"/>
                  </a:solidFill>
                </a:ln>
                <a:solidFill>
                  <a:schemeClr val="bg1"/>
                </a:solidFill>
              </a:rPr>
              <a:t>Myths explained natural phenomena </a:t>
            </a:r>
          </a:p>
          <a:p>
            <a:pPr eaLnBrk="1" hangingPunct="1">
              <a:buFontTx/>
              <a:buNone/>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 calcmode="lin" valueType="num">
                                      <p:cBhvr>
                                        <p:cTn id="9" dur="500" fill="hold"/>
                                        <p:tgtEl>
                                          <p:spTgt spid="14338"/>
                                        </p:tgtEl>
                                        <p:attrNameLst>
                                          <p:attrName>style.rotation</p:attrName>
                                        </p:attrNameLst>
                                      </p:cBhvr>
                                      <p:tavLst>
                                        <p:tav tm="0">
                                          <p:val>
                                            <p:fltVal val="360"/>
                                          </p:val>
                                        </p:tav>
                                        <p:tav tm="100000">
                                          <p:val>
                                            <p:fltVal val="0"/>
                                          </p:val>
                                        </p:tav>
                                      </p:tavLst>
                                    </p:anim>
                                    <p:animEffect transition="in" filter="fade">
                                      <p:cBhvr>
                                        <p:cTn id="10" dur="500"/>
                                        <p:tgtEl>
                                          <p:spTgt spid="143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4339">
                                            <p:txEl>
                                              <p:pRg st="0" end="0"/>
                                            </p:txEl>
                                          </p:spTgt>
                                        </p:tgtEl>
                                        <p:attrNameLst>
                                          <p:attrName>style.visibility</p:attrName>
                                        </p:attrNameLst>
                                      </p:cBhvr>
                                      <p:to>
                                        <p:strVal val="visible"/>
                                      </p:to>
                                    </p:set>
                                    <p:anim calcmode="lin" valueType="num">
                                      <p:cBhvr>
                                        <p:cTn id="15"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433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4339">
                                            <p:txEl>
                                              <p:pRg st="1" end="1"/>
                                            </p:txEl>
                                          </p:spTgt>
                                        </p:tgtEl>
                                        <p:attrNameLst>
                                          <p:attrName>style.visibility</p:attrName>
                                        </p:attrNameLst>
                                      </p:cBhvr>
                                      <p:to>
                                        <p:strVal val="visible"/>
                                      </p:to>
                                    </p:set>
                                    <p:anim calcmode="lin" valueType="num">
                                      <p:cBhvr>
                                        <p:cTn id="2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433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433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4339">
                                            <p:txEl>
                                              <p:pRg st="2" end="2"/>
                                            </p:txEl>
                                          </p:spTgt>
                                        </p:tgtEl>
                                        <p:attrNameLst>
                                          <p:attrName>style.visibility</p:attrName>
                                        </p:attrNameLst>
                                      </p:cBhvr>
                                      <p:to>
                                        <p:strVal val="visible"/>
                                      </p:to>
                                    </p:set>
                                    <p:anim calcmode="lin" valueType="num">
                                      <p:cBhvr>
                                        <p:cTn id="31"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5" descr="molumen_Set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2057400"/>
            <a:ext cx="32162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molumen_Maa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5800"/>
            <a:ext cx="41100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molumen_Atmu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35226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a:spLocks noGrp="1"/>
          </p:cNvSpPr>
          <p:nvPr>
            <p:ph type="title"/>
          </p:nvPr>
        </p:nvSpPr>
        <p:spPr/>
        <p:txBody>
          <a:bodyPr>
            <a:prstTxWarp prst="textPlain">
              <a:avLst/>
            </a:prstTxWarp>
          </a:bodyPr>
          <a:lstStyle/>
          <a:p>
            <a:r>
              <a:rPr lang="en-US" b="1" dirty="0">
                <a:solidFill>
                  <a:srgbClr val="C00000"/>
                </a:solidFill>
              </a:rPr>
              <a:t>Vocabulary</a:t>
            </a:r>
          </a:p>
        </p:txBody>
      </p:sp>
      <p:sp>
        <p:nvSpPr>
          <p:cNvPr id="3" name="Content Placeholder 2"/>
          <p:cNvSpPr>
            <a:spLocks noGrp="1"/>
          </p:cNvSpPr>
          <p:nvPr>
            <p:ph idx="1"/>
          </p:nvPr>
        </p:nvSpPr>
        <p:spPr/>
        <p:txBody>
          <a:bodyPr>
            <a:prstTxWarp prst="textPlain">
              <a:avLst/>
            </a:prstTxWarp>
          </a:bodyPr>
          <a:lstStyle/>
          <a:p>
            <a:r>
              <a:rPr lang="en-US" sz="3600" b="1" dirty="0">
                <a:solidFill>
                  <a:srgbClr val="C00000"/>
                </a:solidFill>
              </a:rPr>
              <a:t>What is the word for worshiping many gods?</a:t>
            </a:r>
          </a:p>
          <a:p>
            <a:endParaRPr lang="en-US" dirty="0"/>
          </a:p>
          <a:p>
            <a:r>
              <a:rPr lang="en-US" sz="3600" b="1" dirty="0">
                <a:solidFill>
                  <a:srgbClr val="C00000"/>
                </a:solidFill>
              </a:rPr>
              <a:t>Polytheism</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prstTxWarp prst="textStop">
              <a:avLst/>
            </a:prstTxWarp>
          </a:bodyPr>
          <a:lstStyle/>
          <a:p>
            <a:pPr eaLnBrk="1" hangingPunct="1"/>
            <a:r>
              <a:rPr lang="en-US" dirty="0"/>
              <a:t>Mummification</a:t>
            </a:r>
          </a:p>
        </p:txBody>
      </p:sp>
      <p:sp>
        <p:nvSpPr>
          <p:cNvPr id="15363" name="Rectangle 3"/>
          <p:cNvSpPr>
            <a:spLocks noGrp="1" noChangeArrowheads="1"/>
          </p:cNvSpPr>
          <p:nvPr>
            <p:ph type="body" sz="half" idx="1"/>
          </p:nvPr>
        </p:nvSpPr>
        <p:spPr/>
        <p:txBody>
          <a:bodyPr/>
          <a:lstStyle/>
          <a:p>
            <a:pPr eaLnBrk="1" hangingPunct="1"/>
            <a:r>
              <a:rPr lang="en-US"/>
              <a:t>Burial was important</a:t>
            </a:r>
          </a:p>
          <a:p>
            <a:pPr eaLnBrk="1" hangingPunct="1"/>
            <a:r>
              <a:rPr lang="en-US"/>
              <a:t>Journey to the other world</a:t>
            </a:r>
          </a:p>
          <a:p>
            <a:pPr eaLnBrk="1" hangingPunct="1"/>
            <a:r>
              <a:rPr lang="en-US"/>
              <a:t>Royals were mummified</a:t>
            </a:r>
          </a:p>
        </p:txBody>
      </p:sp>
      <p:pic>
        <p:nvPicPr>
          <p:cNvPr id="10244" name="Picture 6" descr="Anub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95600" y="3048000"/>
            <a:ext cx="6019800" cy="3387725"/>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 calcmode="lin" valueType="num">
                                      <p:cBhvr>
                                        <p:cTn id="9" dur="500" fill="hold"/>
                                        <p:tgtEl>
                                          <p:spTgt spid="15362"/>
                                        </p:tgtEl>
                                        <p:attrNameLst>
                                          <p:attrName>style.rotation</p:attrName>
                                        </p:attrNameLst>
                                      </p:cBhvr>
                                      <p:tavLst>
                                        <p:tav tm="0">
                                          <p:val>
                                            <p:fltVal val="360"/>
                                          </p:val>
                                        </p:tav>
                                        <p:tav tm="100000">
                                          <p:val>
                                            <p:fltVal val="0"/>
                                          </p:val>
                                        </p:tav>
                                      </p:tavLst>
                                    </p:anim>
                                    <p:animEffect transition="in" filter="fade">
                                      <p:cBhvr>
                                        <p:cTn id="10" dur="500"/>
                                        <p:tgtEl>
                                          <p:spTgt spid="153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5363">
                                            <p:txEl>
                                              <p:pRg st="0" end="0"/>
                                            </p:txEl>
                                          </p:spTgt>
                                        </p:tgtEl>
                                        <p:attrNameLst>
                                          <p:attrName>style.visibility</p:attrName>
                                        </p:attrNameLst>
                                      </p:cBhvr>
                                      <p:to>
                                        <p:strVal val="visible"/>
                                      </p:to>
                                    </p:set>
                                    <p:anim calcmode="lin" valueType="num">
                                      <p:cBhvr>
                                        <p:cTn id="15"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53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536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p:cTn id="2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53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536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5363">
                                            <p:txEl>
                                              <p:pRg st="2" end="2"/>
                                            </p:txEl>
                                          </p:spTgt>
                                        </p:tgtEl>
                                        <p:attrNameLst>
                                          <p:attrName>style.visibility</p:attrName>
                                        </p:attrNameLst>
                                      </p:cBhvr>
                                      <p:to>
                                        <p:strVal val="visible"/>
                                      </p:to>
                                    </p:set>
                                    <p:anim calcmode="lin" valueType="num">
                                      <p:cBhvr>
                                        <p:cTn id="3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536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prstTxWarp prst="textStop">
              <a:avLst/>
            </a:prstTxWarp>
          </a:bodyPr>
          <a:lstStyle/>
          <a:p>
            <a:pPr eaLnBrk="1" hangingPunct="1"/>
            <a:r>
              <a:rPr lang="en-US" dirty="0"/>
              <a:t>MUMMIES</a:t>
            </a:r>
          </a:p>
        </p:txBody>
      </p:sp>
      <p:sp>
        <p:nvSpPr>
          <p:cNvPr id="28675" name="Rectangle 3"/>
          <p:cNvSpPr>
            <a:spLocks noGrp="1" noChangeArrowheads="1"/>
          </p:cNvSpPr>
          <p:nvPr>
            <p:ph type="body" idx="1"/>
          </p:nvPr>
        </p:nvSpPr>
        <p:spPr/>
        <p:txBody>
          <a:bodyPr/>
          <a:lstStyle/>
          <a:p>
            <a:pPr eaLnBrk="1" hangingPunct="1"/>
            <a:endParaRPr lang="en-US" sz="3600"/>
          </a:p>
        </p:txBody>
      </p:sp>
      <p:pic>
        <p:nvPicPr>
          <p:cNvPr id="11268" name="Picture 4" descr="mummie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68379"/>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 calcmode="lin" valueType="num">
                                      <p:cBhvr>
                                        <p:cTn id="9" dur="500" fill="hold"/>
                                        <p:tgtEl>
                                          <p:spTgt spid="28674"/>
                                        </p:tgtEl>
                                        <p:attrNameLst>
                                          <p:attrName>style.rotation</p:attrName>
                                        </p:attrNameLst>
                                      </p:cBhvr>
                                      <p:tavLst>
                                        <p:tav tm="0">
                                          <p:val>
                                            <p:fltVal val="360"/>
                                          </p:val>
                                        </p:tav>
                                        <p:tav tm="100000">
                                          <p:val>
                                            <p:fltVal val="0"/>
                                          </p:val>
                                        </p:tav>
                                      </p:tavLst>
                                    </p:anim>
                                    <p:animEffect transition="in" filter="fade">
                                      <p:cBhvr>
                                        <p:cTn id="10" dur="5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8675">
                                            <p:txEl>
                                              <p:pRg st="0" end="0"/>
                                            </p:txEl>
                                          </p:spTgt>
                                        </p:tgtEl>
                                        <p:attrNameLst>
                                          <p:attrName>style.visibility</p:attrName>
                                        </p:attrNameLst>
                                      </p:cBhvr>
                                      <p:to>
                                        <p:strVal val="visible"/>
                                      </p:to>
                                    </p:set>
                                    <p:anim calcmode="lin" valueType="num">
                                      <p:cBhvr>
                                        <p:cTn id="15"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86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13829</TotalTime>
  <Words>443</Words>
  <Application>Microsoft Office PowerPoint</Application>
  <PresentationFormat>On-screen Show (4:3)</PresentationFormat>
  <Paragraphs>87</Paragraphs>
  <Slides>20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Default Design</vt:lpstr>
      <vt:lpstr>KINGS AND QUEENS OF THE NILE</vt:lpstr>
      <vt:lpstr>The Three Kingdoms</vt:lpstr>
      <vt:lpstr>PowerPoint Presentation</vt:lpstr>
      <vt:lpstr>THE ALL POWERFUL PHARAOHS</vt:lpstr>
      <vt:lpstr>Vocabulary</vt:lpstr>
      <vt:lpstr>EGYPTIAN RELIGION</vt:lpstr>
      <vt:lpstr>Vocabulary</vt:lpstr>
      <vt:lpstr>Mummification</vt:lpstr>
      <vt:lpstr>MUMMIES</vt:lpstr>
      <vt:lpstr>Mummification</vt:lpstr>
      <vt:lpstr>MUMMIES </vt:lpstr>
      <vt:lpstr>PYRAMIDS</vt:lpstr>
      <vt:lpstr>PYRAMIDS</vt:lpstr>
      <vt:lpstr>PowerPoint Presentation</vt:lpstr>
      <vt:lpstr>PowerPoint Presentation</vt:lpstr>
      <vt:lpstr>In Your Notebook:</vt:lpstr>
      <vt:lpstr>WRITING: EGYPTIAN HIEROGLYPHICS</vt:lpstr>
      <vt:lpstr>Rosetta Stone</vt:lpstr>
      <vt:lpstr>PowerPoint Presentation</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Cleary, Leah</dc:creator>
  <cp:lastModifiedBy>Timothy Rose</cp:lastModifiedBy>
  <cp:revision>871</cp:revision>
  <dcterms:created xsi:type="dcterms:W3CDTF">1601-01-01T00:00:00Z</dcterms:created>
  <dcterms:modified xsi:type="dcterms:W3CDTF">2019-01-27T21:37:28Z</dcterms:modified>
</cp:coreProperties>
</file>