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4" r:id="rId4"/>
    <p:sldId id="258" r:id="rId5"/>
    <p:sldId id="265" r:id="rId6"/>
    <p:sldId id="260" r:id="rId7"/>
    <p:sldId id="266" r:id="rId8"/>
    <p:sldId id="268" r:id="rId9"/>
    <p:sldId id="274" r:id="rId10"/>
    <p:sldId id="262" r:id="rId11"/>
    <p:sldId id="267" r:id="rId12"/>
    <p:sldId id="263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8846"/>
    <a:srgbClr val="458B5B"/>
    <a:srgbClr val="3F9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DE69C-B07F-42B0-B57A-E1D4CD3D908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9487F-ED28-4853-931F-2A4C51372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53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487F-ED28-4853-931F-2A4C513726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72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487F-ED28-4853-931F-2A4C513726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9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487F-ED28-4853-931F-2A4C513726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34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487F-ED28-4853-931F-2A4C513726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3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in Public Domain: http://en.wikipedia.org/wiki/File:Kievan_Rus_en.jpg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487F-ED28-4853-931F-2A4C513726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63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487F-ED28-4853-931F-2A4C513726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58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487F-ED28-4853-931F-2A4C513726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89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487F-ED28-4853-931F-2A4C513726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07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487F-ED28-4853-931F-2A4C513726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487F-ED28-4853-931F-2A4C513726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35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487F-ED28-4853-931F-2A4C513726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OTIGeUyVS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genghis-khan/videos/genghis-khan?m=528e394da93ae&amp;s=undefined&amp;f=1&amp;free=fal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wTsp03h7bMg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prstTxWarp prst="textCanUp">
              <a:avLst/>
            </a:prstTxWarp>
          </a:bodyPr>
          <a:lstStyle/>
          <a:p>
            <a:r>
              <a:rPr lang="en-US" dirty="0"/>
              <a:t>Early Russia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urveDown">
              <a:avLst/>
            </a:prstTxWarp>
          </a:bodyPr>
          <a:lstStyle/>
          <a:p>
            <a:r>
              <a:rPr lang="en-US" dirty="0"/>
              <a:t>Early Tsars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Tsar (also Czar) comes from Roman Caesar</a:t>
            </a:r>
            <a:r>
              <a:rPr lang="en-US" dirty="0"/>
              <a:t>. It is the title for the Russian emperor.</a:t>
            </a:r>
          </a:p>
          <a:p>
            <a:r>
              <a:rPr lang="en-US" dirty="0">
                <a:solidFill>
                  <a:srgbClr val="FFC000"/>
                </a:solidFill>
              </a:rPr>
              <a:t>Ivan III defeated the Mongols in 1480</a:t>
            </a:r>
            <a:r>
              <a:rPr lang="en-US" dirty="0"/>
              <a:t>.</a:t>
            </a:r>
          </a:p>
          <a:p>
            <a:r>
              <a:rPr lang="en-US" dirty="0"/>
              <a:t>He married a Byzantine Princess.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52" y="533400"/>
            <a:ext cx="5394648" cy="607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InflateBottom">
              <a:avLst/>
            </a:prstTxWarp>
          </a:bodyPr>
          <a:lstStyle/>
          <a:p>
            <a:r>
              <a:rPr lang="en-US" dirty="0"/>
              <a:t>Early Tsars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Ivan IV was the first Russian ruler to be crowned Tsar.</a:t>
            </a:r>
          </a:p>
          <a:p>
            <a:r>
              <a:rPr lang="en-US" dirty="0">
                <a:solidFill>
                  <a:srgbClr val="FFC000"/>
                </a:solidFill>
              </a:rPr>
              <a:t>He became paranoid after his wife died</a:t>
            </a:r>
            <a:r>
              <a:rPr lang="en-US" dirty="0"/>
              <a:t>, and foreshadowed Stalin by killing many of his own people. </a:t>
            </a:r>
            <a:r>
              <a:rPr lang="en-US" dirty="0">
                <a:solidFill>
                  <a:srgbClr val="FFC000"/>
                </a:solidFill>
              </a:rPr>
              <a:t>He killed his son (his strongest heir), effectively ending his family’s dynasty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5105400" cy="639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/>
              <a:t>St. Basil’s Cathedral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24828"/>
            <a:ext cx="3581400" cy="54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97468"/>
            <a:ext cx="7292242" cy="567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143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linkClick r:id="rId4"/>
              </a:rPr>
              <a:t>Video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/>
              <a:t>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Russia is on two continents—Europe and Asia</a:t>
            </a:r>
            <a:r>
              <a:rPr lang="en-US" dirty="0"/>
              <a:t>. It is an enormous great plain with very cold winters and very little good farmland. It is </a:t>
            </a:r>
            <a:r>
              <a:rPr lang="en-US" dirty="0">
                <a:solidFill>
                  <a:srgbClr val="FFC000"/>
                </a:solidFill>
              </a:rPr>
              <a:t>landlocked</a:t>
            </a:r>
            <a:r>
              <a:rPr lang="en-US" dirty="0"/>
              <a:t>, with bordering mountain ranges and icy seas. </a:t>
            </a:r>
            <a:r>
              <a:rPr lang="en-US" dirty="0">
                <a:solidFill>
                  <a:srgbClr val="FFC000"/>
                </a:solidFill>
              </a:rPr>
              <a:t>That has isolated Russia from European nations</a:t>
            </a:r>
            <a:r>
              <a:rPr lang="en-US" dirty="0"/>
              <a:t>.</a:t>
            </a:r>
            <a:endParaRPr lang="en-US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en-US" dirty="0"/>
              <a:t>Russian </a:t>
            </a:r>
            <a:r>
              <a:rPr lang="en-US" dirty="0" err="1"/>
              <a:t>Tsardom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9" y="1600200"/>
            <a:ext cx="9110161" cy="3571183"/>
          </a:xfrm>
        </p:spPr>
      </p:pic>
      <p:sp>
        <p:nvSpPr>
          <p:cNvPr id="6" name="Rectangle 5"/>
          <p:cNvSpPr/>
          <p:nvPr/>
        </p:nvSpPr>
        <p:spPr>
          <a:xfrm>
            <a:off x="2263877" y="5334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Territory of the </a:t>
            </a:r>
            <a:r>
              <a:rPr lang="en-US" dirty="0" err="1"/>
              <a:t>Tsardom</a:t>
            </a:r>
            <a:r>
              <a:rPr lang="en-US" dirty="0"/>
              <a:t> of Russia in</a:t>
            </a:r>
          </a:p>
          <a:p>
            <a:r>
              <a:rPr lang="en-US" dirty="0"/>
              <a:t>   AD 1500,</a:t>
            </a:r>
          </a:p>
          <a:p>
            <a:r>
              <a:rPr lang="en-US" dirty="0"/>
              <a:t>   1600 and</a:t>
            </a:r>
          </a:p>
          <a:p>
            <a:r>
              <a:rPr lang="en-US" dirty="0"/>
              <a:t>   1700.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7600" y="5715000"/>
            <a:ext cx="457200" cy="21916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5945027"/>
            <a:ext cx="457200" cy="219164"/>
          </a:xfrm>
          <a:prstGeom prst="rect">
            <a:avLst/>
          </a:prstGeom>
          <a:solidFill>
            <a:srgbClr val="2888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6205740"/>
            <a:ext cx="457200" cy="2191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en-US" dirty="0"/>
              <a:t>Beginnings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first people </a:t>
            </a:r>
            <a:r>
              <a:rPr lang="en-US" dirty="0"/>
              <a:t>were an </a:t>
            </a:r>
            <a:r>
              <a:rPr lang="en-US" dirty="0">
                <a:solidFill>
                  <a:srgbClr val="FFC000"/>
                </a:solidFill>
              </a:rPr>
              <a:t>ethnic group </a:t>
            </a:r>
            <a:r>
              <a:rPr lang="en-US" dirty="0"/>
              <a:t>known as the </a:t>
            </a:r>
            <a:r>
              <a:rPr lang="en-US" dirty="0">
                <a:solidFill>
                  <a:srgbClr val="FFC000"/>
                </a:solidFill>
              </a:rPr>
              <a:t>Slavs</a:t>
            </a:r>
            <a:r>
              <a:rPr lang="en-US" dirty="0"/>
              <a:t>. Two cities, Novgorod and Kiev formed the </a:t>
            </a:r>
            <a:r>
              <a:rPr lang="en-US" dirty="0">
                <a:solidFill>
                  <a:srgbClr val="FFC000"/>
                </a:solidFill>
              </a:rPr>
              <a:t>earliest principality—</a:t>
            </a:r>
            <a:r>
              <a:rPr lang="en-US" dirty="0" err="1">
                <a:solidFill>
                  <a:srgbClr val="FFC000"/>
                </a:solidFill>
              </a:rPr>
              <a:t>Kievan</a:t>
            </a:r>
            <a:r>
              <a:rPr lang="en-US" dirty="0">
                <a:solidFill>
                  <a:srgbClr val="FFC000"/>
                </a:solidFill>
              </a:rPr>
              <a:t> Rus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C000"/>
                </a:solidFill>
              </a:rPr>
              <a:t>Byzantine Missionaries influenced early Russia</a:t>
            </a:r>
            <a:r>
              <a:rPr lang="en-US" dirty="0"/>
              <a:t>, bringing the Russian language an alphabet—the </a:t>
            </a:r>
            <a:r>
              <a:rPr lang="en-US" dirty="0">
                <a:solidFill>
                  <a:srgbClr val="FFC000"/>
                </a:solidFill>
              </a:rPr>
              <a:t>Cyrillic Alphabet</a:t>
            </a:r>
            <a:r>
              <a:rPr lang="en-US" dirty="0"/>
              <a:t>. Russia also borrowed </a:t>
            </a:r>
            <a:r>
              <a:rPr lang="en-US" dirty="0">
                <a:solidFill>
                  <a:srgbClr val="FFC000"/>
                </a:solidFill>
              </a:rPr>
              <a:t>Orthodox Christianity </a:t>
            </a:r>
            <a:r>
              <a:rPr lang="en-US" dirty="0"/>
              <a:t>from the Byzantines.</a:t>
            </a:r>
          </a:p>
        </p:txBody>
      </p:sp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600"/>
            <a:ext cx="5878783" cy="5810989"/>
          </a:xfrm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en-US" dirty="0"/>
              <a:t>The Mongols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Mongols</a:t>
            </a:r>
            <a:r>
              <a:rPr lang="en-US" dirty="0"/>
              <a:t> invaded Russia between 1237 and 1240, and they </a:t>
            </a:r>
            <a:r>
              <a:rPr lang="en-US" dirty="0">
                <a:solidFill>
                  <a:srgbClr val="FFC000"/>
                </a:solidFill>
              </a:rPr>
              <a:t>controlled Russia until 1480</a:t>
            </a:r>
            <a:r>
              <a:rPr lang="en-US" dirty="0"/>
              <a:t>. They broke up </a:t>
            </a:r>
            <a:r>
              <a:rPr lang="en-US" dirty="0" err="1"/>
              <a:t>Kievan</a:t>
            </a:r>
            <a:r>
              <a:rPr lang="en-US" dirty="0"/>
              <a:t> </a:t>
            </a:r>
            <a:r>
              <a:rPr lang="en-US" dirty="0" err="1"/>
              <a:t>Rus</a:t>
            </a:r>
            <a:r>
              <a:rPr lang="en-US" dirty="0"/>
              <a:t> (</a:t>
            </a:r>
            <a:r>
              <a:rPr lang="en-US" dirty="0">
                <a:solidFill>
                  <a:srgbClr val="FFC000"/>
                </a:solidFill>
              </a:rPr>
              <a:t>destroyed Kiev</a:t>
            </a:r>
            <a:r>
              <a:rPr lang="en-US" dirty="0"/>
              <a:t>) and are responsible for the rise of Russian Tsars. </a:t>
            </a:r>
            <a:r>
              <a:rPr lang="en-US" dirty="0">
                <a:solidFill>
                  <a:srgbClr val="FFC000"/>
                </a:solidFill>
              </a:rPr>
              <a:t>Under the Mongols, the city of Moscow</a:t>
            </a:r>
            <a:r>
              <a:rPr lang="en-US" dirty="0"/>
              <a:t> (founded in 1147) </a:t>
            </a:r>
            <a:r>
              <a:rPr lang="en-US" dirty="0">
                <a:solidFill>
                  <a:srgbClr val="FFC000"/>
                </a:solidFill>
              </a:rPr>
              <a:t>grew in wealth and power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VIDEO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78719"/>
            <a:ext cx="4876800" cy="5334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500"/>
            <a:ext cx="3962400" cy="633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en-US" dirty="0"/>
              <a:t>Marco Polo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1" y="1444540"/>
            <a:ext cx="3923829" cy="529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397" y="1676400"/>
            <a:ext cx="4753350" cy="430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5400AA-927C-49D9-A527-A2990D2A5FB6}"/>
              </a:ext>
            </a:extLst>
          </p:cNvPr>
          <p:cNvSpPr txBox="1"/>
          <p:nvPr/>
        </p:nvSpPr>
        <p:spPr>
          <a:xfrm>
            <a:off x="5105400" y="5964299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hlinkClick r:id="rId5"/>
              </a:rPr>
              <a:t>VIDEO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304</Words>
  <Application>Microsoft Office PowerPoint</Application>
  <PresentationFormat>On-screen Show (4:3)</PresentationFormat>
  <Paragraphs>38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Early Russia</vt:lpstr>
      <vt:lpstr>Geography</vt:lpstr>
      <vt:lpstr>Russian Tsardom</vt:lpstr>
      <vt:lpstr>Beginnings</vt:lpstr>
      <vt:lpstr>PowerPoint Presentation</vt:lpstr>
      <vt:lpstr>The Mongols</vt:lpstr>
      <vt:lpstr>VIDEO</vt:lpstr>
      <vt:lpstr>PowerPoint Presentation</vt:lpstr>
      <vt:lpstr>Marco Polo</vt:lpstr>
      <vt:lpstr>Early Tsars</vt:lpstr>
      <vt:lpstr>PowerPoint Presentation</vt:lpstr>
      <vt:lpstr>Early Tsars</vt:lpstr>
      <vt:lpstr>PowerPoint Presentation</vt:lpstr>
      <vt:lpstr>St. Basil’s Cathedral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Russia!</dc:title>
  <dc:creator>Cleary, Leah</dc:creator>
  <cp:lastModifiedBy>Timothy Rose</cp:lastModifiedBy>
  <cp:revision>100</cp:revision>
  <dcterms:created xsi:type="dcterms:W3CDTF">2006-08-16T00:00:00Z</dcterms:created>
  <dcterms:modified xsi:type="dcterms:W3CDTF">2019-10-11T19:05:10Z</dcterms:modified>
</cp:coreProperties>
</file>