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sldIdLst>
    <p:sldId id="256" r:id="rId2"/>
    <p:sldId id="257" r:id="rId3"/>
    <p:sldId id="303" r:id="rId4"/>
    <p:sldId id="258" r:id="rId5"/>
    <p:sldId id="259" r:id="rId6"/>
    <p:sldId id="260" r:id="rId7"/>
    <p:sldId id="261" r:id="rId8"/>
    <p:sldId id="262" r:id="rId9"/>
    <p:sldId id="263" r:id="rId10"/>
    <p:sldId id="305" r:id="rId11"/>
    <p:sldId id="304" r:id="rId12"/>
    <p:sldId id="264" r:id="rId13"/>
    <p:sldId id="265" r:id="rId14"/>
    <p:sldId id="283" r:id="rId15"/>
    <p:sldId id="282" r:id="rId16"/>
    <p:sldId id="271" r:id="rId17"/>
    <p:sldId id="272" r:id="rId18"/>
    <p:sldId id="273" r:id="rId19"/>
    <p:sldId id="275" r:id="rId20"/>
    <p:sldId id="276" r:id="rId21"/>
    <p:sldId id="277" r:id="rId22"/>
    <p:sldId id="278" r:id="rId23"/>
    <p:sldId id="266" r:id="rId24"/>
    <p:sldId id="267" r:id="rId25"/>
    <p:sldId id="268" r:id="rId26"/>
    <p:sldId id="269" r:id="rId27"/>
    <p:sldId id="280"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69977-623D-4698-9440-31F1A831B5A9}" type="datetimeFigureOut">
              <a:rPr lang="en-US" smtClean="0"/>
              <a:t>10/11/2019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CABB9-ABAC-4931-A900-20D513D70888}" type="slidenum">
              <a:rPr lang="en-US" smtClean="0"/>
              <a:t>‹#›</a:t>
            </a:fld>
            <a:endParaRPr lang="en-US"/>
          </a:p>
        </p:txBody>
      </p:sp>
    </p:spTree>
    <p:extLst>
      <p:ext uri="{BB962C8B-B14F-4D97-AF65-F5344CB8AC3E}">
        <p14:creationId xmlns:p14="http://schemas.microsoft.com/office/powerpoint/2010/main" val="204058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1</a:t>
            </a:fld>
            <a:endParaRPr lang="en-US"/>
          </a:p>
        </p:txBody>
      </p:sp>
    </p:spTree>
    <p:extLst>
      <p:ext uri="{BB962C8B-B14F-4D97-AF65-F5344CB8AC3E}">
        <p14:creationId xmlns:p14="http://schemas.microsoft.com/office/powerpoint/2010/main" val="405849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1, “Religion in Medieval Europe,” 4:27: https://www.youtube.com/watch?v=2_b-fAZ3a0g</a:t>
            </a:r>
          </a:p>
          <a:p>
            <a:r>
              <a:rPr lang="en-US" dirty="0"/>
              <a:t>Video 2, “Who Was Bede The Venerable,” 7:05: https://www.youtube.com/watch?v=BTUWq4nFFLk</a:t>
            </a:r>
            <a:endParaRPr lang="en-GB" dirty="0"/>
          </a:p>
        </p:txBody>
      </p:sp>
      <p:sp>
        <p:nvSpPr>
          <p:cNvPr id="4" name="Slide Number Placeholder 3"/>
          <p:cNvSpPr>
            <a:spLocks noGrp="1"/>
          </p:cNvSpPr>
          <p:nvPr>
            <p:ph type="sldNum" sz="quarter" idx="10"/>
          </p:nvPr>
        </p:nvSpPr>
        <p:spPr/>
        <p:txBody>
          <a:bodyPr/>
          <a:lstStyle/>
          <a:p>
            <a:fld id="{8CDCABB9-ABAC-4931-A900-20D513D70888}" type="slidenum">
              <a:rPr lang="en-US" smtClean="0"/>
              <a:t>12</a:t>
            </a:fld>
            <a:endParaRPr lang="en-US"/>
          </a:p>
        </p:txBody>
      </p:sp>
    </p:spTree>
    <p:extLst>
      <p:ext uri="{BB962C8B-B14F-4D97-AF65-F5344CB8AC3E}">
        <p14:creationId xmlns:p14="http://schemas.microsoft.com/office/powerpoint/2010/main" val="727356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13</a:t>
            </a:fld>
            <a:endParaRPr lang="en-US"/>
          </a:p>
        </p:txBody>
      </p:sp>
    </p:spTree>
    <p:extLst>
      <p:ext uri="{BB962C8B-B14F-4D97-AF65-F5344CB8AC3E}">
        <p14:creationId xmlns:p14="http://schemas.microsoft.com/office/powerpoint/2010/main" val="121360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 Investiture is the practice of non-clergy appointing Church positions. This can bring about corrupt political ties within the Church. Heresy is the act of going against the Church. Friars were like itinerant preachers traveling from village to village, and they were often corrupt and abused the power they had under the Church. The Inquisition was the Trial of the Church. Heretics who would not repent were burned.</a:t>
            </a:r>
          </a:p>
        </p:txBody>
      </p:sp>
      <p:sp>
        <p:nvSpPr>
          <p:cNvPr id="4" name="Slide Number Placeholder 3"/>
          <p:cNvSpPr>
            <a:spLocks noGrp="1"/>
          </p:cNvSpPr>
          <p:nvPr>
            <p:ph type="sldNum" sz="quarter" idx="10"/>
          </p:nvPr>
        </p:nvSpPr>
        <p:spPr/>
        <p:txBody>
          <a:bodyPr/>
          <a:lstStyle/>
          <a:p>
            <a:fld id="{8CDCABB9-ABAC-4931-A900-20D513D70888}" type="slidenum">
              <a:rPr lang="en-US" smtClean="0"/>
              <a:t>14</a:t>
            </a:fld>
            <a:endParaRPr lang="en-US"/>
          </a:p>
        </p:txBody>
      </p:sp>
    </p:spTree>
    <p:extLst>
      <p:ext uri="{BB962C8B-B14F-4D97-AF65-F5344CB8AC3E}">
        <p14:creationId xmlns:p14="http://schemas.microsoft.com/office/powerpoint/2010/main" val="362333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“The Crusades in 5 Minutes,” 5:01: https://www.youtube.com/watch?v=CcGzQ3ga5R8</a:t>
            </a:r>
            <a:endParaRPr lang="en-GB" dirty="0"/>
          </a:p>
        </p:txBody>
      </p:sp>
      <p:sp>
        <p:nvSpPr>
          <p:cNvPr id="4" name="Slide Number Placeholder 3"/>
          <p:cNvSpPr>
            <a:spLocks noGrp="1"/>
          </p:cNvSpPr>
          <p:nvPr>
            <p:ph type="sldNum" sz="quarter" idx="10"/>
          </p:nvPr>
        </p:nvSpPr>
        <p:spPr/>
        <p:txBody>
          <a:bodyPr/>
          <a:lstStyle/>
          <a:p>
            <a:fld id="{8CDCABB9-ABAC-4931-A900-20D513D70888}" type="slidenum">
              <a:rPr lang="en-US" smtClean="0"/>
              <a:t>16</a:t>
            </a:fld>
            <a:endParaRPr lang="en-US"/>
          </a:p>
        </p:txBody>
      </p:sp>
    </p:spTree>
    <p:extLst>
      <p:ext uri="{BB962C8B-B14F-4D97-AF65-F5344CB8AC3E}">
        <p14:creationId xmlns:p14="http://schemas.microsoft.com/office/powerpoint/2010/main" val="190190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17</a:t>
            </a:fld>
            <a:endParaRPr lang="en-US"/>
          </a:p>
        </p:txBody>
      </p:sp>
    </p:spTree>
    <p:extLst>
      <p:ext uri="{BB962C8B-B14F-4D97-AF65-F5344CB8AC3E}">
        <p14:creationId xmlns:p14="http://schemas.microsoft.com/office/powerpoint/2010/main" val="105376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in Public Domain: https://commons.wikimedia.org/wiki/File:Carreau_m%C3%A9di%C3%A9val_Laon_030208_01.jpg </a:t>
            </a:r>
          </a:p>
        </p:txBody>
      </p:sp>
      <p:sp>
        <p:nvSpPr>
          <p:cNvPr id="4" name="Slide Number Placeholder 3"/>
          <p:cNvSpPr>
            <a:spLocks noGrp="1"/>
          </p:cNvSpPr>
          <p:nvPr>
            <p:ph type="sldNum" sz="quarter" idx="10"/>
          </p:nvPr>
        </p:nvSpPr>
        <p:spPr/>
        <p:txBody>
          <a:bodyPr/>
          <a:lstStyle/>
          <a:p>
            <a:fld id="{8CDCABB9-ABAC-4931-A900-20D513D70888}" type="slidenum">
              <a:rPr lang="en-US" smtClean="0"/>
              <a:t>18</a:t>
            </a:fld>
            <a:endParaRPr lang="en-US"/>
          </a:p>
        </p:txBody>
      </p:sp>
    </p:spTree>
    <p:extLst>
      <p:ext uri="{BB962C8B-B14F-4D97-AF65-F5344CB8AC3E}">
        <p14:creationId xmlns:p14="http://schemas.microsoft.com/office/powerpoint/2010/main" val="3136423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Saladin in Public Domain: https://commons.wikimedia.org/wiki/File:Saladin2.jpg</a:t>
            </a:r>
          </a:p>
          <a:p>
            <a:r>
              <a:rPr lang="en-US" dirty="0"/>
              <a:t>Video, “Saladin Videos,” 3:20: http://www.history.com/topics/saladin/videos/saladin?m=528e394da93ae&amp;s=undefined&amp;f=1&amp;free=false</a:t>
            </a:r>
          </a:p>
        </p:txBody>
      </p:sp>
      <p:sp>
        <p:nvSpPr>
          <p:cNvPr id="4" name="Slide Number Placeholder 3"/>
          <p:cNvSpPr>
            <a:spLocks noGrp="1"/>
          </p:cNvSpPr>
          <p:nvPr>
            <p:ph type="sldNum" sz="quarter" idx="10"/>
          </p:nvPr>
        </p:nvSpPr>
        <p:spPr/>
        <p:txBody>
          <a:bodyPr/>
          <a:lstStyle/>
          <a:p>
            <a:fld id="{8CDCABB9-ABAC-4931-A900-20D513D70888}" type="slidenum">
              <a:rPr lang="en-US" smtClean="0"/>
              <a:t>19</a:t>
            </a:fld>
            <a:endParaRPr lang="en-US"/>
          </a:p>
        </p:txBody>
      </p:sp>
    </p:spTree>
    <p:extLst>
      <p:ext uri="{BB962C8B-B14F-4D97-AF65-F5344CB8AC3E}">
        <p14:creationId xmlns:p14="http://schemas.microsoft.com/office/powerpoint/2010/main" val="2456837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Richard the </a:t>
            </a:r>
            <a:r>
              <a:rPr lang="en-US" dirty="0" err="1"/>
              <a:t>Lionheart</a:t>
            </a:r>
            <a:r>
              <a:rPr lang="en-US" baseline="0" dirty="0"/>
              <a:t> and Robin Hood in the Creative Commons: https://commons.wikimedia.org/wiki/File:Richard_The_Lionheart_-_Robinhood.jpg </a:t>
            </a:r>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20</a:t>
            </a:fld>
            <a:endParaRPr lang="en-US"/>
          </a:p>
        </p:txBody>
      </p:sp>
    </p:spTree>
    <p:extLst>
      <p:ext uri="{BB962C8B-B14F-4D97-AF65-F5344CB8AC3E}">
        <p14:creationId xmlns:p14="http://schemas.microsoft.com/office/powerpoint/2010/main" val="1272696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Crusades in Public Domain: https://commons.wikimedia.org/wiki/File:GIBBON(1862)_p7.008_MAP_OF_THE_CRUSADES.jpg</a:t>
            </a:r>
          </a:p>
        </p:txBody>
      </p:sp>
      <p:sp>
        <p:nvSpPr>
          <p:cNvPr id="4" name="Slide Number Placeholder 3"/>
          <p:cNvSpPr>
            <a:spLocks noGrp="1"/>
          </p:cNvSpPr>
          <p:nvPr>
            <p:ph type="sldNum" sz="quarter" idx="10"/>
          </p:nvPr>
        </p:nvSpPr>
        <p:spPr/>
        <p:txBody>
          <a:bodyPr/>
          <a:lstStyle/>
          <a:p>
            <a:fld id="{8CDCABB9-ABAC-4931-A900-20D513D70888}" type="slidenum">
              <a:rPr lang="en-US" smtClean="0"/>
              <a:t>22</a:t>
            </a:fld>
            <a:endParaRPr lang="en-US"/>
          </a:p>
        </p:txBody>
      </p:sp>
    </p:spTree>
    <p:extLst>
      <p:ext uri="{BB962C8B-B14F-4D97-AF65-F5344CB8AC3E}">
        <p14:creationId xmlns:p14="http://schemas.microsoft.com/office/powerpoint/2010/main" val="4058810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“Viking Invasion of England in 3 Minutes,” 4:24: https://www.youtube.com/watch?v=5ppy-jA1AF8</a:t>
            </a:r>
            <a:endParaRPr lang="en-GB" dirty="0"/>
          </a:p>
        </p:txBody>
      </p:sp>
      <p:sp>
        <p:nvSpPr>
          <p:cNvPr id="4" name="Slide Number Placeholder 3"/>
          <p:cNvSpPr>
            <a:spLocks noGrp="1"/>
          </p:cNvSpPr>
          <p:nvPr>
            <p:ph type="sldNum" sz="quarter" idx="10"/>
          </p:nvPr>
        </p:nvSpPr>
        <p:spPr/>
        <p:txBody>
          <a:bodyPr/>
          <a:lstStyle/>
          <a:p>
            <a:fld id="{8CDCABB9-ABAC-4931-A900-20D513D70888}" type="slidenum">
              <a:rPr lang="en-US" smtClean="0"/>
              <a:t>23</a:t>
            </a:fld>
            <a:endParaRPr lang="en-US"/>
          </a:p>
        </p:txBody>
      </p:sp>
    </p:spTree>
    <p:extLst>
      <p:ext uri="{BB962C8B-B14F-4D97-AF65-F5344CB8AC3E}">
        <p14:creationId xmlns:p14="http://schemas.microsoft.com/office/powerpoint/2010/main" val="172446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in Public Domain: https://commons.wikimedia.org/wiki/File:Colosseum-2003-07-09.jpg</a:t>
            </a:r>
          </a:p>
        </p:txBody>
      </p:sp>
      <p:sp>
        <p:nvSpPr>
          <p:cNvPr id="4" name="Slide Number Placeholder 3"/>
          <p:cNvSpPr>
            <a:spLocks noGrp="1"/>
          </p:cNvSpPr>
          <p:nvPr>
            <p:ph type="sldNum" sz="quarter" idx="10"/>
          </p:nvPr>
        </p:nvSpPr>
        <p:spPr/>
        <p:txBody>
          <a:bodyPr/>
          <a:lstStyle/>
          <a:p>
            <a:fld id="{8CDCABB9-ABAC-4931-A900-20D513D70888}" type="slidenum">
              <a:rPr lang="en-US" smtClean="0"/>
              <a:t>2</a:t>
            </a:fld>
            <a:endParaRPr lang="en-US"/>
          </a:p>
        </p:txBody>
      </p:sp>
    </p:spTree>
    <p:extLst>
      <p:ext uri="{BB962C8B-B14F-4D97-AF65-F5344CB8AC3E}">
        <p14:creationId xmlns:p14="http://schemas.microsoft.com/office/powerpoint/2010/main" val="93288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the public domain: https://www.flickr.com/photos/britishlibrary/11307062215/in/album-72157639804554423/</a:t>
            </a:r>
          </a:p>
        </p:txBody>
      </p:sp>
      <p:sp>
        <p:nvSpPr>
          <p:cNvPr id="4" name="Slide Number Placeholder 3"/>
          <p:cNvSpPr>
            <a:spLocks noGrp="1"/>
          </p:cNvSpPr>
          <p:nvPr>
            <p:ph type="sldNum" sz="quarter" idx="10"/>
          </p:nvPr>
        </p:nvSpPr>
        <p:spPr/>
        <p:txBody>
          <a:bodyPr/>
          <a:lstStyle/>
          <a:p>
            <a:fld id="{8CDCABB9-ABAC-4931-A900-20D513D70888}" type="slidenum">
              <a:rPr lang="en-US" smtClean="0"/>
              <a:t>26</a:t>
            </a:fld>
            <a:endParaRPr lang="en-US"/>
          </a:p>
        </p:txBody>
      </p:sp>
    </p:spTree>
    <p:extLst>
      <p:ext uri="{BB962C8B-B14F-4D97-AF65-F5344CB8AC3E}">
        <p14:creationId xmlns:p14="http://schemas.microsoft.com/office/powerpoint/2010/main" val="1331464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from the Public</a:t>
            </a:r>
            <a:r>
              <a:rPr lang="en-US" baseline="0" dirty="0"/>
              <a:t> Domain: https://www.flickr.com/photos/britishlibrary/11304903584/in/album-72157639804554423/, https://www.flickr.com/photos/britishlibrary/11017413726/in/album-72157639804554423/</a:t>
            </a:r>
          </a:p>
          <a:p>
            <a:r>
              <a:rPr lang="en-US" baseline="0" dirty="0"/>
              <a:t>Video, “Feudalism in the Middle Ages,” 4:50: https://www.youtube.com/watch?v=zO-8f3XpNMg</a:t>
            </a:r>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27</a:t>
            </a:fld>
            <a:endParaRPr lang="en-US"/>
          </a:p>
        </p:txBody>
      </p:sp>
    </p:spTree>
    <p:extLst>
      <p:ext uri="{BB962C8B-B14F-4D97-AF65-F5344CB8AC3E}">
        <p14:creationId xmlns:p14="http://schemas.microsoft.com/office/powerpoint/2010/main" val="262981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3</a:t>
            </a:fld>
            <a:endParaRPr lang="en-US"/>
          </a:p>
        </p:txBody>
      </p:sp>
    </p:spTree>
    <p:extLst>
      <p:ext uri="{BB962C8B-B14F-4D97-AF65-F5344CB8AC3E}">
        <p14:creationId xmlns:p14="http://schemas.microsoft.com/office/powerpoint/2010/main" val="361004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4</a:t>
            </a:fld>
            <a:endParaRPr lang="en-US"/>
          </a:p>
        </p:txBody>
      </p:sp>
    </p:spTree>
    <p:extLst>
      <p:ext uri="{BB962C8B-B14F-4D97-AF65-F5344CB8AC3E}">
        <p14:creationId xmlns:p14="http://schemas.microsoft.com/office/powerpoint/2010/main" val="41301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5</a:t>
            </a:fld>
            <a:endParaRPr lang="en-US"/>
          </a:p>
        </p:txBody>
      </p:sp>
    </p:spTree>
    <p:extLst>
      <p:ext uri="{BB962C8B-B14F-4D97-AF65-F5344CB8AC3E}">
        <p14:creationId xmlns:p14="http://schemas.microsoft.com/office/powerpoint/2010/main" val="145855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in Public Domain: https://commons.wikimedia.org/wiki/File:Carolus-Martell.jpg The Battle of Tours would seal Western Europe’s fate as Christian, rather than Muslim.</a:t>
            </a:r>
          </a:p>
        </p:txBody>
      </p:sp>
      <p:sp>
        <p:nvSpPr>
          <p:cNvPr id="4" name="Slide Number Placeholder 3"/>
          <p:cNvSpPr>
            <a:spLocks noGrp="1"/>
          </p:cNvSpPr>
          <p:nvPr>
            <p:ph type="sldNum" sz="quarter" idx="10"/>
          </p:nvPr>
        </p:nvSpPr>
        <p:spPr/>
        <p:txBody>
          <a:bodyPr/>
          <a:lstStyle/>
          <a:p>
            <a:fld id="{8CDCABB9-ABAC-4931-A900-20D513D70888}" type="slidenum">
              <a:rPr lang="en-US" smtClean="0"/>
              <a:t>6</a:t>
            </a:fld>
            <a:endParaRPr lang="en-US"/>
          </a:p>
        </p:txBody>
      </p:sp>
    </p:spTree>
    <p:extLst>
      <p:ext uri="{BB962C8B-B14F-4D97-AF65-F5344CB8AC3E}">
        <p14:creationId xmlns:p14="http://schemas.microsoft.com/office/powerpoint/2010/main" val="286016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8</a:t>
            </a:fld>
            <a:endParaRPr lang="en-US"/>
          </a:p>
        </p:txBody>
      </p:sp>
    </p:spTree>
    <p:extLst>
      <p:ext uri="{BB962C8B-B14F-4D97-AF65-F5344CB8AC3E}">
        <p14:creationId xmlns:p14="http://schemas.microsoft.com/office/powerpoint/2010/main" val="351009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in Public Domain: http://archaeology.org/news/1782-140131-charlemagne-bones-sarcophagus</a:t>
            </a:r>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9</a:t>
            </a:fld>
            <a:endParaRPr lang="en-US"/>
          </a:p>
        </p:txBody>
      </p:sp>
    </p:spTree>
    <p:extLst>
      <p:ext uri="{BB962C8B-B14F-4D97-AF65-F5344CB8AC3E}">
        <p14:creationId xmlns:p14="http://schemas.microsoft.com/office/powerpoint/2010/main" val="343643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ABB9-ABAC-4931-A900-20D513D70888}" type="slidenum">
              <a:rPr lang="en-US" smtClean="0"/>
              <a:t>11</a:t>
            </a:fld>
            <a:endParaRPr lang="en-US"/>
          </a:p>
        </p:txBody>
      </p:sp>
    </p:spTree>
    <p:extLst>
      <p:ext uri="{BB962C8B-B14F-4D97-AF65-F5344CB8AC3E}">
        <p14:creationId xmlns:p14="http://schemas.microsoft.com/office/powerpoint/2010/main" val="242858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7B77C25E-BC6E-463E-8FE8-19AAC11C3D1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DD6C3-8B21-4C0B-8FEB-E70E3412D4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E6E3B-AF73-4D6A-B90D-C78F04C99E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3B32DE0-AA80-4F02-A3A3-686D036EC575}" type="slidenum">
              <a:rPr lang="en-US"/>
              <a:pPr/>
              <a:t>‹#›</a:t>
            </a:fld>
            <a:endParaRPr lang="en-US"/>
          </a:p>
        </p:txBody>
      </p:sp>
    </p:spTree>
    <p:extLst>
      <p:ext uri="{BB962C8B-B14F-4D97-AF65-F5344CB8AC3E}">
        <p14:creationId xmlns:p14="http://schemas.microsoft.com/office/powerpoint/2010/main" val="107308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0F2B7F9-5AD9-4A76-AA09-A00C1EFEB9E7}" type="slidenum">
              <a:rPr lang="en-US"/>
              <a:pPr/>
              <a:t>‹#›</a:t>
            </a:fld>
            <a:endParaRPr lang="en-US"/>
          </a:p>
        </p:txBody>
      </p:sp>
    </p:spTree>
    <p:extLst>
      <p:ext uri="{BB962C8B-B14F-4D97-AF65-F5344CB8AC3E}">
        <p14:creationId xmlns:p14="http://schemas.microsoft.com/office/powerpoint/2010/main" val="194316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526E-B009-4847-B2F8-CC84E41260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6BB7F-5662-4C33-8853-846F4226EF96}"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2D36E-6570-4AB8-B5AE-61E4D0E75D7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F7D31-641F-48DB-A8CC-3ACF0B087639}"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7E640-957B-49BC-9FC6-7345C0C523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4E6FF-CAFB-430C-A9AA-F12A84C19F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EEDA2-13E7-44FE-B9AD-0EC9148343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9963-2D87-4231-B388-5E8F802B34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F30AC54-1F52-48D9-A7B3-4572619C5A06}"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Horizontal)">
                                      <p:cBhvr>
                                        <p:cTn id="21" dur="500"/>
                                        <p:tgtEl>
                                          <p:spTgt spid="3">
                                            <p:txEl>
                                              <p:pRg st="3" end="3"/>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o.gl/1dYZw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2_b-fAZ3a0g" TargetMode="External"/><Relationship Id="rId4" Type="http://schemas.openxmlformats.org/officeDocument/2006/relationships/hyperlink" Target="https://www.youtube.com/watch?v=BTUWq4nFFL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MdWV1wiHQV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cGzQ3ga5R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istory.com/topics/saladin/videos/saladin?m=528e394da93ae&amp;s=undefined&amp;f=1&amp;free=fal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5ppy-jA1AF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www.youtube.com/watch?v=zO-8f3XpNMg" TargetMode="Externa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YsD4DPg4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VpU1WERfF8" TargetMode="External"/><Relationship Id="rId4" Type="http://schemas.openxmlformats.org/officeDocument/2006/relationships/hyperlink" Target="https://www.youtube.com/watch?v=GihrWuysn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prstTxWarp prst="textPlain">
              <a:avLst/>
            </a:prstTxWarp>
          </a:bodyPr>
          <a:lstStyle/>
          <a:p>
            <a:r>
              <a:rPr lang="en-US" dirty="0"/>
              <a:t>Rome Fell</a:t>
            </a:r>
          </a:p>
        </p:txBody>
      </p:sp>
      <p:sp>
        <p:nvSpPr>
          <p:cNvPr id="5123" name="Rectangle 3"/>
          <p:cNvSpPr>
            <a:spLocks noGrp="1" noChangeArrowheads="1"/>
          </p:cNvSpPr>
          <p:nvPr>
            <p:ph type="subTitle" idx="1"/>
          </p:nvPr>
        </p:nvSpPr>
        <p:spPr/>
        <p:txBody>
          <a:bodyPr>
            <a:prstTxWarp prst="textStop">
              <a:avLst/>
            </a:prstTxWarp>
          </a:bodyPr>
          <a:lstStyle/>
          <a:p>
            <a:r>
              <a:rPr lang="en-US" dirty="0"/>
              <a:t>What’s Next?</a:t>
            </a:r>
          </a:p>
        </p:txBody>
      </p:sp>
      <p:sp>
        <p:nvSpPr>
          <p:cNvPr id="2" name="TextBox 1"/>
          <p:cNvSpPr txBox="1"/>
          <p:nvPr/>
        </p:nvSpPr>
        <p:spPr>
          <a:xfrm>
            <a:off x="1905000" y="533400"/>
            <a:ext cx="2895600" cy="461665"/>
          </a:xfrm>
          <a:prstGeom prst="rect">
            <a:avLst/>
          </a:prstGeom>
          <a:noFill/>
        </p:spPr>
        <p:txBody>
          <a:bodyPr wrap="square" rtlCol="0">
            <a:spAutoFit/>
          </a:bodyPr>
          <a:lstStyle/>
          <a:p>
            <a:pPr algn="ctr"/>
            <a:r>
              <a:rPr lang="en-US" dirty="0">
                <a:hlinkClick r:id="rId3"/>
              </a:rPr>
              <a:t>VIDEO</a:t>
            </a:r>
            <a:endParaRPr lang="en-US"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Stop">
              <a:avLst/>
            </a:prstTxWarp>
          </a:bodyPr>
          <a:lstStyle/>
          <a:p>
            <a:r>
              <a:rPr lang="en-US" dirty="0"/>
              <a:t>Charlemagne’s Legacy</a:t>
            </a:r>
          </a:p>
        </p:txBody>
      </p:sp>
      <p:sp>
        <p:nvSpPr>
          <p:cNvPr id="3" name="Content Placeholder 2"/>
          <p:cNvSpPr>
            <a:spLocks noGrp="1"/>
          </p:cNvSpPr>
          <p:nvPr>
            <p:ph idx="1"/>
          </p:nvPr>
        </p:nvSpPr>
        <p:spPr/>
        <p:txBody>
          <a:bodyPr/>
          <a:lstStyle/>
          <a:p>
            <a:r>
              <a:rPr lang="en-US" dirty="0"/>
              <a:t>His son, Louis the Pious, was ineffective</a:t>
            </a:r>
          </a:p>
          <a:p>
            <a:pPr marL="0" indent="0">
              <a:buNone/>
            </a:pPr>
            <a:endParaRPr lang="en-US" dirty="0"/>
          </a:p>
          <a:p>
            <a:r>
              <a:rPr lang="en-US" dirty="0"/>
              <a:t>Louis’s three sons fought for the empire</a:t>
            </a:r>
          </a:p>
          <a:p>
            <a:pPr marL="0" indent="0">
              <a:buNone/>
            </a:pPr>
            <a:endParaRPr lang="en-US" dirty="0"/>
          </a:p>
          <a:p>
            <a:r>
              <a:rPr lang="en-US" dirty="0"/>
              <a:t>843, Treaty of Verdun, divided empire into three kingdoms: </a:t>
            </a:r>
            <a:r>
              <a:rPr lang="en-US" dirty="0" err="1"/>
              <a:t>Lothair</a:t>
            </a:r>
            <a:r>
              <a:rPr lang="en-US" dirty="0"/>
              <a:t> (Italy), Charles the Bald (France), and Louis the German (Germany)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270" y="0"/>
            <a:ext cx="6107459" cy="6858000"/>
          </a:xfrm>
          <a:prstGeom prst="rect">
            <a:avLst/>
          </a:prstGeom>
          <a:ln>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16781220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950614" y="609600"/>
            <a:ext cx="724277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prstTxWarp prst="textTriangle">
              <a:avLst/>
            </a:prstTxWarp>
          </a:bodyPr>
          <a:lstStyle/>
          <a:p>
            <a:r>
              <a:rPr lang="en-US" dirty="0"/>
              <a:t>Christianity</a:t>
            </a:r>
          </a:p>
        </p:txBody>
      </p:sp>
      <p:sp>
        <p:nvSpPr>
          <p:cNvPr id="13315" name="Rectangle 3"/>
          <p:cNvSpPr>
            <a:spLocks noGrp="1" noChangeArrowheads="1"/>
          </p:cNvSpPr>
          <p:nvPr>
            <p:ph idx="1"/>
          </p:nvPr>
        </p:nvSpPr>
        <p:spPr/>
        <p:txBody>
          <a:bodyPr/>
          <a:lstStyle/>
          <a:p>
            <a:r>
              <a:rPr lang="en-US" sz="2800" dirty="0"/>
              <a:t>Spread by:</a:t>
            </a:r>
          </a:p>
          <a:p>
            <a:pPr>
              <a:buFontTx/>
              <a:buNone/>
            </a:pPr>
            <a:r>
              <a:rPr lang="en-US" sz="2800" dirty="0"/>
              <a:t>       - politics</a:t>
            </a:r>
          </a:p>
          <a:p>
            <a:pPr>
              <a:buFontTx/>
              <a:buNone/>
            </a:pPr>
            <a:r>
              <a:rPr lang="en-US" sz="2800" dirty="0"/>
              <a:t>       - missionaries</a:t>
            </a:r>
          </a:p>
          <a:p>
            <a:pPr>
              <a:buFontTx/>
              <a:buNone/>
            </a:pPr>
            <a:r>
              <a:rPr lang="en-US" sz="2800" dirty="0"/>
              <a:t>       - fear of Muslim invasion</a:t>
            </a:r>
          </a:p>
          <a:p>
            <a:r>
              <a:rPr lang="en-US" sz="2800" dirty="0"/>
              <a:t>Monasteries</a:t>
            </a:r>
          </a:p>
          <a:p>
            <a:pPr>
              <a:buFontTx/>
              <a:buNone/>
            </a:pPr>
            <a:r>
              <a:rPr lang="en-US" sz="2800" dirty="0"/>
              <a:t>       - monks</a:t>
            </a:r>
          </a:p>
          <a:p>
            <a:pPr>
              <a:buFontTx/>
              <a:buNone/>
            </a:pPr>
            <a:r>
              <a:rPr lang="en-US" sz="2800" dirty="0"/>
              <a:t>       - learning</a:t>
            </a:r>
          </a:p>
          <a:p>
            <a:pPr>
              <a:buFontTx/>
              <a:buNone/>
            </a:pPr>
            <a:r>
              <a:rPr lang="en-US" sz="2800" dirty="0"/>
              <a:t>            - Venerable Bede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790" y="0"/>
            <a:ext cx="564642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7046595" y="5823647"/>
            <a:ext cx="2286000" cy="461665"/>
          </a:xfrm>
          <a:prstGeom prst="rect">
            <a:avLst/>
          </a:prstGeom>
          <a:noFill/>
        </p:spPr>
        <p:txBody>
          <a:bodyPr wrap="square" rtlCol="0">
            <a:spAutoFit/>
          </a:bodyPr>
          <a:lstStyle/>
          <a:p>
            <a:pPr algn="ctr"/>
            <a:r>
              <a:rPr lang="en-US" dirty="0">
                <a:hlinkClick r:id="rId4"/>
              </a:rPr>
              <a:t>VIDEO</a:t>
            </a:r>
            <a:endParaRPr lang="en-US" dirty="0"/>
          </a:p>
        </p:txBody>
      </p:sp>
      <p:sp>
        <p:nvSpPr>
          <p:cNvPr id="6" name="TextBox 5">
            <a:extLst>
              <a:ext uri="{FF2B5EF4-FFF2-40B4-BE49-F238E27FC236}">
                <a16:creationId xmlns:a16="http://schemas.microsoft.com/office/drawing/2014/main" id="{3FA56656-58CB-4086-9D5F-8C98CA46CD1C}"/>
              </a:ext>
            </a:extLst>
          </p:cNvPr>
          <p:cNvSpPr txBox="1"/>
          <p:nvPr/>
        </p:nvSpPr>
        <p:spPr>
          <a:xfrm>
            <a:off x="7046595" y="1765449"/>
            <a:ext cx="2286000" cy="461665"/>
          </a:xfrm>
          <a:prstGeom prst="rect">
            <a:avLst/>
          </a:prstGeom>
          <a:noFill/>
        </p:spPr>
        <p:txBody>
          <a:bodyPr wrap="square" rtlCol="0">
            <a:spAutoFit/>
          </a:bodyPr>
          <a:lstStyle/>
          <a:p>
            <a:pPr algn="ctr"/>
            <a:r>
              <a:rPr lang="en-US" dirty="0">
                <a:hlinkClick r:id="rId5"/>
              </a:rPr>
              <a:t>VIDEO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prstTxWarp prst="textTriangle">
              <a:avLst/>
            </a:prstTxWarp>
          </a:bodyPr>
          <a:lstStyle/>
          <a:p>
            <a:r>
              <a:rPr lang="en-US" dirty="0"/>
              <a:t>Christianity</a:t>
            </a:r>
          </a:p>
        </p:txBody>
      </p:sp>
      <p:sp>
        <p:nvSpPr>
          <p:cNvPr id="14339" name="Rectangle 3"/>
          <p:cNvSpPr>
            <a:spLocks noGrp="1" noChangeArrowheads="1"/>
          </p:cNvSpPr>
          <p:nvPr>
            <p:ph idx="1"/>
          </p:nvPr>
        </p:nvSpPr>
        <p:spPr/>
        <p:txBody>
          <a:bodyPr/>
          <a:lstStyle/>
          <a:p>
            <a:r>
              <a:rPr lang="en-US" dirty="0"/>
              <a:t>590, Gregory I, the Great, became pope</a:t>
            </a:r>
          </a:p>
          <a:p>
            <a:pPr marL="0" indent="0">
              <a:buNone/>
            </a:pPr>
            <a:endParaRPr lang="en-US" dirty="0"/>
          </a:p>
          <a:p>
            <a:r>
              <a:rPr lang="en-US" dirty="0"/>
              <a:t>Entwined papacy in politics</a:t>
            </a:r>
          </a:p>
          <a:p>
            <a:pPr>
              <a:buFontTx/>
              <a:buNone/>
            </a:pPr>
            <a:r>
              <a:rPr lang="en-US" dirty="0"/>
              <a:t>      - raised army</a:t>
            </a:r>
          </a:p>
          <a:p>
            <a:pPr>
              <a:buFontTx/>
              <a:buNone/>
            </a:pPr>
            <a:r>
              <a:rPr lang="en-US" dirty="0"/>
              <a:t>      - repaired roads</a:t>
            </a:r>
          </a:p>
          <a:p>
            <a:pPr>
              <a:buFontTx/>
              <a:buNone/>
            </a:pPr>
            <a:endParaRPr lang="en-US" dirty="0"/>
          </a:p>
          <a:p>
            <a:r>
              <a:rPr lang="en-US" dirty="0"/>
              <a:t>Believed responsible for regions from Italy to England and from Spain to Germany</a:t>
            </a:r>
          </a:p>
          <a:p>
            <a:pPr marL="0" indent="0">
              <a:buNone/>
            </a:pPr>
            <a:endParaRPr lang="en-US" dirty="0"/>
          </a:p>
          <a:p>
            <a:r>
              <a:rPr lang="en-US" dirty="0"/>
              <a:t>Palace in Rome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32819"/>
            <a:ext cx="2044700" cy="219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9373A0E-E478-4C1F-9F0B-EA4B5F03B993}"/>
              </a:ext>
            </a:extLst>
          </p:cNvPr>
          <p:cNvSpPr txBox="1"/>
          <p:nvPr/>
        </p:nvSpPr>
        <p:spPr>
          <a:xfrm>
            <a:off x="7046595" y="5823647"/>
            <a:ext cx="2286000" cy="461665"/>
          </a:xfrm>
          <a:prstGeom prst="rect">
            <a:avLst/>
          </a:prstGeom>
          <a:noFill/>
        </p:spPr>
        <p:txBody>
          <a:bodyPr wrap="square" rtlCol="0">
            <a:spAutoFit/>
          </a:bodyPr>
          <a:lstStyle/>
          <a:p>
            <a:pPr algn="ctr"/>
            <a:r>
              <a:rPr lang="en-US" dirty="0">
                <a:hlinkClick r:id="rId4"/>
              </a:rPr>
              <a:t>VIDEO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prstTxWarp prst="textPlain">
              <a:avLst/>
            </a:prstTxWarp>
          </a:bodyPr>
          <a:lstStyle/>
          <a:p>
            <a:r>
              <a:rPr lang="en-US" sz="4800" dirty="0"/>
              <a:t>The Catholic Church</a:t>
            </a:r>
          </a:p>
        </p:txBody>
      </p:sp>
      <p:sp>
        <p:nvSpPr>
          <p:cNvPr id="34820" name="Rectangle 4"/>
          <p:cNvSpPr>
            <a:spLocks noGrp="1" noChangeArrowheads="1"/>
          </p:cNvSpPr>
          <p:nvPr>
            <p:ph sz="quarter" idx="13"/>
          </p:nvPr>
        </p:nvSpPr>
        <p:spPr>
          <a:xfrm>
            <a:off x="381000" y="1600200"/>
            <a:ext cx="8305800" cy="4876800"/>
          </a:xfrm>
        </p:spPr>
        <p:txBody>
          <a:bodyPr/>
          <a:lstStyle/>
          <a:p>
            <a:endParaRPr lang="en-US" sz="2400" b="1" dirty="0"/>
          </a:p>
          <a:p>
            <a:r>
              <a:rPr lang="en-US" sz="2400" b="1" dirty="0"/>
              <a:t>Problems with the church:</a:t>
            </a:r>
          </a:p>
          <a:p>
            <a:pPr lvl="1"/>
            <a:r>
              <a:rPr lang="en-US" sz="2000" b="1" dirty="0"/>
              <a:t>Lay investiture</a:t>
            </a:r>
          </a:p>
          <a:p>
            <a:pPr lvl="1"/>
            <a:r>
              <a:rPr lang="en-US" sz="2000" b="1" dirty="0"/>
              <a:t>Heresy</a:t>
            </a:r>
          </a:p>
          <a:p>
            <a:pPr lvl="1"/>
            <a:r>
              <a:rPr lang="en-US" sz="2000" b="1" dirty="0"/>
              <a:t>Friars</a:t>
            </a:r>
          </a:p>
          <a:p>
            <a:pPr lvl="1"/>
            <a:r>
              <a:rPr lang="en-US" sz="2000" b="1" dirty="0"/>
              <a:t>Disunity</a:t>
            </a:r>
          </a:p>
          <a:p>
            <a:pPr lvl="1"/>
            <a:endParaRPr lang="en-US" sz="2000" b="1" dirty="0"/>
          </a:p>
          <a:p>
            <a:pPr lvl="1">
              <a:buFontTx/>
              <a:buNone/>
            </a:pPr>
            <a:r>
              <a:rPr lang="en-US" b="1" dirty="0"/>
              <a:t>***THE INQUISITION***</a:t>
            </a:r>
          </a:p>
          <a:p>
            <a:pPr lvl="1">
              <a:buFontTx/>
              <a:buNone/>
            </a:pPr>
            <a:r>
              <a:rPr lang="en-US" b="1" dirty="0"/>
              <a:t>CONVERSION OF HERETICS BY FORCE SET UP BY THE CHURCH IN 1232***</a:t>
            </a:r>
          </a:p>
          <a:p>
            <a:pPr lvl="1">
              <a:buFontTx/>
              <a:buNone/>
            </a:pPr>
            <a:endParaRPr lang="en-US"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5" y="-15875"/>
            <a:ext cx="5681663"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3481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animEffect transition="in" filter="fade">
                                      <p:cBhvr>
                                        <p:cTn id="11" dur="1000"/>
                                        <p:tgtEl>
                                          <p:spTgt spid="34820">
                                            <p:txEl>
                                              <p:pRg st="1" end="1"/>
                                            </p:txEl>
                                          </p:spTgt>
                                        </p:tgtEl>
                                      </p:cBhvr>
                                    </p:animEffect>
                                    <p:anim calcmode="lin" valueType="num">
                                      <p:cBhvr>
                                        <p:cTn id="12" dur="1000" fill="hold"/>
                                        <p:tgtEl>
                                          <p:spTgt spid="34820">
                                            <p:txEl>
                                              <p:pRg st="1" end="1"/>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34820">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34820">
                                            <p:txEl>
                                              <p:pRg st="1" end="1"/>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fade">
                                      <p:cBhvr>
                                        <p:cTn id="17" dur="1000"/>
                                        <p:tgtEl>
                                          <p:spTgt spid="34820">
                                            <p:txEl>
                                              <p:pRg st="2" end="2"/>
                                            </p:txEl>
                                          </p:spTgt>
                                        </p:tgtEl>
                                      </p:cBhvr>
                                    </p:animEffect>
                                    <p:anim calcmode="lin" valueType="num">
                                      <p:cBhvr>
                                        <p:cTn id="18" dur="1000" fill="hold"/>
                                        <p:tgtEl>
                                          <p:spTgt spid="34820">
                                            <p:txEl>
                                              <p:pRg st="2" end="2"/>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34820">
                                            <p:txEl>
                                              <p:pRg st="2" end="2"/>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34820">
                                            <p:txEl>
                                              <p:pRg st="2" end="2"/>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34820">
                                            <p:txEl>
                                              <p:pRg st="3" end="3"/>
                                            </p:txEl>
                                          </p:spTgt>
                                        </p:tgtEl>
                                        <p:attrNameLst>
                                          <p:attrName>style.visibility</p:attrName>
                                        </p:attrNameLst>
                                      </p:cBhvr>
                                      <p:to>
                                        <p:strVal val="visible"/>
                                      </p:to>
                                    </p:set>
                                    <p:animEffect transition="in" filter="fade">
                                      <p:cBhvr>
                                        <p:cTn id="23" dur="1000"/>
                                        <p:tgtEl>
                                          <p:spTgt spid="34820">
                                            <p:txEl>
                                              <p:pRg st="3" end="3"/>
                                            </p:txEl>
                                          </p:spTgt>
                                        </p:tgtEl>
                                      </p:cBhvr>
                                    </p:animEffect>
                                    <p:anim calcmode="lin" valueType="num">
                                      <p:cBhvr>
                                        <p:cTn id="24" dur="1000" fill="hold"/>
                                        <p:tgtEl>
                                          <p:spTgt spid="34820">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4820">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4820">
                                            <p:txEl>
                                              <p:pRg st="3" end="3"/>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4820">
                                            <p:txEl>
                                              <p:pRg st="4" end="4"/>
                                            </p:txEl>
                                          </p:spTgt>
                                        </p:tgtEl>
                                        <p:attrNameLst>
                                          <p:attrName>style.visibility</p:attrName>
                                        </p:attrNameLst>
                                      </p:cBhvr>
                                      <p:to>
                                        <p:strVal val="visible"/>
                                      </p:to>
                                    </p:set>
                                    <p:animEffect transition="in" filter="fade">
                                      <p:cBhvr>
                                        <p:cTn id="29" dur="1000"/>
                                        <p:tgtEl>
                                          <p:spTgt spid="34820">
                                            <p:txEl>
                                              <p:pRg st="4" end="4"/>
                                            </p:txEl>
                                          </p:spTgt>
                                        </p:tgtEl>
                                      </p:cBhvr>
                                    </p:animEffect>
                                    <p:anim calcmode="lin" valueType="num">
                                      <p:cBhvr>
                                        <p:cTn id="30" dur="1000" fill="hold"/>
                                        <p:tgtEl>
                                          <p:spTgt spid="34820">
                                            <p:txEl>
                                              <p:pRg st="4" end="4"/>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34820">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34820">
                                            <p:txEl>
                                              <p:pRg st="4" end="4"/>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4820">
                                            <p:txEl>
                                              <p:pRg st="5" end="5"/>
                                            </p:txEl>
                                          </p:spTgt>
                                        </p:tgtEl>
                                        <p:attrNameLst>
                                          <p:attrName>style.visibility</p:attrName>
                                        </p:attrNameLst>
                                      </p:cBhvr>
                                      <p:to>
                                        <p:strVal val="visible"/>
                                      </p:to>
                                    </p:set>
                                    <p:animEffect transition="in" filter="fade">
                                      <p:cBhvr>
                                        <p:cTn id="35" dur="1000"/>
                                        <p:tgtEl>
                                          <p:spTgt spid="34820">
                                            <p:txEl>
                                              <p:pRg st="5" end="5"/>
                                            </p:txEl>
                                          </p:spTgt>
                                        </p:tgtEl>
                                      </p:cBhvr>
                                    </p:animEffect>
                                    <p:anim calcmode="lin" valueType="num">
                                      <p:cBhvr>
                                        <p:cTn id="36" dur="1000" fill="hold"/>
                                        <p:tgtEl>
                                          <p:spTgt spid="34820">
                                            <p:txEl>
                                              <p:pRg st="5" end="5"/>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34820">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34820">
                                            <p:txEl>
                                              <p:pRg st="5" end="5"/>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34820">
                                            <p:txEl>
                                              <p:pRg st="7" end="7"/>
                                            </p:txEl>
                                          </p:spTgt>
                                        </p:tgtEl>
                                        <p:attrNameLst>
                                          <p:attrName>style.visibility</p:attrName>
                                        </p:attrNameLst>
                                      </p:cBhvr>
                                      <p:to>
                                        <p:strVal val="visible"/>
                                      </p:to>
                                    </p:set>
                                    <p:animEffect transition="in" filter="fade">
                                      <p:cBhvr>
                                        <p:cTn id="41" dur="1000"/>
                                        <p:tgtEl>
                                          <p:spTgt spid="34820">
                                            <p:txEl>
                                              <p:pRg st="7" end="7"/>
                                            </p:txEl>
                                          </p:spTgt>
                                        </p:tgtEl>
                                      </p:cBhvr>
                                    </p:animEffect>
                                    <p:anim calcmode="lin" valueType="num">
                                      <p:cBhvr>
                                        <p:cTn id="42" dur="1000" fill="hold"/>
                                        <p:tgtEl>
                                          <p:spTgt spid="34820">
                                            <p:txEl>
                                              <p:pRg st="7" end="7"/>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34820">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34820">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34820">
                                            <p:txEl>
                                              <p:pRg st="8" end="8"/>
                                            </p:txEl>
                                          </p:spTgt>
                                        </p:tgtEl>
                                        <p:attrNameLst>
                                          <p:attrName>style.visibility</p:attrName>
                                        </p:attrNameLst>
                                      </p:cBhvr>
                                      <p:to>
                                        <p:strVal val="visible"/>
                                      </p:to>
                                    </p:set>
                                    <p:animEffect transition="in" filter="fade">
                                      <p:cBhvr>
                                        <p:cTn id="47" dur="1000"/>
                                        <p:tgtEl>
                                          <p:spTgt spid="34820">
                                            <p:txEl>
                                              <p:pRg st="8" end="8"/>
                                            </p:txEl>
                                          </p:spTgt>
                                        </p:tgtEl>
                                      </p:cBhvr>
                                    </p:animEffect>
                                    <p:anim calcmode="lin" valueType="num">
                                      <p:cBhvr>
                                        <p:cTn id="48" dur="1000" fill="hold"/>
                                        <p:tgtEl>
                                          <p:spTgt spid="34820">
                                            <p:txEl>
                                              <p:pRg st="8" end="8"/>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4820">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482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prstTxWarp prst="textPlain">
              <a:avLst/>
            </a:prstTxWarp>
          </a:bodyPr>
          <a:lstStyle/>
          <a:p>
            <a:r>
              <a:rPr lang="en-US" dirty="0"/>
              <a:t>Great Schism</a:t>
            </a:r>
          </a:p>
        </p:txBody>
      </p:sp>
      <p:sp>
        <p:nvSpPr>
          <p:cNvPr id="32771" name="Rectangle 3"/>
          <p:cNvSpPr>
            <a:spLocks noGrp="1" noChangeArrowheads="1"/>
          </p:cNvSpPr>
          <p:nvPr>
            <p:ph idx="1"/>
          </p:nvPr>
        </p:nvSpPr>
        <p:spPr/>
        <p:txBody>
          <a:bodyPr>
            <a:prstTxWarp prst="textPlain">
              <a:avLst/>
            </a:prstTxWarp>
          </a:bodyPr>
          <a:lstStyle/>
          <a:p>
            <a:r>
              <a:rPr lang="en-US" dirty="0"/>
              <a:t>1054</a:t>
            </a:r>
          </a:p>
          <a:p>
            <a:pPr marL="0" indent="0">
              <a:buNone/>
            </a:pPr>
            <a:endParaRPr lang="en-US" dirty="0"/>
          </a:p>
          <a:p>
            <a:r>
              <a:rPr lang="en-US" dirty="0"/>
              <a:t>The church split into east (Constantinople) and west (Rome)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0" cy="838200"/>
          </a:xfrm>
        </p:spPr>
        <p:txBody>
          <a:bodyPr>
            <a:prstTxWarp prst="textStop">
              <a:avLst/>
            </a:prstTxWarp>
          </a:bodyPr>
          <a:lstStyle/>
          <a:p>
            <a:r>
              <a:rPr lang="en-US" sz="8000" dirty="0">
                <a:solidFill>
                  <a:srgbClr val="FF0000"/>
                </a:solidFill>
              </a:rPr>
              <a:t>The Crusades</a:t>
            </a:r>
          </a:p>
        </p:txBody>
      </p:sp>
      <p:sp>
        <p:nvSpPr>
          <p:cNvPr id="21507" name="Rectangle 3"/>
          <p:cNvSpPr>
            <a:spLocks noGrp="1" noChangeArrowheads="1"/>
          </p:cNvSpPr>
          <p:nvPr>
            <p:ph idx="1"/>
          </p:nvPr>
        </p:nvSpPr>
        <p:spPr>
          <a:xfrm>
            <a:off x="381000" y="1295400"/>
            <a:ext cx="8229600" cy="5216525"/>
          </a:xfrm>
        </p:spPr>
        <p:txBody>
          <a:bodyPr>
            <a:normAutofit/>
          </a:bodyPr>
          <a:lstStyle/>
          <a:p>
            <a:r>
              <a:rPr lang="en-US" sz="3600" b="1" dirty="0"/>
              <a:t>A crusade is a holy war </a:t>
            </a:r>
          </a:p>
          <a:p>
            <a:r>
              <a:rPr lang="en-US" sz="3600" b="1" dirty="0"/>
              <a:t>Called for 1</a:t>
            </a:r>
            <a:r>
              <a:rPr lang="en-US" sz="3600" b="1" baseline="30000" dirty="0"/>
              <a:t>st</a:t>
            </a:r>
            <a:r>
              <a:rPr lang="en-US" sz="3600" b="1" dirty="0"/>
              <a:t> after the Battle of </a:t>
            </a:r>
            <a:r>
              <a:rPr lang="en-US" sz="3600" b="1" dirty="0" err="1"/>
              <a:t>Manzikert</a:t>
            </a:r>
            <a:r>
              <a:rPr lang="en-US" sz="3600" b="1" dirty="0"/>
              <a:t>--Muslims defeat the Eastern Christians (unanswered)</a:t>
            </a:r>
          </a:p>
          <a:p>
            <a:r>
              <a:rPr lang="en-US" sz="3600" b="1" dirty="0"/>
              <a:t>The crusades would lead to over 100 years of holy war in the east</a:t>
            </a:r>
          </a:p>
        </p:txBody>
      </p:sp>
      <p:sp>
        <p:nvSpPr>
          <p:cNvPr id="2" name="TextBox 1">
            <a:extLst>
              <a:ext uri="{FF2B5EF4-FFF2-40B4-BE49-F238E27FC236}">
                <a16:creationId xmlns:a16="http://schemas.microsoft.com/office/drawing/2014/main" id="{AF892A90-85CA-449B-A40C-913F29D29765}"/>
              </a:ext>
            </a:extLst>
          </p:cNvPr>
          <p:cNvSpPr txBox="1"/>
          <p:nvPr/>
        </p:nvSpPr>
        <p:spPr>
          <a:xfrm>
            <a:off x="6902116" y="1219200"/>
            <a:ext cx="1676400" cy="461665"/>
          </a:xfrm>
          <a:prstGeom prst="rect">
            <a:avLst/>
          </a:prstGeom>
          <a:noFill/>
        </p:spPr>
        <p:txBody>
          <a:bodyPr wrap="square" rtlCol="0">
            <a:spAutoFit/>
          </a:bodyPr>
          <a:lstStyle/>
          <a:p>
            <a:r>
              <a:rPr lang="en-US" dirty="0">
                <a:hlinkClick r:id="rId3"/>
              </a:rPr>
              <a:t>VIDEO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150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fade">
                                      <p:cBhvr>
                                        <p:cTn id="11" dur="1000"/>
                                        <p:tgtEl>
                                          <p:spTgt spid="21507">
                                            <p:txEl>
                                              <p:pRg st="0" end="0"/>
                                            </p:txEl>
                                          </p:spTgt>
                                        </p:tgtEl>
                                      </p:cBhvr>
                                    </p:animEffect>
                                    <p:anim calcmode="lin" valueType="num">
                                      <p:cBhvr>
                                        <p:cTn id="12"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tgtEl>
                                          <p:spTgt spid="21507">
                                            <p:txEl>
                                              <p:pRg st="1" end="1"/>
                                            </p:txEl>
                                          </p:spTgt>
                                        </p:tgtEl>
                                      </p:cBhvr>
                                    </p:animEffect>
                                    <p:anim calcmode="lin" valueType="num">
                                      <p:cBhvr>
                                        <p:cTn id="20"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150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15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Effect transition="in" filter="fade">
                                      <p:cBhvr>
                                        <p:cTn id="27" dur="1000"/>
                                        <p:tgtEl>
                                          <p:spTgt spid="21507">
                                            <p:txEl>
                                              <p:pRg st="2" end="2"/>
                                            </p:txEl>
                                          </p:spTgt>
                                        </p:tgtEl>
                                      </p:cBhvr>
                                    </p:animEffect>
                                    <p:anim calcmode="lin" valueType="num">
                                      <p:cBhvr>
                                        <p:cTn id="28"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150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150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788988"/>
          </a:xfrm>
        </p:spPr>
        <p:txBody>
          <a:bodyPr/>
          <a:lstStyle/>
          <a:p>
            <a:r>
              <a:rPr lang="en-US" b="1"/>
              <a:t>1</a:t>
            </a:r>
            <a:r>
              <a:rPr lang="en-US" b="1" baseline="30000"/>
              <a:t>st</a:t>
            </a:r>
            <a:r>
              <a:rPr lang="en-US" b="1"/>
              <a:t> CRUSADE</a:t>
            </a:r>
          </a:p>
        </p:txBody>
      </p:sp>
      <p:sp>
        <p:nvSpPr>
          <p:cNvPr id="22531" name="Rectangle 3"/>
          <p:cNvSpPr>
            <a:spLocks noGrp="1" noChangeArrowheads="1"/>
          </p:cNvSpPr>
          <p:nvPr>
            <p:ph idx="1"/>
          </p:nvPr>
        </p:nvSpPr>
        <p:spPr>
          <a:xfrm>
            <a:off x="457200" y="990600"/>
            <a:ext cx="8229600" cy="5140325"/>
          </a:xfrm>
        </p:spPr>
        <p:txBody>
          <a:bodyPr/>
          <a:lstStyle/>
          <a:p>
            <a:pPr>
              <a:buFontTx/>
              <a:buNone/>
            </a:pPr>
            <a:endParaRPr lang="en-US" b="1" dirty="0"/>
          </a:p>
          <a:p>
            <a:r>
              <a:rPr lang="en-US" b="1" dirty="0"/>
              <a:t>The 1</a:t>
            </a:r>
            <a:r>
              <a:rPr lang="en-US" b="1" baseline="30000" dirty="0"/>
              <a:t>st</a:t>
            </a:r>
            <a:r>
              <a:rPr lang="en-US" b="1" dirty="0"/>
              <a:t> crusade takes the Holy land (Jerusalem) in 1099 (let in through a window)</a:t>
            </a:r>
          </a:p>
          <a:p>
            <a:pPr marL="0" indent="0">
              <a:buNone/>
            </a:pPr>
            <a:endParaRPr lang="en-US" b="1" dirty="0"/>
          </a:p>
          <a:p>
            <a:r>
              <a:rPr lang="en-US" b="1" dirty="0"/>
              <a:t>ONLY SUCCESSFUL CRUSADE IN THE EAST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16871"/>
            <a:ext cx="4191000" cy="336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253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1000"/>
                                        <p:tgtEl>
                                          <p:spTgt spid="22531">
                                            <p:txEl>
                                              <p:pRg st="1" end="1"/>
                                            </p:txEl>
                                          </p:spTgt>
                                        </p:tgtEl>
                                      </p:cBhvr>
                                    </p:animEffect>
                                    <p:anim calcmode="lin" valueType="num">
                                      <p:cBhvr>
                                        <p:cTn id="12"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2531">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25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fade">
                                      <p:cBhvr>
                                        <p:cTn id="19" dur="1000"/>
                                        <p:tgtEl>
                                          <p:spTgt spid="22531">
                                            <p:txEl>
                                              <p:pRg st="3" end="3"/>
                                            </p:txEl>
                                          </p:spTgt>
                                        </p:tgtEl>
                                      </p:cBhvr>
                                    </p:animEffect>
                                    <p:anim calcmode="lin" valueType="num">
                                      <p:cBhvr>
                                        <p:cTn id="20"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253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prstTxWarp prst="textTriangle">
              <a:avLst/>
            </a:prstTxWarp>
          </a:bodyPr>
          <a:lstStyle/>
          <a:p>
            <a:r>
              <a:rPr lang="en-US" sz="4000" dirty="0"/>
              <a:t>RESULTS OF FIRST CRUSADE</a:t>
            </a:r>
          </a:p>
        </p:txBody>
      </p:sp>
      <p:sp>
        <p:nvSpPr>
          <p:cNvPr id="23555" name="Rectangle 3"/>
          <p:cNvSpPr>
            <a:spLocks noGrp="1" noChangeArrowheads="1"/>
          </p:cNvSpPr>
          <p:nvPr>
            <p:ph idx="1"/>
          </p:nvPr>
        </p:nvSpPr>
        <p:spPr>
          <a:xfrm>
            <a:off x="457200" y="1752600"/>
            <a:ext cx="8229600" cy="4525963"/>
          </a:xfrm>
        </p:spPr>
        <p:txBody>
          <a:bodyPr/>
          <a:lstStyle/>
          <a:p>
            <a:pPr>
              <a:lnSpc>
                <a:spcPct val="90000"/>
              </a:lnSpc>
            </a:pPr>
            <a:r>
              <a:rPr lang="en-US" b="1" dirty="0"/>
              <a:t>Christians control Jerusalem (briefly)</a:t>
            </a:r>
          </a:p>
          <a:p>
            <a:pPr marL="0" indent="0">
              <a:lnSpc>
                <a:spcPct val="90000"/>
              </a:lnSpc>
              <a:buNone/>
            </a:pPr>
            <a:endParaRPr lang="en-US" b="1" dirty="0"/>
          </a:p>
          <a:p>
            <a:pPr>
              <a:lnSpc>
                <a:spcPct val="90000"/>
              </a:lnSpc>
            </a:pPr>
            <a:r>
              <a:rPr lang="en-US" b="1" dirty="0"/>
              <a:t>Creation of military orders (Knights Templar, Teutonic, </a:t>
            </a:r>
            <a:r>
              <a:rPr lang="en-US" b="1" dirty="0" err="1"/>
              <a:t>Hostpitallers</a:t>
            </a:r>
            <a:r>
              <a:rPr lang="en-US" b="1" dirty="0"/>
              <a:t>)</a:t>
            </a:r>
          </a:p>
          <a:p>
            <a:pPr marL="0" indent="0">
              <a:lnSpc>
                <a:spcPct val="90000"/>
              </a:lnSpc>
              <a:buNone/>
            </a:pPr>
            <a:endParaRPr lang="en-US" b="1" dirty="0"/>
          </a:p>
          <a:p>
            <a:pPr>
              <a:lnSpc>
                <a:spcPct val="90000"/>
              </a:lnSpc>
            </a:pPr>
            <a:r>
              <a:rPr lang="en-US" b="1" dirty="0"/>
              <a:t>Cannot hold the Holy Land for lack of settlers</a:t>
            </a:r>
          </a:p>
          <a:p>
            <a:pPr marL="0" indent="0">
              <a:lnSpc>
                <a:spcPct val="90000"/>
              </a:lnSpc>
              <a:buNone/>
            </a:pPr>
            <a:endParaRPr lang="en-US" b="1" dirty="0"/>
          </a:p>
          <a:p>
            <a:pPr>
              <a:lnSpc>
                <a:spcPct val="90000"/>
              </a:lnSpc>
            </a:pPr>
            <a:r>
              <a:rPr lang="en-US" b="1" dirty="0"/>
              <a:t>Cause great hatred between Muslims of the east and the Christians</a:t>
            </a:r>
          </a:p>
          <a:p>
            <a:pPr marL="0" indent="0">
              <a:lnSpc>
                <a:spcPct val="90000"/>
              </a:lnSpc>
              <a:buNone/>
            </a:pPr>
            <a:endParaRPr lang="en-US" b="1" dirty="0"/>
          </a:p>
          <a:p>
            <a:pPr>
              <a:lnSpc>
                <a:spcPct val="90000"/>
              </a:lnSpc>
            </a:pPr>
            <a:r>
              <a:rPr lang="en-US" b="1" dirty="0"/>
              <a:t>**Actions of the Christians show no MERCY**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355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1000"/>
                                        <p:tgtEl>
                                          <p:spTgt spid="23555">
                                            <p:txEl>
                                              <p:pRg st="0" end="0"/>
                                            </p:txEl>
                                          </p:spTgt>
                                        </p:tgtEl>
                                      </p:cBhvr>
                                    </p:animEffect>
                                    <p:anim calcmode="lin" valueType="num">
                                      <p:cBhvr>
                                        <p:cTn id="12"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Effect transition="in" filter="fade">
                                      <p:cBhvr>
                                        <p:cTn id="19" dur="1000"/>
                                        <p:tgtEl>
                                          <p:spTgt spid="23555">
                                            <p:txEl>
                                              <p:pRg st="2" end="2"/>
                                            </p:txEl>
                                          </p:spTgt>
                                        </p:tgtEl>
                                      </p:cBhvr>
                                    </p:animEffect>
                                    <p:anim calcmode="lin" valueType="num">
                                      <p:cBhvr>
                                        <p:cTn id="20"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3555">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35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1000"/>
                                        <p:tgtEl>
                                          <p:spTgt spid="23555">
                                            <p:txEl>
                                              <p:pRg st="4" end="4"/>
                                            </p:txEl>
                                          </p:spTgt>
                                        </p:tgtEl>
                                      </p:cBhvr>
                                    </p:animEffect>
                                    <p:anim calcmode="lin" valueType="num">
                                      <p:cBhvr>
                                        <p:cTn id="28"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3555">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35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3555">
                                            <p:txEl>
                                              <p:pRg st="6" end="6"/>
                                            </p:txEl>
                                          </p:spTgt>
                                        </p:tgtEl>
                                        <p:attrNameLst>
                                          <p:attrName>style.visibility</p:attrName>
                                        </p:attrNameLst>
                                      </p:cBhvr>
                                      <p:to>
                                        <p:strVal val="visible"/>
                                      </p:to>
                                    </p:set>
                                    <p:animEffect transition="in" filter="fade">
                                      <p:cBhvr>
                                        <p:cTn id="35" dur="1000"/>
                                        <p:tgtEl>
                                          <p:spTgt spid="23555">
                                            <p:txEl>
                                              <p:pRg st="6" end="6"/>
                                            </p:txEl>
                                          </p:spTgt>
                                        </p:tgtEl>
                                      </p:cBhvr>
                                    </p:animEffect>
                                    <p:anim calcmode="lin" valueType="num">
                                      <p:cBhvr>
                                        <p:cTn id="36" dur="1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3555">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355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3555">
                                            <p:txEl>
                                              <p:pRg st="8" end="8"/>
                                            </p:txEl>
                                          </p:spTgt>
                                        </p:tgtEl>
                                        <p:attrNameLst>
                                          <p:attrName>style.visibility</p:attrName>
                                        </p:attrNameLst>
                                      </p:cBhvr>
                                      <p:to>
                                        <p:strVal val="visible"/>
                                      </p:to>
                                    </p:set>
                                    <p:animEffect transition="in" filter="fade">
                                      <p:cBhvr>
                                        <p:cTn id="43" dur="1000"/>
                                        <p:tgtEl>
                                          <p:spTgt spid="23555">
                                            <p:txEl>
                                              <p:pRg st="8" end="8"/>
                                            </p:txEl>
                                          </p:spTgt>
                                        </p:tgtEl>
                                      </p:cBhvr>
                                    </p:animEffect>
                                    <p:anim calcmode="lin" valueType="num">
                                      <p:cBhvr>
                                        <p:cTn id="44" dur="10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23555">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23555">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prstTxWarp prst="textPlain">
              <a:avLst/>
            </a:prstTxWarp>
          </a:bodyPr>
          <a:lstStyle/>
          <a:p>
            <a:r>
              <a:rPr lang="en-US" dirty="0"/>
              <a:t>Other Crusades</a:t>
            </a:r>
          </a:p>
        </p:txBody>
      </p:sp>
      <p:sp>
        <p:nvSpPr>
          <p:cNvPr id="25603" name="Rectangle 3"/>
          <p:cNvSpPr>
            <a:spLocks noGrp="1" noChangeArrowheads="1"/>
          </p:cNvSpPr>
          <p:nvPr>
            <p:ph idx="1"/>
          </p:nvPr>
        </p:nvSpPr>
        <p:spPr>
          <a:xfrm>
            <a:off x="457200" y="1828800"/>
            <a:ext cx="8229600" cy="4525963"/>
          </a:xfrm>
        </p:spPr>
        <p:txBody>
          <a:bodyPr/>
          <a:lstStyle/>
          <a:p>
            <a:r>
              <a:rPr lang="en-US" sz="3600" b="1" dirty="0"/>
              <a:t>2</a:t>
            </a:r>
            <a:r>
              <a:rPr lang="en-US" sz="3600" b="1" baseline="30000" dirty="0"/>
              <a:t>nd</a:t>
            </a:r>
            <a:r>
              <a:rPr lang="en-US" sz="3600" b="1" dirty="0"/>
              <a:t> Crusade: failed Miserably, led by King Louis VII of France and Conrad III of Germany</a:t>
            </a:r>
          </a:p>
          <a:p>
            <a:r>
              <a:rPr lang="en-US" sz="3600" b="1" dirty="0"/>
              <a:t>Muslims wiped out Crusaders </a:t>
            </a:r>
          </a:p>
          <a:p>
            <a:r>
              <a:rPr lang="en-US" sz="3600" b="1" dirty="0"/>
              <a:t>Saladin: Kurdish leader that defeats the Crusaders and retakes Jerusalem in 1187</a:t>
            </a:r>
          </a:p>
          <a:p>
            <a:pPr>
              <a:buFontTx/>
              <a:buNone/>
            </a:pPr>
            <a:endParaRPr lang="en-US" sz="3600" b="1" dirty="0"/>
          </a:p>
        </p:txBody>
      </p:sp>
      <p:sp>
        <p:nvSpPr>
          <p:cNvPr id="5" name="TextBox 4">
            <a:extLst>
              <a:ext uri="{FF2B5EF4-FFF2-40B4-BE49-F238E27FC236}">
                <a16:creationId xmlns:a16="http://schemas.microsoft.com/office/drawing/2014/main" id="{226B2B37-B39F-4385-974A-CAD7B957CE08}"/>
              </a:ext>
            </a:extLst>
          </p:cNvPr>
          <p:cNvSpPr txBox="1"/>
          <p:nvPr/>
        </p:nvSpPr>
        <p:spPr>
          <a:xfrm>
            <a:off x="7479632" y="5638800"/>
            <a:ext cx="1676400" cy="461665"/>
          </a:xfrm>
          <a:prstGeom prst="rect">
            <a:avLst/>
          </a:prstGeom>
          <a:noFill/>
        </p:spPr>
        <p:txBody>
          <a:bodyPr wrap="square" rtlCol="0">
            <a:spAutoFit/>
          </a:bodyPr>
          <a:lstStyle/>
          <a:p>
            <a:r>
              <a:rPr lang="en-US" dirty="0">
                <a:hlinkClick r:id="rId3"/>
              </a:rPr>
              <a:t>VIDEO</a:t>
            </a:r>
            <a:endParaRPr 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560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1000"/>
                                        <p:tgtEl>
                                          <p:spTgt spid="25603">
                                            <p:txEl>
                                              <p:pRg st="0" end="0"/>
                                            </p:txEl>
                                          </p:spTgt>
                                        </p:tgtEl>
                                      </p:cBhvr>
                                    </p:animEffect>
                                    <p:anim calcmode="lin" valueType="num">
                                      <p:cBhvr>
                                        <p:cTn id="12"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Effect transition="in" filter="fade">
                                      <p:cBhvr>
                                        <p:cTn id="19" dur="1000"/>
                                        <p:tgtEl>
                                          <p:spTgt spid="25603">
                                            <p:txEl>
                                              <p:pRg st="1" end="1"/>
                                            </p:txEl>
                                          </p:spTgt>
                                        </p:tgtEl>
                                      </p:cBhvr>
                                    </p:animEffect>
                                    <p:anim calcmode="lin" valueType="num">
                                      <p:cBhvr>
                                        <p:cTn id="20"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560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56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5603">
                                            <p:txEl>
                                              <p:pRg st="2" end="2"/>
                                            </p:txEl>
                                          </p:spTgt>
                                        </p:tgtEl>
                                        <p:attrNameLst>
                                          <p:attrName>style.visibility</p:attrName>
                                        </p:attrNameLst>
                                      </p:cBhvr>
                                      <p:to>
                                        <p:strVal val="visible"/>
                                      </p:to>
                                    </p:set>
                                    <p:animEffect transition="in" filter="fade">
                                      <p:cBhvr>
                                        <p:cTn id="27" dur="1000"/>
                                        <p:tgtEl>
                                          <p:spTgt spid="25603">
                                            <p:txEl>
                                              <p:pRg st="2" end="2"/>
                                            </p:txEl>
                                          </p:spTgt>
                                        </p:tgtEl>
                                      </p:cBhvr>
                                    </p:animEffect>
                                    <p:anim calcmode="lin" valueType="num">
                                      <p:cBhvr>
                                        <p:cTn id="2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560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prstTxWarp prst="textTriangle">
              <a:avLst/>
            </a:prstTxWarp>
          </a:bodyPr>
          <a:lstStyle/>
          <a:p>
            <a:r>
              <a:rPr lang="en-US" dirty="0"/>
              <a:t>Rome Fell</a:t>
            </a:r>
          </a:p>
        </p:txBody>
      </p:sp>
      <p:sp>
        <p:nvSpPr>
          <p:cNvPr id="6147" name="Rectangle 3"/>
          <p:cNvSpPr>
            <a:spLocks noGrp="1" noChangeArrowheads="1"/>
          </p:cNvSpPr>
          <p:nvPr>
            <p:ph idx="1"/>
          </p:nvPr>
        </p:nvSpPr>
        <p:spPr/>
        <p:txBody>
          <a:bodyPr/>
          <a:lstStyle/>
          <a:p>
            <a:r>
              <a:rPr lang="en-US" dirty="0"/>
              <a:t>Germanic Invaders</a:t>
            </a:r>
          </a:p>
          <a:p>
            <a:pPr marL="0" indent="0">
              <a:buNone/>
            </a:pPr>
            <a:endParaRPr lang="en-US" dirty="0"/>
          </a:p>
          <a:p>
            <a:r>
              <a:rPr lang="en-US" dirty="0"/>
              <a:t>Populations become rural</a:t>
            </a:r>
          </a:p>
          <a:p>
            <a:pPr marL="0" indent="0">
              <a:buNone/>
            </a:pPr>
            <a:endParaRPr lang="en-US" dirty="0"/>
          </a:p>
          <a:p>
            <a:pPr>
              <a:buFontTx/>
              <a:buNone/>
            </a:pPr>
            <a:r>
              <a:rPr lang="en-US" dirty="0"/>
              <a:t>            - Roman trade / government collapse</a:t>
            </a:r>
          </a:p>
          <a:p>
            <a:pPr>
              <a:buFontTx/>
              <a:buNone/>
            </a:pPr>
            <a:r>
              <a:rPr lang="en-US" dirty="0"/>
              <a:t>            - No leadership</a:t>
            </a:r>
          </a:p>
          <a:p>
            <a:pPr>
              <a:buFontTx/>
              <a:buNone/>
            </a:pPr>
            <a:r>
              <a:rPr lang="en-US" dirty="0"/>
              <a:t>            - People flee to the country</a:t>
            </a:r>
          </a:p>
          <a:p>
            <a:pPr>
              <a:buFontTx/>
              <a:buNone/>
            </a:pPr>
            <a:endParaRPr lang="en-US" dirty="0"/>
          </a:p>
          <a:p>
            <a:r>
              <a:rPr lang="en-US" dirty="0"/>
              <a:t>Germanic / Latin languages blend</a:t>
            </a:r>
          </a:p>
        </p:txBody>
      </p:sp>
      <p:pic>
        <p:nvPicPr>
          <p:cNvPr id="2" name="Picture 2" descr="File:Colosseum-2003-07-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31012">
            <a:off x="6425763" y="4464403"/>
            <a:ext cx="2222448" cy="1666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prstTxWarp prst="textCurveDown">
              <a:avLst/>
            </a:prstTxWarp>
          </a:bodyPr>
          <a:lstStyle/>
          <a:p>
            <a:r>
              <a:rPr lang="en-US" dirty="0"/>
              <a:t>Crusades of Kings</a:t>
            </a:r>
          </a:p>
        </p:txBody>
      </p:sp>
      <p:sp>
        <p:nvSpPr>
          <p:cNvPr id="26627" name="Rectangle 3"/>
          <p:cNvSpPr>
            <a:spLocks noGrp="1" noChangeArrowheads="1"/>
          </p:cNvSpPr>
          <p:nvPr>
            <p:ph idx="1"/>
          </p:nvPr>
        </p:nvSpPr>
        <p:spPr>
          <a:xfrm>
            <a:off x="457200" y="1371600"/>
            <a:ext cx="8229600" cy="4911725"/>
          </a:xfrm>
        </p:spPr>
        <p:txBody>
          <a:bodyPr>
            <a:normAutofit lnSpcReduction="10000"/>
          </a:bodyPr>
          <a:lstStyle/>
          <a:p>
            <a:pPr>
              <a:lnSpc>
                <a:spcPct val="90000"/>
              </a:lnSpc>
            </a:pPr>
            <a:endParaRPr lang="en-US" sz="2800" b="1" dirty="0"/>
          </a:p>
          <a:p>
            <a:pPr>
              <a:lnSpc>
                <a:spcPct val="90000"/>
              </a:lnSpc>
            </a:pPr>
            <a:r>
              <a:rPr lang="en-US" sz="2800" b="1" dirty="0"/>
              <a:t>Led by Richard I, Fredrick I, &amp; Philip II</a:t>
            </a:r>
          </a:p>
          <a:p>
            <a:pPr>
              <a:lnSpc>
                <a:spcPct val="90000"/>
              </a:lnSpc>
            </a:pPr>
            <a:r>
              <a:rPr lang="en-US" sz="2800" b="1" dirty="0"/>
              <a:t>Left in 1189, Failed to regain Jerusalem</a:t>
            </a:r>
          </a:p>
          <a:p>
            <a:pPr>
              <a:lnSpc>
                <a:spcPct val="90000"/>
              </a:lnSpc>
            </a:pPr>
            <a:r>
              <a:rPr lang="en-US" sz="2800" b="1" dirty="0"/>
              <a:t>Richard executes 2700 children and women at Acre to prove a point to Saladin</a:t>
            </a:r>
          </a:p>
          <a:p>
            <a:pPr>
              <a:lnSpc>
                <a:spcPct val="90000"/>
              </a:lnSpc>
            </a:pPr>
            <a:r>
              <a:rPr lang="en-US" sz="2800" b="1" dirty="0"/>
              <a:t>Fredrick drowns halfway in and his men leave, this caused the failure of the 2</a:t>
            </a:r>
            <a:r>
              <a:rPr lang="en-US" sz="2800" b="1" baseline="30000" dirty="0"/>
              <a:t>nd</a:t>
            </a:r>
            <a:r>
              <a:rPr lang="en-US" sz="2800" b="1" dirty="0"/>
              <a:t> crusade</a:t>
            </a:r>
          </a:p>
          <a:p>
            <a:pPr>
              <a:lnSpc>
                <a:spcPct val="90000"/>
              </a:lnSpc>
            </a:pPr>
            <a:r>
              <a:rPr lang="en-US" sz="2800" b="1" dirty="0"/>
              <a:t>Eventually Richard the </a:t>
            </a:r>
            <a:r>
              <a:rPr lang="en-US" sz="2800" b="1" dirty="0" err="1"/>
              <a:t>Lionheart</a:t>
            </a:r>
            <a:r>
              <a:rPr lang="en-US" sz="2800" b="1" dirty="0"/>
              <a:t> retreated back to England and was Kidnapped on the way by the King of Austria and ransomed back to England</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662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fade">
                                      <p:cBhvr>
                                        <p:cTn id="11" dur="1000"/>
                                        <p:tgtEl>
                                          <p:spTgt spid="26627">
                                            <p:txEl>
                                              <p:pRg st="1" end="1"/>
                                            </p:txEl>
                                          </p:spTgt>
                                        </p:tgtEl>
                                      </p:cBhvr>
                                    </p:animEffect>
                                    <p:anim calcmode="lin" valueType="num">
                                      <p:cBhvr>
                                        <p:cTn id="12"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6627">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6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Effect transition="in" filter="fade">
                                      <p:cBhvr>
                                        <p:cTn id="19" dur="1000"/>
                                        <p:tgtEl>
                                          <p:spTgt spid="26627">
                                            <p:txEl>
                                              <p:pRg st="2" end="2"/>
                                            </p:txEl>
                                          </p:spTgt>
                                        </p:tgtEl>
                                      </p:cBhvr>
                                    </p:animEffect>
                                    <p:anim calcmode="lin" valueType="num">
                                      <p:cBhvr>
                                        <p:cTn id="20"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662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66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fade">
                                      <p:cBhvr>
                                        <p:cTn id="27" dur="1000"/>
                                        <p:tgtEl>
                                          <p:spTgt spid="26627">
                                            <p:txEl>
                                              <p:pRg st="3" end="3"/>
                                            </p:txEl>
                                          </p:spTgt>
                                        </p:tgtEl>
                                      </p:cBhvr>
                                    </p:animEffect>
                                    <p:anim calcmode="lin" valueType="num">
                                      <p:cBhvr>
                                        <p:cTn id="2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6627">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662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Effect transition="in" filter="fade">
                                      <p:cBhvr>
                                        <p:cTn id="35" dur="1000"/>
                                        <p:tgtEl>
                                          <p:spTgt spid="26627">
                                            <p:txEl>
                                              <p:pRg st="4" end="4"/>
                                            </p:txEl>
                                          </p:spTgt>
                                        </p:tgtEl>
                                      </p:cBhvr>
                                    </p:animEffect>
                                    <p:anim calcmode="lin" valueType="num">
                                      <p:cBhvr>
                                        <p:cTn id="36"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662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662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6627">
                                            <p:txEl>
                                              <p:pRg st="5" end="5"/>
                                            </p:txEl>
                                          </p:spTgt>
                                        </p:tgtEl>
                                        <p:attrNameLst>
                                          <p:attrName>style.visibility</p:attrName>
                                        </p:attrNameLst>
                                      </p:cBhvr>
                                      <p:to>
                                        <p:strVal val="visible"/>
                                      </p:to>
                                    </p:set>
                                    <p:animEffect transition="in" filter="fade">
                                      <p:cBhvr>
                                        <p:cTn id="43" dur="1000"/>
                                        <p:tgtEl>
                                          <p:spTgt spid="26627">
                                            <p:txEl>
                                              <p:pRg st="5" end="5"/>
                                            </p:txEl>
                                          </p:spTgt>
                                        </p:tgtEl>
                                      </p:cBhvr>
                                    </p:animEffect>
                                    <p:anim calcmode="lin" valueType="num">
                                      <p:cBhvr>
                                        <p:cTn id="44"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26627">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2662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t>EFFECTS OF THE CRUSADES IN THE WESTERN WORLD</a:t>
            </a:r>
          </a:p>
        </p:txBody>
      </p:sp>
      <p:sp>
        <p:nvSpPr>
          <p:cNvPr id="27651" name="Rectangle 3"/>
          <p:cNvSpPr>
            <a:spLocks noGrp="1" noChangeArrowheads="1"/>
          </p:cNvSpPr>
          <p:nvPr>
            <p:ph idx="1"/>
          </p:nvPr>
        </p:nvSpPr>
        <p:spPr>
          <a:xfrm>
            <a:off x="457200" y="1600200"/>
            <a:ext cx="8229600" cy="5029200"/>
          </a:xfrm>
        </p:spPr>
        <p:txBody>
          <a:bodyPr/>
          <a:lstStyle/>
          <a:p>
            <a:pPr>
              <a:lnSpc>
                <a:spcPct val="90000"/>
              </a:lnSpc>
            </a:pPr>
            <a:r>
              <a:rPr lang="en-US" b="1" dirty="0"/>
              <a:t>CENTER OF CHRISTIANITY (JERUSALEM) HELD BY MUSLIMS</a:t>
            </a:r>
          </a:p>
          <a:p>
            <a:pPr marL="0" indent="0">
              <a:lnSpc>
                <a:spcPct val="90000"/>
              </a:lnSpc>
              <a:buNone/>
            </a:pPr>
            <a:endParaRPr lang="en-US" b="1" dirty="0"/>
          </a:p>
          <a:p>
            <a:pPr>
              <a:lnSpc>
                <a:spcPct val="90000"/>
              </a:lnSpc>
            </a:pPr>
            <a:r>
              <a:rPr lang="en-US" b="1" dirty="0"/>
              <a:t>LOSS OF RESPECT FOR CHURCH AND CRUSADING (BECAME POLITICAL)</a:t>
            </a:r>
          </a:p>
          <a:p>
            <a:pPr marL="0" indent="0">
              <a:lnSpc>
                <a:spcPct val="90000"/>
              </a:lnSpc>
              <a:buNone/>
            </a:pPr>
            <a:endParaRPr lang="en-US" b="1" dirty="0"/>
          </a:p>
          <a:p>
            <a:pPr>
              <a:lnSpc>
                <a:spcPct val="90000"/>
              </a:lnSpc>
            </a:pPr>
            <a:r>
              <a:rPr lang="en-US" b="1" dirty="0"/>
              <a:t>DISASTEROUS FOR THE JEWS</a:t>
            </a:r>
          </a:p>
          <a:p>
            <a:pPr marL="0" indent="0">
              <a:lnSpc>
                <a:spcPct val="90000"/>
              </a:lnSpc>
              <a:buNone/>
            </a:pPr>
            <a:endParaRPr lang="en-US" b="1" dirty="0"/>
          </a:p>
          <a:p>
            <a:pPr>
              <a:lnSpc>
                <a:spcPct val="90000"/>
              </a:lnSpc>
            </a:pPr>
            <a:r>
              <a:rPr lang="en-US" b="1" dirty="0"/>
              <a:t>DID LEAD TO INCREASED DESIRE FOR EASTERN GOODS LEADING TO THE AGE OF EXPLORATION</a:t>
            </a:r>
          </a:p>
          <a:p>
            <a:pPr marL="0" indent="0">
              <a:lnSpc>
                <a:spcPct val="90000"/>
              </a:lnSpc>
              <a:buNone/>
            </a:pPr>
            <a:endParaRPr lang="en-US" b="1" dirty="0"/>
          </a:p>
          <a:p>
            <a:pPr>
              <a:lnSpc>
                <a:spcPct val="90000"/>
              </a:lnSpc>
            </a:pPr>
            <a:r>
              <a:rPr lang="en-US" b="1" dirty="0"/>
              <a:t>ADVANCES IN SHIP BUILDING AND NAVIGATION</a:t>
            </a:r>
          </a:p>
          <a:p>
            <a:pPr>
              <a:lnSpc>
                <a:spcPct val="90000"/>
              </a:lnSpc>
              <a:buFontTx/>
              <a:buNone/>
            </a:pPr>
            <a:endParaRPr lang="en-US" b="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68782"/>
            <a:ext cx="1447800" cy="171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76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fade">
                                      <p:cBhvr>
                                        <p:cTn id="11" dur="1000"/>
                                        <p:tgtEl>
                                          <p:spTgt spid="27651">
                                            <p:txEl>
                                              <p:pRg st="0" end="0"/>
                                            </p:txEl>
                                          </p:spTgt>
                                        </p:tgtEl>
                                      </p:cBhvr>
                                    </p:animEffect>
                                    <p:anim calcmode="lin" valueType="num">
                                      <p:cBhvr>
                                        <p:cTn id="12"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765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76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fade">
                                      <p:cBhvr>
                                        <p:cTn id="19" dur="1000"/>
                                        <p:tgtEl>
                                          <p:spTgt spid="27651">
                                            <p:txEl>
                                              <p:pRg st="2" end="2"/>
                                            </p:txEl>
                                          </p:spTgt>
                                        </p:tgtEl>
                                      </p:cBhvr>
                                    </p:animEffect>
                                    <p:anim calcmode="lin" valueType="num">
                                      <p:cBhvr>
                                        <p:cTn id="20"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7651">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76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7651">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765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animEffect transition="in" filter="fade">
                                      <p:cBhvr>
                                        <p:cTn id="35" dur="1000"/>
                                        <p:tgtEl>
                                          <p:spTgt spid="27651">
                                            <p:txEl>
                                              <p:pRg st="6" end="6"/>
                                            </p:txEl>
                                          </p:spTgt>
                                        </p:tgtEl>
                                      </p:cBhvr>
                                    </p:animEffect>
                                    <p:anim calcmode="lin" valueType="num">
                                      <p:cBhvr>
                                        <p:cTn id="36"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7651">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765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7651">
                                            <p:txEl>
                                              <p:pRg st="8" end="8"/>
                                            </p:txEl>
                                          </p:spTgt>
                                        </p:tgtEl>
                                        <p:attrNameLst>
                                          <p:attrName>style.visibility</p:attrName>
                                        </p:attrNameLst>
                                      </p:cBhvr>
                                      <p:to>
                                        <p:strVal val="visible"/>
                                      </p:to>
                                    </p:set>
                                    <p:animEffect transition="in" filter="fade">
                                      <p:cBhvr>
                                        <p:cTn id="43" dur="1000"/>
                                        <p:tgtEl>
                                          <p:spTgt spid="27651">
                                            <p:txEl>
                                              <p:pRg st="8" end="8"/>
                                            </p:txEl>
                                          </p:spTgt>
                                        </p:tgtEl>
                                      </p:cBhvr>
                                    </p:animEffect>
                                    <p:anim calcmode="lin" valueType="num">
                                      <p:cBhvr>
                                        <p:cTn id="44" dur="10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27651">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2765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25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nodePh="1">
                                  <p:stCondLst>
                                    <p:cond delay="0"/>
                                  </p:stCondLst>
                                  <p:endCondLst>
                                    <p:cond evt="begin" delay="0">
                                      <p:tn val="5"/>
                                    </p:cond>
                                  </p:end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86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prstTxWarp prst="textWave2">
              <a:avLst/>
            </a:prstTxWarp>
          </a:bodyPr>
          <a:lstStyle/>
          <a:p>
            <a:r>
              <a:rPr lang="en-US" dirty="0"/>
              <a:t>Road to Feudalism</a:t>
            </a:r>
          </a:p>
        </p:txBody>
      </p:sp>
      <p:sp>
        <p:nvSpPr>
          <p:cNvPr id="15363" name="Rectangle 3"/>
          <p:cNvSpPr>
            <a:spLocks noGrp="1" noChangeArrowheads="1"/>
          </p:cNvSpPr>
          <p:nvPr>
            <p:ph idx="1"/>
          </p:nvPr>
        </p:nvSpPr>
        <p:spPr>
          <a:xfrm>
            <a:off x="457200" y="2057400"/>
            <a:ext cx="8229600" cy="4525963"/>
          </a:xfrm>
        </p:spPr>
        <p:txBody>
          <a:bodyPr/>
          <a:lstStyle/>
          <a:p>
            <a:r>
              <a:rPr lang="en-US" dirty="0"/>
              <a:t>Invaders at their worst, 850-950</a:t>
            </a:r>
          </a:p>
          <a:p>
            <a:pPr marL="0" indent="0">
              <a:buNone/>
            </a:pPr>
            <a:endParaRPr lang="en-US" dirty="0"/>
          </a:p>
          <a:p>
            <a:pPr>
              <a:buFontTx/>
              <a:buNone/>
            </a:pPr>
            <a:r>
              <a:rPr lang="en-US" dirty="0"/>
              <a:t>        - Vikings from the North</a:t>
            </a:r>
          </a:p>
          <a:p>
            <a:pPr>
              <a:buFontTx/>
              <a:buNone/>
            </a:pPr>
            <a:r>
              <a:rPr lang="en-US" dirty="0"/>
              <a:t>        - Magyars from the east</a:t>
            </a:r>
          </a:p>
          <a:p>
            <a:pPr>
              <a:buFontTx/>
              <a:buNone/>
            </a:pPr>
            <a:r>
              <a:rPr lang="en-US" dirty="0"/>
              <a:t>        - Muslims from the south</a:t>
            </a:r>
          </a:p>
          <a:p>
            <a:pPr>
              <a:buFontTx/>
              <a:buNone/>
            </a:pPr>
            <a:endParaRPr lang="en-US" dirty="0"/>
          </a:p>
          <a:p>
            <a:r>
              <a:rPr lang="en-US" dirty="0"/>
              <a:t>No security from a king</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265" y="1538305"/>
            <a:ext cx="6324605" cy="5319695"/>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5" name="TextBox 4">
            <a:extLst>
              <a:ext uri="{FF2B5EF4-FFF2-40B4-BE49-F238E27FC236}">
                <a16:creationId xmlns:a16="http://schemas.microsoft.com/office/drawing/2014/main" id="{C64086DC-A5D0-4C07-BBA8-EDF29412DC7E}"/>
              </a:ext>
            </a:extLst>
          </p:cNvPr>
          <p:cNvSpPr txBox="1"/>
          <p:nvPr/>
        </p:nvSpPr>
        <p:spPr>
          <a:xfrm>
            <a:off x="4038600" y="5562600"/>
            <a:ext cx="1676400" cy="461665"/>
          </a:xfrm>
          <a:prstGeom prst="rect">
            <a:avLst/>
          </a:prstGeom>
          <a:noFill/>
        </p:spPr>
        <p:txBody>
          <a:bodyPr wrap="square" rtlCol="0">
            <a:spAutoFit/>
          </a:bodyPr>
          <a:lstStyle/>
          <a:p>
            <a:r>
              <a:rPr lang="en-US" dirty="0">
                <a:hlinkClick r:id="rId4"/>
              </a:rPr>
              <a:t>VIDEO</a:t>
            </a:r>
            <a:endParaRPr lang="en-US" dirty="0"/>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prstTxWarp prst="textStop">
              <a:avLst/>
            </a:prstTxWarp>
          </a:bodyPr>
          <a:lstStyle/>
          <a:p>
            <a:r>
              <a:rPr lang="en-US" dirty="0"/>
              <a:t>Feudalism</a:t>
            </a:r>
          </a:p>
        </p:txBody>
      </p:sp>
      <p:sp>
        <p:nvSpPr>
          <p:cNvPr id="16387" name="Rectangle 3"/>
          <p:cNvSpPr>
            <a:spLocks noGrp="1" noChangeArrowheads="1"/>
          </p:cNvSpPr>
          <p:nvPr>
            <p:ph idx="1"/>
          </p:nvPr>
        </p:nvSpPr>
        <p:spPr/>
        <p:txBody>
          <a:bodyPr>
            <a:prstTxWarp prst="textPlain">
              <a:avLst/>
            </a:prstTxWarp>
          </a:bodyPr>
          <a:lstStyle/>
          <a:p>
            <a:r>
              <a:rPr lang="en-US" dirty="0"/>
              <a:t>Based on Class</a:t>
            </a:r>
          </a:p>
          <a:p>
            <a:endParaRPr lang="en-US" dirty="0"/>
          </a:p>
          <a:p>
            <a:r>
              <a:rPr lang="en-US" dirty="0"/>
              <a:t>Those who fought (nobles and knights)</a:t>
            </a:r>
          </a:p>
          <a:p>
            <a:r>
              <a:rPr lang="en-US" dirty="0"/>
              <a:t>Those who prayed (clergy, monks, and nuns)</a:t>
            </a:r>
          </a:p>
          <a:p>
            <a:r>
              <a:rPr lang="en-US" dirty="0"/>
              <a:t>Those who worked (peasants)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371600"/>
            <a:ext cx="2511136" cy="2209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905000"/>
            <a:ext cx="984885" cy="1524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0945" y="5105400"/>
            <a:ext cx="1362837" cy="1600200"/>
          </a:xfrm>
          <a:prstGeom prst="rect">
            <a:avLst/>
          </a:prstGeom>
        </p:spPr>
      </p:pic>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prstTxWarp prst="textStop">
              <a:avLst/>
            </a:prstTxWarp>
          </a:bodyPr>
          <a:lstStyle/>
          <a:p>
            <a:r>
              <a:rPr lang="en-US" dirty="0"/>
              <a:t>Feudalism</a:t>
            </a:r>
          </a:p>
        </p:txBody>
      </p:sp>
      <p:sp>
        <p:nvSpPr>
          <p:cNvPr id="17411" name="Rectangle 3"/>
          <p:cNvSpPr>
            <a:spLocks noGrp="1" noChangeArrowheads="1"/>
          </p:cNvSpPr>
          <p:nvPr>
            <p:ph idx="1"/>
          </p:nvPr>
        </p:nvSpPr>
        <p:spPr/>
        <p:txBody>
          <a:bodyPr/>
          <a:lstStyle/>
          <a:p>
            <a:r>
              <a:rPr lang="en-US"/>
              <a:t>Lord: owned the land</a:t>
            </a:r>
          </a:p>
          <a:p>
            <a:r>
              <a:rPr lang="en-US"/>
              <a:t>Vassal: received a land grant, fief</a:t>
            </a:r>
          </a:p>
          <a:p>
            <a:r>
              <a:rPr lang="en-US"/>
              <a:t>Knight: pledged to defend lord’s land in exchange for fiefs</a:t>
            </a:r>
          </a:p>
          <a:p>
            <a:r>
              <a:rPr lang="en-US"/>
              <a:t>Serfs: peasants bound to the land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907291"/>
            <a:ext cx="3130550" cy="279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prstTxWarp prst="textStop">
              <a:avLst/>
            </a:prstTxWarp>
          </a:bodyPr>
          <a:lstStyle/>
          <a:p>
            <a:r>
              <a:rPr lang="en-US" dirty="0"/>
              <a:t>Feudalism</a:t>
            </a:r>
          </a:p>
        </p:txBody>
      </p:sp>
      <p:sp>
        <p:nvSpPr>
          <p:cNvPr id="18435" name="Rectangle 3"/>
          <p:cNvSpPr>
            <a:spLocks noGrp="1" noChangeArrowheads="1"/>
          </p:cNvSpPr>
          <p:nvPr>
            <p:ph idx="1"/>
          </p:nvPr>
        </p:nvSpPr>
        <p:spPr/>
        <p:txBody>
          <a:bodyPr/>
          <a:lstStyle/>
          <a:p>
            <a:r>
              <a:rPr lang="en-US"/>
              <a:t>Manors:</a:t>
            </a:r>
          </a:p>
          <a:p>
            <a:pPr>
              <a:buFontTx/>
              <a:buNone/>
            </a:pPr>
            <a:endParaRPr lang="en-US"/>
          </a:p>
          <a:p>
            <a:pPr>
              <a:buFontTx/>
              <a:buNone/>
            </a:pPr>
            <a:r>
              <a:rPr lang="en-US"/>
              <a:t>      - The lord’s estate, which peasants were bound to work in exchange for protection, housing, and farmland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651" y="3352800"/>
            <a:ext cx="3489960" cy="3361542"/>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Castles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1909" y="1981200"/>
            <a:ext cx="4594200" cy="3810000"/>
          </a:xfrm>
          <a:ln>
            <a:solidFill>
              <a:schemeClr val="tx1"/>
            </a:solidFill>
          </a:ln>
        </p:spPr>
      </p:pic>
      <p:sp>
        <p:nvSpPr>
          <p:cNvPr id="3" name="Content Placeholder 2"/>
          <p:cNvSpPr>
            <a:spLocks noGrp="1"/>
          </p:cNvSpPr>
          <p:nvPr>
            <p:ph sz="quarter" idx="3"/>
          </p:nvPr>
        </p:nvSpPr>
        <p:spPr/>
        <p:txBody>
          <a:bodyPr/>
          <a:lstStyle/>
          <a:p>
            <a:endParaRPr lang="en-US"/>
          </a:p>
        </p:txBody>
      </p:sp>
      <p:pic>
        <p:nvPicPr>
          <p:cNvPr id="6" name="Content Placeholder 5"/>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309243" y="1981200"/>
            <a:ext cx="4758557" cy="3810000"/>
          </a:xfrm>
          <a:ln>
            <a:solidFill>
              <a:schemeClr val="tx1"/>
            </a:solidFill>
          </a:ln>
        </p:spPr>
      </p:pic>
      <p:sp>
        <p:nvSpPr>
          <p:cNvPr id="7" name="TextBox 6"/>
          <p:cNvSpPr txBox="1"/>
          <p:nvPr/>
        </p:nvSpPr>
        <p:spPr>
          <a:xfrm>
            <a:off x="2057400" y="6019800"/>
            <a:ext cx="2895600" cy="461665"/>
          </a:xfrm>
          <a:prstGeom prst="rect">
            <a:avLst/>
          </a:prstGeom>
          <a:noFill/>
        </p:spPr>
        <p:txBody>
          <a:bodyPr wrap="square" rtlCol="0">
            <a:spAutoFit/>
          </a:bodyPr>
          <a:lstStyle/>
          <a:p>
            <a:pPr algn="ctr"/>
            <a:r>
              <a:rPr lang="en-US" dirty="0">
                <a:hlinkClick r:id="rId5"/>
              </a:rPr>
              <a:t>VIDEO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307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Let’s Take English as an Example</a:t>
            </a:r>
          </a:p>
        </p:txBody>
      </p:sp>
      <p:sp>
        <p:nvSpPr>
          <p:cNvPr id="4" name="Content Placeholder 3"/>
          <p:cNvSpPr>
            <a:spLocks noGrp="1"/>
          </p:cNvSpPr>
          <p:nvPr>
            <p:ph idx="1"/>
          </p:nvPr>
        </p:nvSpPr>
        <p:spPr/>
        <p:txBody>
          <a:bodyPr/>
          <a:lstStyle/>
          <a:p>
            <a:r>
              <a:rPr lang="en-US" dirty="0">
                <a:hlinkClick r:id="rId3"/>
              </a:rPr>
              <a:t>OLD ENGLISH</a:t>
            </a:r>
            <a:endParaRPr lang="en-US" dirty="0"/>
          </a:p>
          <a:p>
            <a:endParaRPr lang="en-US" dirty="0"/>
          </a:p>
          <a:p>
            <a:pPr marL="0" indent="0">
              <a:buNone/>
            </a:pPr>
            <a:endParaRPr lang="en-US" dirty="0"/>
          </a:p>
          <a:p>
            <a:endParaRPr lang="en-US" dirty="0"/>
          </a:p>
          <a:p>
            <a:r>
              <a:rPr lang="en-US" dirty="0">
                <a:hlinkClick r:id="rId4"/>
              </a:rPr>
              <a:t>MIDDLE ENGLISH</a:t>
            </a:r>
            <a:endParaRPr lang="en-US" dirty="0"/>
          </a:p>
          <a:p>
            <a:endParaRPr lang="en-US" dirty="0"/>
          </a:p>
          <a:p>
            <a:endParaRPr lang="en-US" dirty="0"/>
          </a:p>
          <a:p>
            <a:endParaRPr lang="en-US" dirty="0"/>
          </a:p>
          <a:p>
            <a:r>
              <a:rPr lang="en-US" dirty="0">
                <a:hlinkClick r:id="rId5"/>
              </a:rPr>
              <a:t>MODERN ENGLISH</a:t>
            </a:r>
            <a:endParaRPr lang="en-US" dirty="0"/>
          </a:p>
          <a:p>
            <a:endParaRPr lang="en-US" dirty="0"/>
          </a:p>
          <a:p>
            <a:endParaRPr lang="en-US" dirty="0"/>
          </a:p>
          <a:p>
            <a:endParaRPr lang="en-US" dirty="0"/>
          </a:p>
          <a:p>
            <a:pPr marL="0" indent="0">
              <a:buNone/>
            </a:pPr>
            <a:endParaRPr lang="en-US" dirty="0"/>
          </a:p>
        </p:txBody>
      </p:sp>
      <p:pic>
        <p:nvPicPr>
          <p:cNvPr id="5" name="Picture 4"/>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3962400" y="2286000"/>
            <a:ext cx="4572000" cy="2537460"/>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prstTxWarp prst="textPlain">
              <a:avLst/>
            </a:prstTxWarp>
          </a:bodyPr>
          <a:lstStyle/>
          <a:p>
            <a:r>
              <a:rPr lang="en-US" dirty="0"/>
              <a:t>Germanic Kingdoms</a:t>
            </a:r>
          </a:p>
        </p:txBody>
      </p:sp>
      <p:sp>
        <p:nvSpPr>
          <p:cNvPr id="7171" name="Rectangle 3"/>
          <p:cNvSpPr>
            <a:spLocks noGrp="1" noChangeArrowheads="1"/>
          </p:cNvSpPr>
          <p:nvPr>
            <p:ph idx="1"/>
          </p:nvPr>
        </p:nvSpPr>
        <p:spPr/>
        <p:txBody>
          <a:bodyPr/>
          <a:lstStyle/>
          <a:p>
            <a:r>
              <a:rPr lang="en-US" dirty="0"/>
              <a:t>Unwritten laws</a:t>
            </a:r>
          </a:p>
          <a:p>
            <a:pPr marL="0" indent="0">
              <a:buNone/>
            </a:pPr>
            <a:endParaRPr lang="en-US" dirty="0"/>
          </a:p>
          <a:p>
            <a:r>
              <a:rPr lang="en-US" dirty="0"/>
              <a:t>Stressed personal ties</a:t>
            </a:r>
          </a:p>
          <a:p>
            <a:pPr marL="0" indent="0">
              <a:buNone/>
            </a:pPr>
            <a:endParaRPr lang="en-US" dirty="0"/>
          </a:p>
          <a:p>
            <a:r>
              <a:rPr lang="en-US" dirty="0"/>
              <a:t>Germanic Chiefs</a:t>
            </a:r>
          </a:p>
          <a:p>
            <a:pPr>
              <a:buFontTx/>
              <a:buNone/>
            </a:pPr>
            <a:r>
              <a:rPr lang="en-US" dirty="0"/>
              <a:t>        - band of warriors</a:t>
            </a:r>
          </a:p>
          <a:p>
            <a:pPr>
              <a:buFontTx/>
              <a:buNone/>
            </a:pPr>
            <a:r>
              <a:rPr lang="en-US" dirty="0"/>
              <a:t>               - lived in his hall</a:t>
            </a:r>
          </a:p>
          <a:p>
            <a:pPr>
              <a:buFontTx/>
              <a:buNone/>
            </a:pPr>
            <a:r>
              <a:rPr lang="en-US" dirty="0"/>
              <a:t>               - extreme loyalty</a:t>
            </a:r>
          </a:p>
          <a:p>
            <a:pPr>
              <a:buFontTx/>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2206625" cy="348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prstTxWarp prst="textTriangle">
              <a:avLst/>
            </a:prstTxWarp>
          </a:bodyPr>
          <a:lstStyle/>
          <a:p>
            <a:r>
              <a:rPr lang="en-US" dirty="0"/>
              <a:t>The Franks</a:t>
            </a:r>
          </a:p>
        </p:txBody>
      </p:sp>
      <p:sp>
        <p:nvSpPr>
          <p:cNvPr id="8195" name="Rectangle 3"/>
          <p:cNvSpPr>
            <a:spLocks noGrp="1" noChangeArrowheads="1"/>
          </p:cNvSpPr>
          <p:nvPr>
            <p:ph idx="1"/>
          </p:nvPr>
        </p:nvSpPr>
        <p:spPr/>
        <p:txBody>
          <a:bodyPr/>
          <a:lstStyle/>
          <a:p>
            <a:r>
              <a:rPr lang="en-US" dirty="0"/>
              <a:t>Gaul</a:t>
            </a:r>
          </a:p>
          <a:p>
            <a:pPr marL="0" indent="0">
              <a:buNone/>
            </a:pPr>
            <a:endParaRPr lang="en-US" dirty="0"/>
          </a:p>
          <a:p>
            <a:r>
              <a:rPr lang="en-US" dirty="0"/>
              <a:t>496, Clovis brings them to Christianity</a:t>
            </a:r>
          </a:p>
          <a:p>
            <a:pPr marL="0" indent="0">
              <a:buNone/>
            </a:pPr>
            <a:endParaRPr lang="en-US" dirty="0"/>
          </a:p>
          <a:p>
            <a:r>
              <a:rPr lang="en-US" dirty="0"/>
              <a:t>511, Clovis unites Franks into one kingdom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658" y="3962400"/>
            <a:ext cx="2345056" cy="27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prstTxWarp prst="textTriangle">
              <a:avLst/>
            </a:prstTxWarp>
          </a:bodyPr>
          <a:lstStyle/>
          <a:p>
            <a:r>
              <a:rPr lang="en-US" dirty="0"/>
              <a:t>The Franks</a:t>
            </a:r>
          </a:p>
        </p:txBody>
      </p:sp>
      <p:sp>
        <p:nvSpPr>
          <p:cNvPr id="9219" name="Rectangle 3"/>
          <p:cNvSpPr>
            <a:spLocks noGrp="1" noChangeArrowheads="1"/>
          </p:cNvSpPr>
          <p:nvPr>
            <p:ph idx="1"/>
          </p:nvPr>
        </p:nvSpPr>
        <p:spPr/>
        <p:txBody>
          <a:bodyPr/>
          <a:lstStyle/>
          <a:p>
            <a:r>
              <a:rPr lang="en-US" dirty="0"/>
              <a:t>Major Domo, “mayor of the palace”</a:t>
            </a:r>
          </a:p>
          <a:p>
            <a:pPr marL="0" indent="0">
              <a:buNone/>
            </a:pPr>
            <a:endParaRPr lang="en-US" dirty="0"/>
          </a:p>
          <a:p>
            <a:r>
              <a:rPr lang="en-US" dirty="0"/>
              <a:t>In charge of royal household and estates</a:t>
            </a:r>
          </a:p>
          <a:p>
            <a:pPr marL="0" indent="0">
              <a:buNone/>
            </a:pPr>
            <a:endParaRPr lang="en-US" dirty="0"/>
          </a:p>
          <a:p>
            <a:r>
              <a:rPr lang="en-US" dirty="0"/>
              <a:t>More powerful than the king</a:t>
            </a:r>
          </a:p>
          <a:p>
            <a:pPr marL="0" indent="0">
              <a:buNone/>
            </a:pPr>
            <a:endParaRPr lang="en-US" dirty="0"/>
          </a:p>
          <a:p>
            <a:r>
              <a:rPr lang="en-US" dirty="0"/>
              <a:t>Charles Martel, “the hammer”</a:t>
            </a:r>
          </a:p>
          <a:p>
            <a:pPr>
              <a:buFontTx/>
              <a:buNone/>
            </a:pPr>
            <a:r>
              <a:rPr lang="en-US" dirty="0"/>
              <a:t>            - extended Frank’s reign</a:t>
            </a:r>
          </a:p>
          <a:p>
            <a:pPr>
              <a:buFontTx/>
              <a:buNone/>
            </a:pPr>
            <a:r>
              <a:rPr lang="en-US" dirty="0"/>
              <a:t>            - 732, victorious at Battle of Tours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247151"/>
            <a:ext cx="2326272"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prstTxWarp prst="textTriangle">
              <a:avLst/>
            </a:prstTxWarp>
          </a:bodyPr>
          <a:lstStyle/>
          <a:p>
            <a:r>
              <a:rPr lang="en-US" dirty="0"/>
              <a:t>The Franks</a:t>
            </a:r>
          </a:p>
        </p:txBody>
      </p:sp>
      <p:sp>
        <p:nvSpPr>
          <p:cNvPr id="10243" name="Rectangle 3"/>
          <p:cNvSpPr>
            <a:spLocks noGrp="1" noChangeArrowheads="1"/>
          </p:cNvSpPr>
          <p:nvPr>
            <p:ph idx="1"/>
          </p:nvPr>
        </p:nvSpPr>
        <p:spPr/>
        <p:txBody>
          <a:bodyPr/>
          <a:lstStyle/>
          <a:p>
            <a:r>
              <a:rPr lang="en-US" dirty="0"/>
              <a:t>Pepin the Short, Charles’s son</a:t>
            </a:r>
          </a:p>
          <a:p>
            <a:pPr marL="0" indent="0">
              <a:buNone/>
            </a:pPr>
            <a:endParaRPr lang="en-US" dirty="0"/>
          </a:p>
          <a:p>
            <a:r>
              <a:rPr lang="en-US" dirty="0"/>
              <a:t>Pope anointed him “king by the grace of god” in exchange for his promise to fight the </a:t>
            </a:r>
            <a:r>
              <a:rPr lang="en-US" dirty="0" err="1"/>
              <a:t>Lombards</a:t>
            </a:r>
            <a:endParaRPr lang="en-US" dirty="0"/>
          </a:p>
          <a:p>
            <a:pPr marL="0" indent="0">
              <a:buNone/>
            </a:pPr>
            <a:endParaRPr lang="en-US" dirty="0"/>
          </a:p>
          <a:p>
            <a:r>
              <a:rPr lang="en-US" dirty="0"/>
              <a:t>Beginning of Carolingian Dynasty, 751-987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38" y="0"/>
            <a:ext cx="8782924" cy="6858000"/>
          </a:xfrm>
          <a:prstGeom prst="rect">
            <a:avLst/>
          </a:prstGeom>
          <a:ln>
            <a:noFill/>
          </a:ln>
          <a:effectLst/>
          <a:scene3d>
            <a:camera prst="orthographicFront">
              <a:rot lat="0" lon="0" rev="0"/>
            </a:camera>
            <a:lightRig rig="chilly" dir="t">
              <a:rot lat="0" lon="0" rev="18480000"/>
            </a:lightRig>
          </a:scene3d>
          <a:sp3d prstMaterial="clear">
            <a:bevelT h="63500"/>
          </a:sp3d>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prstTxWarp prst="textTriangle">
              <a:avLst/>
            </a:prstTxWarp>
          </a:bodyPr>
          <a:lstStyle/>
          <a:p>
            <a:r>
              <a:rPr lang="en-US" dirty="0"/>
              <a:t>The Franks</a:t>
            </a:r>
          </a:p>
        </p:txBody>
      </p:sp>
      <p:sp>
        <p:nvSpPr>
          <p:cNvPr id="11267" name="Rectangle 3"/>
          <p:cNvSpPr>
            <a:spLocks noGrp="1" noChangeArrowheads="1"/>
          </p:cNvSpPr>
          <p:nvPr>
            <p:ph idx="1"/>
          </p:nvPr>
        </p:nvSpPr>
        <p:spPr/>
        <p:txBody>
          <a:bodyPr/>
          <a:lstStyle/>
          <a:p>
            <a:r>
              <a:rPr lang="en-US" dirty="0"/>
              <a:t>771 Charlemagne, “Charles the Great,” Pepin’s son</a:t>
            </a:r>
          </a:p>
          <a:p>
            <a:pPr marL="0" indent="0">
              <a:buNone/>
            </a:pPr>
            <a:endParaRPr lang="en-US" dirty="0"/>
          </a:p>
          <a:p>
            <a:r>
              <a:rPr lang="en-US" dirty="0"/>
              <a:t>Expanded Frankish kingdom into an empire</a:t>
            </a:r>
          </a:p>
          <a:p>
            <a:pPr marL="0" indent="0">
              <a:buNone/>
            </a:pPr>
            <a:endParaRPr lang="en-US" dirty="0"/>
          </a:p>
          <a:p>
            <a:r>
              <a:rPr lang="en-US" dirty="0"/>
              <a:t>Spread Christianity</a:t>
            </a:r>
          </a:p>
          <a:p>
            <a:pPr marL="0" indent="0">
              <a:buNone/>
            </a:pPr>
            <a:endParaRPr lang="en-US" dirty="0"/>
          </a:p>
          <a:p>
            <a:r>
              <a:rPr lang="en-US" dirty="0"/>
              <a:t>Christmas day, 800, Pope Leo III crowned him emperor of the Holy Roman Empire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7463"/>
            <a:ext cx="8815387"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prstTxWarp prst="textTriangle">
              <a:avLst/>
            </a:prstTxWarp>
          </a:bodyPr>
          <a:lstStyle/>
          <a:p>
            <a:r>
              <a:rPr lang="en-US" dirty="0"/>
              <a:t>The Franks</a:t>
            </a:r>
          </a:p>
        </p:txBody>
      </p:sp>
      <p:sp>
        <p:nvSpPr>
          <p:cNvPr id="12291" name="Rectangle 3"/>
          <p:cNvSpPr>
            <a:spLocks noGrp="1" noChangeArrowheads="1"/>
          </p:cNvSpPr>
          <p:nvPr>
            <p:ph idx="1"/>
          </p:nvPr>
        </p:nvSpPr>
        <p:spPr/>
        <p:txBody>
          <a:bodyPr>
            <a:prstTxWarp prst="textPlain">
              <a:avLst/>
            </a:prstTxWarp>
          </a:bodyPr>
          <a:lstStyle/>
          <a:p>
            <a:pPr>
              <a:lnSpc>
                <a:spcPct val="90000"/>
              </a:lnSpc>
            </a:pPr>
            <a:r>
              <a:rPr lang="en-US" dirty="0"/>
              <a:t>Charlemagne led a revival of learning</a:t>
            </a:r>
          </a:p>
          <a:p>
            <a:pPr marL="0" indent="0">
              <a:lnSpc>
                <a:spcPct val="90000"/>
              </a:lnSpc>
              <a:buNone/>
            </a:pPr>
            <a:endParaRPr lang="en-US" dirty="0"/>
          </a:p>
          <a:p>
            <a:pPr>
              <a:lnSpc>
                <a:spcPct val="90000"/>
              </a:lnSpc>
            </a:pPr>
            <a:r>
              <a:rPr lang="en-US" dirty="0"/>
              <a:t>Died 814</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2656</TotalTime>
  <Words>1301</Words>
  <Application>Microsoft Office PowerPoint</Application>
  <PresentationFormat>On-screen Show (4:3)</PresentationFormat>
  <Paragraphs>215</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Courier New</vt:lpstr>
      <vt:lpstr>Palatino Linotype</vt:lpstr>
      <vt:lpstr>Times New Roman</vt:lpstr>
      <vt:lpstr>Executive</vt:lpstr>
      <vt:lpstr>Rome Fell</vt:lpstr>
      <vt:lpstr>Rome Fell</vt:lpstr>
      <vt:lpstr>Let’s Take English as an Example</vt:lpstr>
      <vt:lpstr>Germanic Kingdoms</vt:lpstr>
      <vt:lpstr>The Franks</vt:lpstr>
      <vt:lpstr>The Franks</vt:lpstr>
      <vt:lpstr>The Franks</vt:lpstr>
      <vt:lpstr>The Franks</vt:lpstr>
      <vt:lpstr>The Franks</vt:lpstr>
      <vt:lpstr>Charlemagne’s Legacy</vt:lpstr>
      <vt:lpstr>PowerPoint Presentation</vt:lpstr>
      <vt:lpstr>Christianity</vt:lpstr>
      <vt:lpstr>Christianity</vt:lpstr>
      <vt:lpstr>The Catholic Church</vt:lpstr>
      <vt:lpstr>Great Schism</vt:lpstr>
      <vt:lpstr>The Crusades</vt:lpstr>
      <vt:lpstr>1st CRUSADE</vt:lpstr>
      <vt:lpstr>RESULTS OF FIRST CRUSADE</vt:lpstr>
      <vt:lpstr>Other Crusades</vt:lpstr>
      <vt:lpstr>Crusades of Kings</vt:lpstr>
      <vt:lpstr>EFFECTS OF THE CRUSADES IN THE WESTERN WORLD</vt:lpstr>
      <vt:lpstr>PowerPoint Presentation</vt:lpstr>
      <vt:lpstr>Road to Feudalism</vt:lpstr>
      <vt:lpstr>Feudalism</vt:lpstr>
      <vt:lpstr>Feudalism</vt:lpstr>
      <vt:lpstr>Feudalism</vt:lpstr>
      <vt:lpstr>Castles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Cleary</dc:creator>
  <cp:lastModifiedBy>Timothy Rose</cp:lastModifiedBy>
  <cp:revision>161</cp:revision>
  <dcterms:created xsi:type="dcterms:W3CDTF">1601-01-01T00:00:00Z</dcterms:created>
  <dcterms:modified xsi:type="dcterms:W3CDTF">2019-10-11T19:10:08Z</dcterms:modified>
</cp:coreProperties>
</file>