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2" r:id="rId3"/>
    <p:sldMasterId id="2147483673" r:id="rId4"/>
    <p:sldMasterId id="2147483675" r:id="rId5"/>
  </p:sldMasterIdLst>
  <p:notesMasterIdLst>
    <p:notesMasterId r:id="rId44"/>
  </p:notesMasterIdLst>
  <p:sldIdLst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DE9DA5-7E86-4142-8D46-D60085AC13A7}">
  <a:tblStyle styleId="{45DE9DA5-7E86-4142-8D46-D60085AC13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37f740a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37f740ac2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g337f740ac2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75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DEFINED</a:t>
            </a:r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0" y="914400"/>
            <a:ext cx="9144000" cy="502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Demand?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4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</a:t>
            </a:r>
            <a:r>
              <a:rPr lang="en-US"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different quantities of goods that consumers are </a:t>
            </a:r>
            <a:r>
              <a:rPr lang="en-US" sz="34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willing </a:t>
            </a:r>
            <a:r>
              <a:rPr lang="en-US"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US" sz="34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able</a:t>
            </a:r>
            <a:r>
              <a:rPr lang="en-US"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buy at different prices.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(Ex: You are </a:t>
            </a:r>
            <a:r>
              <a:rPr lang="en-US" sz="3000" b="1" i="0" u="sng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able</a:t>
            </a:r>
            <a:r>
              <a:rPr lang="en-US" sz="30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purchase diapers, but if you aren’t </a:t>
            </a:r>
            <a:r>
              <a:rPr lang="en-US" sz="3000" b="1" i="0" u="sng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willing</a:t>
            </a:r>
            <a:r>
              <a:rPr lang="en-US" sz="30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buy then there is NO demand).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</a:t>
            </a:r>
            <a:r>
              <a:rPr lang="en-US" sz="3600" b="1" i="0" u="sng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 of Demand</a:t>
            </a:r>
            <a:r>
              <a:rPr lang="en-US" sz="36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an INVERSE relationship between price and quantity demanded.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GRAPHING DEMAND</a:t>
            </a:r>
            <a:endParaRPr/>
          </a:p>
        </p:txBody>
      </p:sp>
      <p:grpSp>
        <p:nvGrpSpPr>
          <p:cNvPr id="323" name="Google Shape;323;p45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324" name="Google Shape;324;p45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5" name="Google Shape;325;p45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6" name="Google Shape;326;p45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dirty="0"/>
          </a:p>
        </p:txBody>
      </p:sp>
      <p:sp>
        <p:nvSpPr>
          <p:cNvPr id="327" name="Google Shape;327;p45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28" name="Google Shape;328;p45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329" name="Google Shape;329;p45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330" name="Google Shape;330;p45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331" name="Google Shape;331;p45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graphicFrame>
        <p:nvGraphicFramePr>
          <p:cNvPr id="333" name="Google Shape;333;p45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4" name="Google Shape;334;p45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45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45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45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45"/>
          <p:cNvSpPr txBox="1"/>
          <p:nvPr/>
        </p:nvSpPr>
        <p:spPr>
          <a:xfrm>
            <a:off x="7086600" y="5181600"/>
            <a:ext cx="1603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 you get the Market Demand?</a:t>
            </a:r>
            <a:r>
              <a:rPr lang="en-US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pSp>
        <p:nvGrpSpPr>
          <p:cNvPr id="347" name="Google Shape;347;p46"/>
          <p:cNvGrpSpPr/>
          <p:nvPr/>
        </p:nvGrpSpPr>
        <p:grpSpPr>
          <a:xfrm>
            <a:off x="493712" y="4648200"/>
            <a:ext cx="1676400" cy="1752600"/>
            <a:chOff x="2338387" y="1504950"/>
            <a:chExt cx="4745037" cy="4324350"/>
          </a:xfrm>
        </p:grpSpPr>
        <p:cxnSp>
          <p:nvCxnSpPr>
            <p:cNvPr id="348" name="Google Shape;348;p46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9" name="Google Shape;349;p46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0" name="Google Shape;350;p46"/>
          <p:cNvSpPr txBox="1"/>
          <p:nvPr/>
        </p:nvSpPr>
        <p:spPr>
          <a:xfrm>
            <a:off x="1941512" y="6338887"/>
            <a:ext cx="42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51" name="Google Shape;351;p46"/>
          <p:cNvSpPr txBox="1"/>
          <p:nvPr/>
        </p:nvSpPr>
        <p:spPr>
          <a:xfrm>
            <a:off x="304800" y="762000"/>
            <a:ext cx="1371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Billy </a:t>
            </a:r>
            <a:endParaRPr/>
          </a:p>
        </p:txBody>
      </p:sp>
      <p:graphicFrame>
        <p:nvGraphicFramePr>
          <p:cNvPr id="352" name="Google Shape;352;p46"/>
          <p:cNvGraphicFramePr/>
          <p:nvPr/>
        </p:nvGraphicFramePr>
        <p:xfrm>
          <a:off x="228600" y="1295400"/>
          <a:ext cx="1549375" cy="30194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6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Demd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3" name="Google Shape;353;p46"/>
          <p:cNvSpPr/>
          <p:nvPr/>
        </p:nvSpPr>
        <p:spPr>
          <a:xfrm rot="-960000">
            <a:off x="874712" y="4800600"/>
            <a:ext cx="990600" cy="160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46"/>
          <p:cNvSpPr/>
          <p:nvPr/>
        </p:nvSpPr>
        <p:spPr>
          <a:xfrm>
            <a:off x="1828800" y="2514600"/>
            <a:ext cx="533400" cy="533400"/>
          </a:xfrm>
          <a:prstGeom prst="mathPlus">
            <a:avLst>
              <a:gd name="adj1" fmla="val 8685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46"/>
          <p:cNvSpPr txBox="1"/>
          <p:nvPr/>
        </p:nvSpPr>
        <p:spPr>
          <a:xfrm>
            <a:off x="2438400" y="762000"/>
            <a:ext cx="1524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Jean </a:t>
            </a:r>
            <a:endParaRPr/>
          </a:p>
        </p:txBody>
      </p:sp>
      <p:sp>
        <p:nvSpPr>
          <p:cNvPr id="356" name="Google Shape;356;p46"/>
          <p:cNvSpPr txBox="1"/>
          <p:nvPr/>
        </p:nvSpPr>
        <p:spPr>
          <a:xfrm>
            <a:off x="4038600" y="762000"/>
            <a:ext cx="297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Individuals </a:t>
            </a:r>
            <a:endParaRPr/>
          </a:p>
        </p:txBody>
      </p:sp>
      <p:cxnSp>
        <p:nvCxnSpPr>
          <p:cNvPr id="357" name="Google Shape;357;p46"/>
          <p:cNvCxnSpPr/>
          <p:nvPr/>
        </p:nvCxnSpPr>
        <p:spPr>
          <a:xfrm>
            <a:off x="6477000" y="2590800"/>
            <a:ext cx="762000" cy="0"/>
          </a:xfrm>
          <a:prstGeom prst="straightConnector1">
            <a:avLst/>
          </a:prstGeom>
          <a:noFill/>
          <a:ln w="165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8" name="Google Shape;358;p46"/>
          <p:cNvCxnSpPr/>
          <p:nvPr/>
        </p:nvCxnSpPr>
        <p:spPr>
          <a:xfrm>
            <a:off x="6477000" y="2971800"/>
            <a:ext cx="762000" cy="0"/>
          </a:xfrm>
          <a:prstGeom prst="straightConnector1">
            <a:avLst/>
          </a:prstGeom>
          <a:noFill/>
          <a:ln w="165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59" name="Google Shape;359;p46"/>
          <p:cNvGraphicFramePr/>
          <p:nvPr/>
        </p:nvGraphicFramePr>
        <p:xfrm>
          <a:off x="2438400" y="1295400"/>
          <a:ext cx="1549375" cy="30194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6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Demd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60" name="Google Shape;360;p46"/>
          <p:cNvGraphicFramePr/>
          <p:nvPr/>
        </p:nvGraphicFramePr>
        <p:xfrm>
          <a:off x="4724400" y="1295400"/>
          <a:ext cx="1549375" cy="30194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6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Demd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1" name="Google Shape;361;p46"/>
          <p:cNvSpPr/>
          <p:nvPr/>
        </p:nvSpPr>
        <p:spPr>
          <a:xfrm>
            <a:off x="4114800" y="2514600"/>
            <a:ext cx="533400" cy="533400"/>
          </a:xfrm>
          <a:prstGeom prst="mathPlus">
            <a:avLst>
              <a:gd name="adj1" fmla="val 8685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62" name="Google Shape;362;p46"/>
          <p:cNvGraphicFramePr/>
          <p:nvPr/>
        </p:nvGraphicFramePr>
        <p:xfrm>
          <a:off x="7391400" y="1295400"/>
          <a:ext cx="1549375" cy="30194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6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 Demd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3" name="Google Shape;363;p46"/>
          <p:cNvSpPr txBox="1"/>
          <p:nvPr/>
        </p:nvSpPr>
        <p:spPr>
          <a:xfrm>
            <a:off x="7391400" y="762000"/>
            <a:ext cx="1524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</a:t>
            </a:r>
            <a:endParaRPr/>
          </a:p>
        </p:txBody>
      </p:sp>
      <p:sp>
        <p:nvSpPr>
          <p:cNvPr id="364" name="Google Shape;364;p46"/>
          <p:cNvSpPr txBox="1"/>
          <p:nvPr/>
        </p:nvSpPr>
        <p:spPr>
          <a:xfrm>
            <a:off x="1066800" y="64008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65" name="Google Shape;365;p46"/>
          <p:cNvSpPr txBox="1"/>
          <p:nvPr/>
        </p:nvSpPr>
        <p:spPr>
          <a:xfrm>
            <a:off x="188912" y="4343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grpSp>
        <p:nvGrpSpPr>
          <p:cNvPr id="366" name="Google Shape;366;p46"/>
          <p:cNvGrpSpPr/>
          <p:nvPr/>
        </p:nvGrpSpPr>
        <p:grpSpPr>
          <a:xfrm>
            <a:off x="2627312" y="4648200"/>
            <a:ext cx="1676400" cy="1752600"/>
            <a:chOff x="2338387" y="1504950"/>
            <a:chExt cx="4745037" cy="4324350"/>
          </a:xfrm>
        </p:grpSpPr>
        <p:cxnSp>
          <p:nvCxnSpPr>
            <p:cNvPr id="367" name="Google Shape;367;p46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8" name="Google Shape;368;p46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69" name="Google Shape;369;p46"/>
          <p:cNvSpPr txBox="1"/>
          <p:nvPr/>
        </p:nvSpPr>
        <p:spPr>
          <a:xfrm>
            <a:off x="4075112" y="6338887"/>
            <a:ext cx="42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70" name="Google Shape;370;p46"/>
          <p:cNvSpPr txBox="1"/>
          <p:nvPr/>
        </p:nvSpPr>
        <p:spPr>
          <a:xfrm>
            <a:off x="3160712" y="64008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71" name="Google Shape;371;p46"/>
          <p:cNvSpPr txBox="1"/>
          <p:nvPr/>
        </p:nvSpPr>
        <p:spPr>
          <a:xfrm>
            <a:off x="2322512" y="4343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grpSp>
        <p:nvGrpSpPr>
          <p:cNvPr id="372" name="Google Shape;372;p46"/>
          <p:cNvGrpSpPr/>
          <p:nvPr/>
        </p:nvGrpSpPr>
        <p:grpSpPr>
          <a:xfrm>
            <a:off x="4913312" y="4648200"/>
            <a:ext cx="1676400" cy="1752600"/>
            <a:chOff x="2338387" y="1504950"/>
            <a:chExt cx="4745037" cy="4324350"/>
          </a:xfrm>
        </p:grpSpPr>
        <p:cxnSp>
          <p:nvCxnSpPr>
            <p:cNvPr id="373" name="Google Shape;373;p46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46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5" name="Google Shape;375;p46"/>
          <p:cNvSpPr txBox="1"/>
          <p:nvPr/>
        </p:nvSpPr>
        <p:spPr>
          <a:xfrm>
            <a:off x="6361112" y="6338887"/>
            <a:ext cx="42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76" name="Google Shape;376;p46"/>
          <p:cNvSpPr txBox="1"/>
          <p:nvPr/>
        </p:nvSpPr>
        <p:spPr>
          <a:xfrm>
            <a:off x="5446712" y="64008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endParaRPr/>
          </a:p>
        </p:txBody>
      </p:sp>
      <p:sp>
        <p:nvSpPr>
          <p:cNvPr id="377" name="Google Shape;377;p46"/>
          <p:cNvSpPr txBox="1"/>
          <p:nvPr/>
        </p:nvSpPr>
        <p:spPr>
          <a:xfrm>
            <a:off x="4608512" y="4343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grpSp>
        <p:nvGrpSpPr>
          <p:cNvPr id="378" name="Google Shape;378;p46"/>
          <p:cNvGrpSpPr/>
          <p:nvPr/>
        </p:nvGrpSpPr>
        <p:grpSpPr>
          <a:xfrm>
            <a:off x="7275512" y="4648200"/>
            <a:ext cx="1676400" cy="1752600"/>
            <a:chOff x="2338387" y="1504950"/>
            <a:chExt cx="4745037" cy="4324350"/>
          </a:xfrm>
        </p:grpSpPr>
        <p:cxnSp>
          <p:nvCxnSpPr>
            <p:cNvPr id="379" name="Google Shape;379;p46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46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1" name="Google Shape;381;p46"/>
          <p:cNvSpPr txBox="1"/>
          <p:nvPr/>
        </p:nvSpPr>
        <p:spPr>
          <a:xfrm>
            <a:off x="8723312" y="6338887"/>
            <a:ext cx="420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82" name="Google Shape;382;p46"/>
          <p:cNvSpPr txBox="1"/>
          <p:nvPr/>
        </p:nvSpPr>
        <p:spPr>
          <a:xfrm>
            <a:off x="7848600" y="64008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endParaRPr/>
          </a:p>
        </p:txBody>
      </p:sp>
      <p:sp>
        <p:nvSpPr>
          <p:cNvPr id="383" name="Google Shape;383;p46"/>
          <p:cNvSpPr txBox="1"/>
          <p:nvPr/>
        </p:nvSpPr>
        <p:spPr>
          <a:xfrm>
            <a:off x="6970712" y="4343400"/>
            <a:ext cx="387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384" name="Google Shape;384;p46"/>
          <p:cNvSpPr/>
          <p:nvPr/>
        </p:nvSpPr>
        <p:spPr>
          <a:xfrm rot="-300000">
            <a:off x="2932112" y="4724400"/>
            <a:ext cx="990600" cy="160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46"/>
          <p:cNvSpPr/>
          <p:nvPr/>
        </p:nvSpPr>
        <p:spPr>
          <a:xfrm rot="-300000">
            <a:off x="5294312" y="4724400"/>
            <a:ext cx="990600" cy="160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46"/>
          <p:cNvSpPr/>
          <p:nvPr/>
        </p:nvSpPr>
        <p:spPr>
          <a:xfrm rot="-300000">
            <a:off x="7656512" y="4724400"/>
            <a:ext cx="1143000" cy="160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46"/>
          <p:cNvSpPr txBox="1"/>
          <p:nvPr/>
        </p:nvSpPr>
        <p:spPr>
          <a:xfrm>
            <a:off x="0" y="54864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</a:t>
            </a:r>
            <a:endParaRPr/>
          </a:p>
        </p:txBody>
      </p:sp>
      <p:sp>
        <p:nvSpPr>
          <p:cNvPr id="388" name="Google Shape;388;p46"/>
          <p:cNvSpPr txBox="1"/>
          <p:nvPr/>
        </p:nvSpPr>
        <p:spPr>
          <a:xfrm>
            <a:off x="2057400" y="54864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</a:t>
            </a:r>
            <a:endParaRPr/>
          </a:p>
        </p:txBody>
      </p:sp>
      <p:sp>
        <p:nvSpPr>
          <p:cNvPr id="389" name="Google Shape;389;p46"/>
          <p:cNvSpPr txBox="1"/>
          <p:nvPr/>
        </p:nvSpPr>
        <p:spPr>
          <a:xfrm>
            <a:off x="4343400" y="54864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</a:t>
            </a:r>
            <a:endParaRPr/>
          </a:p>
        </p:txBody>
      </p:sp>
      <p:sp>
        <p:nvSpPr>
          <p:cNvPr id="390" name="Google Shape;390;p46"/>
          <p:cNvSpPr txBox="1"/>
          <p:nvPr/>
        </p:nvSpPr>
        <p:spPr>
          <a:xfrm>
            <a:off x="6781800" y="5486400"/>
            <a:ext cx="488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$3</a:t>
            </a:r>
            <a:endParaRPr/>
          </a:p>
        </p:txBody>
      </p:sp>
      <p:cxnSp>
        <p:nvCxnSpPr>
          <p:cNvPr id="391" name="Google Shape;391;p46"/>
          <p:cNvCxnSpPr/>
          <p:nvPr/>
        </p:nvCxnSpPr>
        <p:spPr>
          <a:xfrm>
            <a:off x="533400" y="5715000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46"/>
          <p:cNvCxnSpPr/>
          <p:nvPr/>
        </p:nvCxnSpPr>
        <p:spPr>
          <a:xfrm>
            <a:off x="2667000" y="5715000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46"/>
          <p:cNvCxnSpPr/>
          <p:nvPr/>
        </p:nvCxnSpPr>
        <p:spPr>
          <a:xfrm>
            <a:off x="4953000" y="5715000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46"/>
          <p:cNvCxnSpPr/>
          <p:nvPr/>
        </p:nvCxnSpPr>
        <p:spPr>
          <a:xfrm>
            <a:off x="7315200" y="5715000"/>
            <a:ext cx="838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p46"/>
          <p:cNvSpPr/>
          <p:nvPr/>
        </p:nvSpPr>
        <p:spPr>
          <a:xfrm>
            <a:off x="1676400" y="5334000"/>
            <a:ext cx="381000" cy="381000"/>
          </a:xfrm>
          <a:prstGeom prst="mathPlus">
            <a:avLst>
              <a:gd name="adj1" fmla="val 8685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46"/>
          <p:cNvSpPr/>
          <p:nvPr/>
        </p:nvSpPr>
        <p:spPr>
          <a:xfrm>
            <a:off x="3810000" y="5410200"/>
            <a:ext cx="381000" cy="381000"/>
          </a:xfrm>
          <a:prstGeom prst="mathPlus">
            <a:avLst>
              <a:gd name="adj1" fmla="val 8685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7" name="Google Shape;397;p46"/>
          <p:cNvCxnSpPr/>
          <p:nvPr/>
        </p:nvCxnSpPr>
        <p:spPr>
          <a:xfrm>
            <a:off x="6324600" y="5562600"/>
            <a:ext cx="38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8" name="Google Shape;398;p46"/>
          <p:cNvCxnSpPr/>
          <p:nvPr/>
        </p:nvCxnSpPr>
        <p:spPr>
          <a:xfrm>
            <a:off x="6324600" y="5791200"/>
            <a:ext cx="38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9" name="Google Shape;399;p46"/>
          <p:cNvCxnSpPr/>
          <p:nvPr/>
        </p:nvCxnSpPr>
        <p:spPr>
          <a:xfrm rot="10800000">
            <a:off x="1295400" y="5715000"/>
            <a:ext cx="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6"/>
          <p:cNvCxnSpPr/>
          <p:nvPr/>
        </p:nvCxnSpPr>
        <p:spPr>
          <a:xfrm rot="10800000">
            <a:off x="5715000" y="5715000"/>
            <a:ext cx="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46"/>
          <p:cNvCxnSpPr/>
          <p:nvPr/>
        </p:nvCxnSpPr>
        <p:spPr>
          <a:xfrm rot="10800000">
            <a:off x="3352800" y="5715000"/>
            <a:ext cx="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2" name="Google Shape;402;p46"/>
          <p:cNvCxnSpPr/>
          <p:nvPr/>
        </p:nvCxnSpPr>
        <p:spPr>
          <a:xfrm rot="10800000">
            <a:off x="8153400" y="5715000"/>
            <a:ext cx="0" cy="609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3" name="Google Shape;403;p46"/>
          <p:cNvSpPr txBox="1"/>
          <p:nvPr/>
        </p:nvSpPr>
        <p:spPr>
          <a:xfrm>
            <a:off x="1981200" y="6019800"/>
            <a:ext cx="34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04" name="Google Shape;404;p46"/>
          <p:cNvSpPr txBox="1"/>
          <p:nvPr/>
        </p:nvSpPr>
        <p:spPr>
          <a:xfrm>
            <a:off x="8794750" y="6019800"/>
            <a:ext cx="34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05" name="Google Shape;405;p46"/>
          <p:cNvSpPr txBox="1"/>
          <p:nvPr/>
        </p:nvSpPr>
        <p:spPr>
          <a:xfrm>
            <a:off x="6324600" y="6019800"/>
            <a:ext cx="34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406" name="Google Shape;406;p46"/>
          <p:cNvSpPr txBox="1"/>
          <p:nvPr/>
        </p:nvSpPr>
        <p:spPr>
          <a:xfrm>
            <a:off x="3962400" y="6019800"/>
            <a:ext cx="349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7"/>
          <p:cNvSpPr txBox="1">
            <a:spLocks noGrp="1"/>
          </p:cNvSpPr>
          <p:nvPr>
            <p:ph type="title"/>
          </p:nvPr>
        </p:nvSpPr>
        <p:spPr>
          <a:xfrm>
            <a:off x="1676400" y="-152400"/>
            <a:ext cx="579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Review</a:t>
            </a:r>
            <a:endParaRPr/>
          </a:p>
        </p:txBody>
      </p:sp>
      <p:sp>
        <p:nvSpPr>
          <p:cNvPr id="413" name="Google Shape;413;p47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two key aspects of the definition of demand?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Law of Demand?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an example of the substitution effect.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an example of the income effect.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an example of the law of diminishing marginal utility.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how the law of diminishing marginal utility causes the law of demand.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determine the MARKET demand for a particular good?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 10 fast food places.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47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8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Shifts in Demand</a:t>
            </a:r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1"/>
          </p:nvPr>
        </p:nvSpPr>
        <p:spPr>
          <a:xfrm>
            <a:off x="304800" y="762000"/>
            <a:ext cx="8839200" cy="496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shift means that at the same prices, more people are willing and able to purchase that good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a change in demand, not a change in quantity demanded!</a:t>
            </a:r>
            <a:endParaRPr dirty="0"/>
          </a:p>
          <a:p>
            <a:pPr marL="342900" marR="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sng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 DOESN’T SHIFT THE CURVE</a:t>
            </a:r>
            <a:endParaRPr dirty="0"/>
          </a:p>
        </p:txBody>
      </p:sp>
      <p:sp>
        <p:nvSpPr>
          <p:cNvPr id="422" name="Google Shape;422;p48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429" name="Google Shape;429;p49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430" name="Google Shape;430;p49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1" name="Google Shape;431;p49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2" name="Google Shape;432;p49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433" name="Google Shape;433;p49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34" name="Google Shape;434;p49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435" name="Google Shape;435;p49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436" name="Google Shape;436;p49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437" name="Google Shape;437;p49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438" name="Google Shape;438;p49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graphicFrame>
        <p:nvGraphicFramePr>
          <p:cNvPr id="439" name="Google Shape;439;p49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0" name="Google Shape;440;p49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49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49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49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49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49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49"/>
          <p:cNvSpPr txBox="1"/>
          <p:nvPr/>
        </p:nvSpPr>
        <p:spPr>
          <a:xfrm>
            <a:off x="7086600" y="5191539"/>
            <a:ext cx="1603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  <p:sp>
        <p:nvSpPr>
          <p:cNvPr id="448" name="Google Shape;448;p49"/>
          <p:cNvSpPr txBox="1"/>
          <p:nvPr/>
        </p:nvSpPr>
        <p:spPr>
          <a:xfrm>
            <a:off x="4629150" y="1120775"/>
            <a:ext cx="451485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milk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you smarter?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454" name="Google Shape;454;p50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455" name="Google Shape;455;p50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6" name="Google Shape;456;p50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7" name="Google Shape;457;p50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458" name="Google Shape;458;p50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59" name="Google Shape;459;p50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460" name="Google Shape;460;p50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461" name="Google Shape;461;p50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462" name="Google Shape;462;p50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463" name="Google Shape;463;p50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graphicFrame>
        <p:nvGraphicFramePr>
          <p:cNvPr id="464" name="Google Shape;464;p50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5" name="Google Shape;465;p50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50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50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50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50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7086601" y="5181600"/>
            <a:ext cx="1603374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  <p:cxnSp>
        <p:nvCxnSpPr>
          <p:cNvPr id="472" name="Google Shape;472;p50"/>
          <p:cNvCxnSpPr/>
          <p:nvPr/>
        </p:nvCxnSpPr>
        <p:spPr>
          <a:xfrm rot="10800000" flipH="1">
            <a:off x="1447800" y="3048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50"/>
          <p:cNvCxnSpPr/>
          <p:nvPr/>
        </p:nvCxnSpPr>
        <p:spPr>
          <a:xfrm rot="10800000" flipH="1">
            <a:off x="1371600" y="37338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4" name="Google Shape;474;p50"/>
          <p:cNvCxnSpPr/>
          <p:nvPr/>
        </p:nvCxnSpPr>
        <p:spPr>
          <a:xfrm rot="10800000" flipH="1">
            <a:off x="1371600" y="43434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5" name="Google Shape;475;p50"/>
          <p:cNvCxnSpPr/>
          <p:nvPr/>
        </p:nvCxnSpPr>
        <p:spPr>
          <a:xfrm rot="10800000" flipH="1">
            <a:off x="1447800" y="50292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6" name="Google Shape;476;p50"/>
          <p:cNvCxnSpPr/>
          <p:nvPr/>
        </p:nvCxnSpPr>
        <p:spPr>
          <a:xfrm rot="10800000" flipH="1">
            <a:off x="1371600" y="5715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8" name="Google Shape;478;p50"/>
          <p:cNvSpPr txBox="1"/>
          <p:nvPr/>
        </p:nvSpPr>
        <p:spPr>
          <a:xfrm>
            <a:off x="4629150" y="1120775"/>
            <a:ext cx="451485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milk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you smarter?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1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484" name="Google Shape;484;p51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485" name="Google Shape;485;p51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6" name="Google Shape;486;p51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87" name="Google Shape;487;p51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488" name="Google Shape;488;p51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89" name="Google Shape;489;p51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490" name="Google Shape;490;p51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491" name="Google Shape;491;p51"/>
          <p:cNvSpPr txBox="1"/>
          <p:nvPr/>
        </p:nvSpPr>
        <p:spPr>
          <a:xfrm>
            <a:off x="304800" y="990600"/>
            <a:ext cx="2133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492" name="Google Shape;492;p51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493" name="Google Shape;493;p51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  <p:graphicFrame>
        <p:nvGraphicFramePr>
          <p:cNvPr id="494" name="Google Shape;494;p51"/>
          <p:cNvGraphicFramePr/>
          <p:nvPr/>
        </p:nvGraphicFramePr>
        <p:xfrm>
          <a:off x="87150" y="1944738"/>
          <a:ext cx="2427450" cy="4189475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8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                 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20 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 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5" name="Google Shape;495;p51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51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51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p51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51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51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1" name="Google Shape;501;p51"/>
          <p:cNvSpPr txBox="1"/>
          <p:nvPr/>
        </p:nvSpPr>
        <p:spPr>
          <a:xfrm>
            <a:off x="7086600" y="5181600"/>
            <a:ext cx="167971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  <p:cxnSp>
        <p:nvCxnSpPr>
          <p:cNvPr id="502" name="Google Shape;502;p51"/>
          <p:cNvCxnSpPr/>
          <p:nvPr/>
        </p:nvCxnSpPr>
        <p:spPr>
          <a:xfrm rot="10800000" flipH="1">
            <a:off x="1066800" y="3048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3" name="Google Shape;503;p51"/>
          <p:cNvCxnSpPr/>
          <p:nvPr/>
        </p:nvCxnSpPr>
        <p:spPr>
          <a:xfrm rot="10800000" flipH="1">
            <a:off x="990600" y="37338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4" name="Google Shape;504;p51"/>
          <p:cNvCxnSpPr/>
          <p:nvPr/>
        </p:nvCxnSpPr>
        <p:spPr>
          <a:xfrm rot="10800000" flipH="1">
            <a:off x="990600" y="43434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5" name="Google Shape;505;p51"/>
          <p:cNvCxnSpPr/>
          <p:nvPr/>
        </p:nvCxnSpPr>
        <p:spPr>
          <a:xfrm rot="10800000" flipH="1">
            <a:off x="1066800" y="50292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6" name="Google Shape;506;p51"/>
          <p:cNvCxnSpPr/>
          <p:nvPr/>
        </p:nvCxnSpPr>
        <p:spPr>
          <a:xfrm rot="10800000" flipH="1">
            <a:off x="990600" y="5715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" name="Google Shape;512;p52"/>
          <p:cNvGraphicFramePr/>
          <p:nvPr/>
        </p:nvGraphicFramePr>
        <p:xfrm>
          <a:off x="462675" y="2035125"/>
          <a:ext cx="2427450" cy="4189475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8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                 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20 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 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 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3" name="Google Shape;513;p52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514" name="Google Shape;514;p52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515" name="Google Shape;515;p52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6" name="Google Shape;516;p52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17" name="Google Shape;517;p52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518" name="Google Shape;518;p52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19" name="Google Shape;519;p52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520" name="Google Shape;520;p52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521" name="Google Shape;521;p52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522" name="Google Shape;522;p52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523" name="Google Shape;523;p52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  <p:sp>
        <p:nvSpPr>
          <p:cNvPr id="524" name="Google Shape;524;p52"/>
          <p:cNvSpPr txBox="1"/>
          <p:nvPr/>
        </p:nvSpPr>
        <p:spPr>
          <a:xfrm>
            <a:off x="7086600" y="5181600"/>
            <a:ext cx="1603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  <p:cxnSp>
        <p:nvCxnSpPr>
          <p:cNvPr id="525" name="Google Shape;525;p52"/>
          <p:cNvCxnSpPr/>
          <p:nvPr/>
        </p:nvCxnSpPr>
        <p:spPr>
          <a:xfrm rot="10800000" flipH="1">
            <a:off x="1447800" y="3048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6" name="Google Shape;526;p52"/>
          <p:cNvCxnSpPr/>
          <p:nvPr/>
        </p:nvCxnSpPr>
        <p:spPr>
          <a:xfrm rot="10800000" flipH="1">
            <a:off x="1371600" y="37338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7" name="Google Shape;527;p52"/>
          <p:cNvCxnSpPr/>
          <p:nvPr/>
        </p:nvCxnSpPr>
        <p:spPr>
          <a:xfrm rot="10800000" flipH="1">
            <a:off x="1371600" y="43434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8" name="Google Shape;528;p52"/>
          <p:cNvCxnSpPr/>
          <p:nvPr/>
        </p:nvCxnSpPr>
        <p:spPr>
          <a:xfrm rot="10800000" flipH="1">
            <a:off x="1447800" y="50292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9" name="Google Shape;529;p52"/>
          <p:cNvCxnSpPr/>
          <p:nvPr/>
        </p:nvCxnSpPr>
        <p:spPr>
          <a:xfrm rot="10800000" flipH="1">
            <a:off x="1371600" y="5715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0" name="Google Shape;530;p52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52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52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52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52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52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52"/>
          <p:cNvSpPr/>
          <p:nvPr/>
        </p:nvSpPr>
        <p:spPr>
          <a:xfrm>
            <a:off x="5029200" y="2819400"/>
            <a:ext cx="609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52"/>
          <p:cNvSpPr/>
          <p:nvPr/>
        </p:nvSpPr>
        <p:spPr>
          <a:xfrm rot="-360000">
            <a:off x="52578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52"/>
          <p:cNvSpPr/>
          <p:nvPr/>
        </p:nvSpPr>
        <p:spPr>
          <a:xfrm>
            <a:off x="50292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52"/>
          <p:cNvSpPr/>
          <p:nvPr/>
        </p:nvSpPr>
        <p:spPr>
          <a:xfrm>
            <a:off x="55626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Google Shape;540;p52"/>
          <p:cNvSpPr/>
          <p:nvPr/>
        </p:nvSpPr>
        <p:spPr>
          <a:xfrm>
            <a:off x="62484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Google Shape;541;p52"/>
          <p:cNvSpPr/>
          <p:nvPr/>
        </p:nvSpPr>
        <p:spPr>
          <a:xfrm>
            <a:off x="73914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52"/>
          <p:cNvSpPr/>
          <p:nvPr/>
        </p:nvSpPr>
        <p:spPr>
          <a:xfrm>
            <a:off x="89916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Google Shape;543;p52"/>
          <p:cNvSpPr txBox="1"/>
          <p:nvPr/>
        </p:nvSpPr>
        <p:spPr>
          <a:xfrm>
            <a:off x="8567737" y="4343400"/>
            <a:ext cx="5762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44" name="Google Shape;544;p52"/>
          <p:cNvSpPr txBox="1"/>
          <p:nvPr/>
        </p:nvSpPr>
        <p:spPr>
          <a:xfrm>
            <a:off x="5638800" y="1371600"/>
            <a:ext cx="3505200" cy="116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in Demand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Prices didn’t change but people want MORE Milk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3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551" name="Google Shape;551;p53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552" name="Google Shape;552;p53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3" name="Google Shape;553;p53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54" name="Google Shape;554;p53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555" name="Google Shape;555;p53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56" name="Google Shape;556;p53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557" name="Google Shape;557;p53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558" name="Google Shape;558;p53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559" name="Google Shape;559;p53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560" name="Google Shape;560;p53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  <p:graphicFrame>
        <p:nvGraphicFramePr>
          <p:cNvPr id="561" name="Google Shape;561;p53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2" name="Google Shape;562;p53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53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Google Shape;564;p53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5" name="Google Shape;565;p53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53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53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Google Shape;568;p53"/>
          <p:cNvSpPr txBox="1"/>
          <p:nvPr/>
        </p:nvSpPr>
        <p:spPr>
          <a:xfrm>
            <a:off x="7315200" y="5029200"/>
            <a:ext cx="170953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  <p:sp>
        <p:nvSpPr>
          <p:cNvPr id="570" name="Google Shape;570;p53"/>
          <p:cNvSpPr txBox="1"/>
          <p:nvPr/>
        </p:nvSpPr>
        <p:spPr>
          <a:xfrm>
            <a:off x="4629150" y="1120775"/>
            <a:ext cx="451485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milk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causes baldness?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4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576" name="Google Shape;576;p54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577" name="Google Shape;577;p54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8" name="Google Shape;578;p54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79" name="Google Shape;579;p54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580" name="Google Shape;580;p54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81" name="Google Shape;581;p54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582" name="Google Shape;582;p54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583" name="Google Shape;583;p54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584" name="Google Shape;584;p54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585" name="Google Shape;585;p54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  <p:graphicFrame>
        <p:nvGraphicFramePr>
          <p:cNvPr id="586" name="Google Shape;586;p54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7" name="Google Shape;587;p54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54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54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54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Google Shape;591;p54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54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93" name="Google Shape;593;p54"/>
          <p:cNvCxnSpPr/>
          <p:nvPr/>
        </p:nvCxnSpPr>
        <p:spPr>
          <a:xfrm rot="10800000" flipH="1">
            <a:off x="1447800" y="3048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4" name="Google Shape;594;p54"/>
          <p:cNvCxnSpPr/>
          <p:nvPr/>
        </p:nvCxnSpPr>
        <p:spPr>
          <a:xfrm rot="10800000" flipH="1">
            <a:off x="1371600" y="37338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5" name="Google Shape;595;p54"/>
          <p:cNvCxnSpPr/>
          <p:nvPr/>
        </p:nvCxnSpPr>
        <p:spPr>
          <a:xfrm rot="10800000" flipH="1">
            <a:off x="1371600" y="43434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6" name="Google Shape;596;p54"/>
          <p:cNvCxnSpPr/>
          <p:nvPr/>
        </p:nvCxnSpPr>
        <p:spPr>
          <a:xfrm rot="10800000" flipH="1">
            <a:off x="1447800" y="50292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7" name="Google Shape;597;p54"/>
          <p:cNvCxnSpPr/>
          <p:nvPr/>
        </p:nvCxnSpPr>
        <p:spPr>
          <a:xfrm rot="10800000" flipH="1">
            <a:off x="1371600" y="5715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8" name="Google Shape;598;p54"/>
          <p:cNvSpPr txBox="1"/>
          <p:nvPr/>
        </p:nvSpPr>
        <p:spPr>
          <a:xfrm>
            <a:off x="7315200" y="5029200"/>
            <a:ext cx="163995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  <p:sp>
        <p:nvSpPr>
          <p:cNvPr id="600" name="Google Shape;600;p54"/>
          <p:cNvSpPr txBox="1"/>
          <p:nvPr/>
        </p:nvSpPr>
        <p:spPr>
          <a:xfrm>
            <a:off x="4629150" y="1120775"/>
            <a:ext cx="451485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milk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causes baldness?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Demand</a:t>
            </a:r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willing to sell several A’s in this Economics class. How much will you pay?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strike="noStrike" cap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2" name="Google Shape;232;p36"/>
          <p:cNvGraphicFramePr/>
          <p:nvPr/>
        </p:nvGraphicFramePr>
        <p:xfrm>
          <a:off x="4953000" y="2514600"/>
          <a:ext cx="3657600" cy="405605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3" name="Google Shape;233;p36"/>
          <p:cNvSpPr txBox="1"/>
          <p:nvPr/>
        </p:nvSpPr>
        <p:spPr>
          <a:xfrm>
            <a:off x="914400" y="3505200"/>
            <a:ext cx="22098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cxnSp>
        <p:nvCxnSpPr>
          <p:cNvPr id="234" name="Google Shape;234;p36"/>
          <p:cNvCxnSpPr/>
          <p:nvPr/>
        </p:nvCxnSpPr>
        <p:spPr>
          <a:xfrm>
            <a:off x="3276600" y="4191000"/>
            <a:ext cx="13716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5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606" name="Google Shape;606;p55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607" name="Google Shape;607;p55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8" name="Google Shape;608;p55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09" name="Google Shape;609;p55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610" name="Google Shape;610;p55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11" name="Google Shape;611;p55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612" name="Google Shape;612;p55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613" name="Google Shape;613;p55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614" name="Google Shape;614;p55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615" name="Google Shape;615;p55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  <p:graphicFrame>
        <p:nvGraphicFramePr>
          <p:cNvPr id="616" name="Google Shape;616;p55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7" name="Google Shape;617;p55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Google Shape;618;p55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9" name="Google Shape;619;p55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55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55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55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3" name="Google Shape;623;p55"/>
          <p:cNvCxnSpPr/>
          <p:nvPr/>
        </p:nvCxnSpPr>
        <p:spPr>
          <a:xfrm rot="10800000" flipH="1">
            <a:off x="1371600" y="3048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624;p55"/>
          <p:cNvCxnSpPr/>
          <p:nvPr/>
        </p:nvCxnSpPr>
        <p:spPr>
          <a:xfrm rot="10800000" flipH="1">
            <a:off x="1295400" y="37338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625;p55"/>
          <p:cNvCxnSpPr/>
          <p:nvPr/>
        </p:nvCxnSpPr>
        <p:spPr>
          <a:xfrm rot="10800000" flipH="1">
            <a:off x="1295400" y="43434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6" name="Google Shape;626;p55"/>
          <p:cNvCxnSpPr/>
          <p:nvPr/>
        </p:nvCxnSpPr>
        <p:spPr>
          <a:xfrm rot="10800000" flipH="1">
            <a:off x="1239838" y="50292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7" name="Google Shape;627;p55"/>
          <p:cNvCxnSpPr/>
          <p:nvPr/>
        </p:nvCxnSpPr>
        <p:spPr>
          <a:xfrm rot="10800000" flipH="1">
            <a:off x="1295400" y="5715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8" name="Google Shape;628;p55"/>
          <p:cNvSpPr txBox="1"/>
          <p:nvPr/>
        </p:nvSpPr>
        <p:spPr>
          <a:xfrm>
            <a:off x="7315200" y="5029200"/>
            <a:ext cx="169959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" name="Google Shape;634;p56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r>
                        <a:rPr lang="en-US" sz="2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" name="Google Shape;635;p56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636" name="Google Shape;636;p56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637" name="Google Shape;637;p56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8" name="Google Shape;638;p56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39" name="Google Shape;639;p56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640" name="Google Shape;640;p56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41" name="Google Shape;641;p56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642" name="Google Shape;642;p56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643" name="Google Shape;643;p56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644" name="Google Shape;644;p56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645" name="Google Shape;645;p56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  <p:sp>
        <p:nvSpPr>
          <p:cNvPr id="646" name="Google Shape;646;p56"/>
          <p:cNvSpPr txBox="1"/>
          <p:nvPr/>
        </p:nvSpPr>
        <p:spPr>
          <a:xfrm>
            <a:off x="7315200" y="5029200"/>
            <a:ext cx="1748006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  <p:cxnSp>
        <p:nvCxnSpPr>
          <p:cNvPr id="647" name="Google Shape;647;p56"/>
          <p:cNvCxnSpPr/>
          <p:nvPr/>
        </p:nvCxnSpPr>
        <p:spPr>
          <a:xfrm rot="10800000" flipH="1">
            <a:off x="1447800" y="3048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8" name="Google Shape;648;p56"/>
          <p:cNvCxnSpPr/>
          <p:nvPr/>
        </p:nvCxnSpPr>
        <p:spPr>
          <a:xfrm rot="10800000" flipH="1">
            <a:off x="1371600" y="37338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9" name="Google Shape;649;p56"/>
          <p:cNvCxnSpPr/>
          <p:nvPr/>
        </p:nvCxnSpPr>
        <p:spPr>
          <a:xfrm rot="10800000" flipH="1">
            <a:off x="1371600" y="43434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0" name="Google Shape;650;p56"/>
          <p:cNvCxnSpPr/>
          <p:nvPr/>
        </p:nvCxnSpPr>
        <p:spPr>
          <a:xfrm rot="10800000" flipH="1">
            <a:off x="1447800" y="50292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1" name="Google Shape;651;p56"/>
          <p:cNvCxnSpPr/>
          <p:nvPr/>
        </p:nvCxnSpPr>
        <p:spPr>
          <a:xfrm rot="10800000" flipH="1">
            <a:off x="1371600" y="5715000"/>
            <a:ext cx="304800" cy="3048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2" name="Google Shape;652;p56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Google Shape;653;p56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p56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5" name="Google Shape;655;p56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56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56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56"/>
          <p:cNvSpPr/>
          <p:nvPr/>
        </p:nvSpPr>
        <p:spPr>
          <a:xfrm rot="10800000">
            <a:off x="4876800" y="3581400"/>
            <a:ext cx="609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Google Shape;659;p56"/>
          <p:cNvSpPr txBox="1"/>
          <p:nvPr/>
        </p:nvSpPr>
        <p:spPr>
          <a:xfrm>
            <a:off x="6172200" y="5029200"/>
            <a:ext cx="5762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60" name="Google Shape;660;p56"/>
          <p:cNvSpPr txBox="1"/>
          <p:nvPr/>
        </p:nvSpPr>
        <p:spPr>
          <a:xfrm>
            <a:off x="5029200" y="1828800"/>
            <a:ext cx="3505200" cy="116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 in Demand</a:t>
            </a:r>
            <a:endParaRPr sz="2400" b="1" i="0" u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Prices didn’t change but people want LESS Milk</a:t>
            </a:r>
            <a:endParaRPr/>
          </a:p>
        </p:txBody>
      </p:sp>
      <p:sp>
        <p:nvSpPr>
          <p:cNvPr id="661" name="Google Shape;661;p56"/>
          <p:cNvSpPr/>
          <p:nvPr/>
        </p:nvSpPr>
        <p:spPr>
          <a:xfrm rot="-360000">
            <a:off x="3876675" y="2528887"/>
            <a:ext cx="2667000" cy="266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56"/>
          <p:cNvSpPr/>
          <p:nvPr/>
        </p:nvSpPr>
        <p:spPr>
          <a:xfrm>
            <a:off x="36576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56"/>
          <p:cNvSpPr/>
          <p:nvPr/>
        </p:nvSpPr>
        <p:spPr>
          <a:xfrm>
            <a:off x="4267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56"/>
          <p:cNvSpPr/>
          <p:nvPr/>
        </p:nvSpPr>
        <p:spPr>
          <a:xfrm>
            <a:off x="51054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56"/>
          <p:cNvSpPr/>
          <p:nvPr/>
        </p:nvSpPr>
        <p:spPr>
          <a:xfrm>
            <a:off x="6629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57"/>
          <p:cNvGrpSpPr/>
          <p:nvPr/>
        </p:nvGrpSpPr>
        <p:grpSpPr>
          <a:xfrm>
            <a:off x="2341562" y="1843087"/>
            <a:ext cx="4173537" cy="4252912"/>
            <a:chOff x="2338387" y="1504950"/>
            <a:chExt cx="4745037" cy="4324350"/>
          </a:xfrm>
        </p:grpSpPr>
        <p:cxnSp>
          <p:nvCxnSpPr>
            <p:cNvPr id="672" name="Google Shape;672;p57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3" name="Google Shape;673;p57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74" name="Google Shape;674;p57"/>
          <p:cNvSpPr txBox="1"/>
          <p:nvPr/>
        </p:nvSpPr>
        <p:spPr>
          <a:xfrm>
            <a:off x="1874837" y="1500187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675" name="Google Shape;675;p57"/>
          <p:cNvSpPr txBox="1"/>
          <p:nvPr/>
        </p:nvSpPr>
        <p:spPr>
          <a:xfrm>
            <a:off x="6561137" y="6035675"/>
            <a:ext cx="12636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 Milk</a:t>
            </a:r>
            <a:endParaRPr/>
          </a:p>
        </p:txBody>
      </p:sp>
      <p:sp>
        <p:nvSpPr>
          <p:cNvPr id="676" name="Google Shape;676;p57"/>
          <p:cNvSpPr txBox="1"/>
          <p:nvPr/>
        </p:nvSpPr>
        <p:spPr>
          <a:xfrm>
            <a:off x="1600200" y="3352800"/>
            <a:ext cx="811212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57"/>
          <p:cNvSpPr/>
          <p:nvPr/>
        </p:nvSpPr>
        <p:spPr>
          <a:xfrm>
            <a:off x="2667000" y="2133600"/>
            <a:ext cx="34829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Google Shape;678;p57"/>
          <p:cNvSpPr txBox="1"/>
          <p:nvPr/>
        </p:nvSpPr>
        <p:spPr>
          <a:xfrm>
            <a:off x="6096000" y="5410200"/>
            <a:ext cx="5762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79" name="Google Shape;679;p57"/>
          <p:cNvSpPr txBox="1"/>
          <p:nvPr/>
        </p:nvSpPr>
        <p:spPr>
          <a:xfrm>
            <a:off x="914400" y="1308100"/>
            <a:ext cx="15446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680" name="Google Shape;680;p57"/>
          <p:cNvSpPr txBox="1"/>
          <p:nvPr/>
        </p:nvSpPr>
        <p:spPr>
          <a:xfrm>
            <a:off x="3397250" y="6489700"/>
            <a:ext cx="1917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681" name="Google Shape;681;p57"/>
          <p:cNvSpPr txBox="1"/>
          <p:nvPr/>
        </p:nvSpPr>
        <p:spPr>
          <a:xfrm>
            <a:off x="3429000" y="6096000"/>
            <a:ext cx="2895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10               20</a:t>
            </a:r>
            <a:endParaRPr/>
          </a:p>
        </p:txBody>
      </p:sp>
      <p:sp>
        <p:nvSpPr>
          <p:cNvPr id="682" name="Google Shape;682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Qd vs. Change in Demand</a:t>
            </a:r>
            <a:endParaRPr/>
          </a:p>
        </p:txBody>
      </p:sp>
      <p:sp>
        <p:nvSpPr>
          <p:cNvPr id="683" name="Google Shape;683;p57"/>
          <p:cNvSpPr/>
          <p:nvPr/>
        </p:nvSpPr>
        <p:spPr>
          <a:xfrm>
            <a:off x="3581400" y="1905000"/>
            <a:ext cx="3482975" cy="340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4" name="Google Shape;684;p57"/>
          <p:cNvCxnSpPr/>
          <p:nvPr/>
        </p:nvCxnSpPr>
        <p:spPr>
          <a:xfrm rot="10800000">
            <a:off x="3657600" y="3581400"/>
            <a:ext cx="0" cy="24384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85" name="Google Shape;685;p57"/>
          <p:cNvCxnSpPr/>
          <p:nvPr/>
        </p:nvCxnSpPr>
        <p:spPr>
          <a:xfrm rot="10800000">
            <a:off x="4800600" y="3581400"/>
            <a:ext cx="0" cy="243840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86" name="Google Shape;686;p57"/>
          <p:cNvCxnSpPr/>
          <p:nvPr/>
        </p:nvCxnSpPr>
        <p:spPr>
          <a:xfrm>
            <a:off x="2438400" y="3581400"/>
            <a:ext cx="2438400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87" name="Google Shape;687;p57"/>
          <p:cNvSpPr/>
          <p:nvPr/>
        </p:nvSpPr>
        <p:spPr>
          <a:xfrm>
            <a:off x="4724400" y="3505200"/>
            <a:ext cx="165100" cy="217487"/>
          </a:xfrm>
          <a:prstGeom prst="ellipse">
            <a:avLst/>
          </a:prstGeom>
          <a:solidFill>
            <a:srgbClr val="CC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Google Shape;688;p57"/>
          <p:cNvSpPr/>
          <p:nvPr/>
        </p:nvSpPr>
        <p:spPr>
          <a:xfrm>
            <a:off x="3581400" y="3505200"/>
            <a:ext cx="166687" cy="217487"/>
          </a:xfrm>
          <a:prstGeom prst="ellipse">
            <a:avLst/>
          </a:prstGeom>
          <a:solidFill>
            <a:srgbClr val="CC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57"/>
          <p:cNvSpPr txBox="1"/>
          <p:nvPr/>
        </p:nvSpPr>
        <p:spPr>
          <a:xfrm>
            <a:off x="3505200" y="31242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690" name="Google Shape;690;p57"/>
          <p:cNvSpPr txBox="1"/>
          <p:nvPr/>
        </p:nvSpPr>
        <p:spPr>
          <a:xfrm>
            <a:off x="4800600" y="31242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691" name="Google Shape;691;p57"/>
          <p:cNvSpPr txBox="1"/>
          <p:nvPr/>
        </p:nvSpPr>
        <p:spPr>
          <a:xfrm>
            <a:off x="4876800" y="43434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cxnSp>
        <p:nvCxnSpPr>
          <p:cNvPr id="692" name="Google Shape;692;p57"/>
          <p:cNvCxnSpPr/>
          <p:nvPr/>
        </p:nvCxnSpPr>
        <p:spPr>
          <a:xfrm>
            <a:off x="2362200" y="4724400"/>
            <a:ext cx="2438400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93" name="Google Shape;693;p57"/>
          <p:cNvSpPr/>
          <p:nvPr/>
        </p:nvSpPr>
        <p:spPr>
          <a:xfrm>
            <a:off x="4724400" y="4572000"/>
            <a:ext cx="165100" cy="217487"/>
          </a:xfrm>
          <a:prstGeom prst="ellipse">
            <a:avLst/>
          </a:prstGeom>
          <a:solidFill>
            <a:srgbClr val="CC00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4" name="Google Shape;694;p57"/>
          <p:cNvSpPr txBox="1"/>
          <p:nvPr/>
        </p:nvSpPr>
        <p:spPr>
          <a:xfrm>
            <a:off x="3041575" y="627050"/>
            <a:ext cx="60198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two ways to increase quantity from 10 to 20  </a:t>
            </a:r>
            <a:r>
              <a:rPr lang="en-US" sz="2400" b="0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695" name="Google Shape;695;p57"/>
          <p:cNvSpPr txBox="1"/>
          <p:nvPr/>
        </p:nvSpPr>
        <p:spPr>
          <a:xfrm>
            <a:off x="7086600" y="4876800"/>
            <a:ext cx="5762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 b="1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96" name="Google Shape;696;p57"/>
          <p:cNvSpPr txBox="1"/>
          <p:nvPr/>
        </p:nvSpPr>
        <p:spPr>
          <a:xfrm>
            <a:off x="5638800" y="1600200"/>
            <a:ext cx="3505200" cy="308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to B is a change in quantity demanded (due to a change in price)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to C is a change in demand (shift in the curve)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9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in Demand</a:t>
            </a:r>
            <a:endParaRPr/>
          </a:p>
        </p:txBody>
      </p:sp>
      <p:grpSp>
        <p:nvGrpSpPr>
          <p:cNvPr id="711" name="Google Shape;711;p59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712" name="Google Shape;712;p59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3" name="Google Shape;713;p59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4" name="Google Shape;714;p59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715" name="Google Shape;715;p59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16" name="Google Shape;716;p59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717" name="Google Shape;717;p59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718" name="Google Shape;718;p59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719" name="Google Shape;719;p59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720" name="Google Shape;720;p59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  <p:graphicFrame>
        <p:nvGraphicFramePr>
          <p:cNvPr id="721" name="Google Shape;721;p59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2" name="Google Shape;722;p59"/>
          <p:cNvSpPr/>
          <p:nvPr/>
        </p:nvSpPr>
        <p:spPr>
          <a:xfrm rot="-360000">
            <a:off x="4038600" y="1600200"/>
            <a:ext cx="3657600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5224" y="9680"/>
                </a:lnTo>
                <a:lnTo>
                  <a:pt x="10859" y="19165"/>
                </a:lnTo>
                <a:lnTo>
                  <a:pt x="16822" y="28370"/>
                </a:lnTo>
                <a:lnTo>
                  <a:pt x="23141" y="37351"/>
                </a:lnTo>
                <a:lnTo>
                  <a:pt x="29651" y="45968"/>
                </a:lnTo>
                <a:lnTo>
                  <a:pt x="36571" y="54334"/>
                </a:lnTo>
                <a:lnTo>
                  <a:pt x="43738" y="62392"/>
                </a:lnTo>
                <a:lnTo>
                  <a:pt x="51233" y="70198"/>
                </a:lnTo>
                <a:lnTo>
                  <a:pt x="58946" y="77584"/>
                </a:lnTo>
                <a:lnTo>
                  <a:pt x="66934" y="84719"/>
                </a:lnTo>
                <a:lnTo>
                  <a:pt x="75167" y="91461"/>
                </a:lnTo>
                <a:lnTo>
                  <a:pt x="83674" y="97896"/>
                </a:lnTo>
                <a:lnTo>
                  <a:pt x="92400" y="103940"/>
                </a:lnTo>
                <a:lnTo>
                  <a:pt x="101372" y="109647"/>
                </a:lnTo>
                <a:lnTo>
                  <a:pt x="110590" y="114991"/>
                </a:lnTo>
                <a:lnTo>
                  <a:pt x="120000" y="12000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59"/>
          <p:cNvSpPr/>
          <p:nvPr/>
        </p:nvSpPr>
        <p:spPr>
          <a:xfrm>
            <a:off x="3810000" y="16764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Google Shape;724;p59"/>
          <p:cNvSpPr/>
          <p:nvPr/>
        </p:nvSpPr>
        <p:spPr>
          <a:xfrm>
            <a:off x="43434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Google Shape;725;p59"/>
          <p:cNvSpPr/>
          <p:nvPr/>
        </p:nvSpPr>
        <p:spPr>
          <a:xfrm>
            <a:off x="5029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6" name="Google Shape;726;p59"/>
          <p:cNvSpPr/>
          <p:nvPr/>
        </p:nvSpPr>
        <p:spPr>
          <a:xfrm>
            <a:off x="61722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Google Shape;727;p59"/>
          <p:cNvSpPr/>
          <p:nvPr/>
        </p:nvSpPr>
        <p:spPr>
          <a:xfrm>
            <a:off x="7772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59"/>
          <p:cNvSpPr txBox="1"/>
          <p:nvPr/>
        </p:nvSpPr>
        <p:spPr>
          <a:xfrm>
            <a:off x="7315200" y="5029200"/>
            <a:ext cx="171947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endParaRPr dirty="0"/>
          </a:p>
        </p:txBody>
      </p:sp>
      <p:sp>
        <p:nvSpPr>
          <p:cNvPr id="730" name="Google Shape;730;p59"/>
          <p:cNvSpPr txBox="1"/>
          <p:nvPr/>
        </p:nvSpPr>
        <p:spPr>
          <a:xfrm>
            <a:off x="4419600" y="1366837"/>
            <a:ext cx="47244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happens 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demand for milk if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price of milk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goes up? </a:t>
            </a:r>
            <a:endParaRPr/>
          </a:p>
        </p:txBody>
      </p:sp>
      <p:sp>
        <p:nvSpPr>
          <p:cNvPr id="731" name="Google Shape;731;p59"/>
          <p:cNvSpPr txBox="1"/>
          <p:nvPr/>
        </p:nvSpPr>
        <p:spPr>
          <a:xfrm>
            <a:off x="3629025" y="4144962"/>
            <a:ext cx="3152775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NOTHING!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demand stays the same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0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738" name="Google Shape;73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488" y="350950"/>
            <a:ext cx="7621023" cy="570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Causes a Shift in Demand?</a:t>
            </a:r>
            <a:endParaRPr/>
          </a:p>
        </p:txBody>
      </p:sp>
      <p:sp>
        <p:nvSpPr>
          <p:cNvPr id="744" name="Google Shape;744;p61"/>
          <p:cNvSpPr txBox="1"/>
          <p:nvPr/>
        </p:nvSpPr>
        <p:spPr>
          <a:xfrm>
            <a:off x="304800" y="1143000"/>
            <a:ext cx="8610600" cy="545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sz="3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Shifters (</a:t>
            </a: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Determinants</a:t>
            </a:r>
            <a:r>
              <a:rPr lang="en-US" sz="3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of Demand</a:t>
            </a:r>
            <a:r>
              <a:rPr lang="en-US" sz="3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200"/>
              <a:buFont typeface="Times New Roman"/>
              <a:buAutoNum type="arabicPeriod"/>
            </a:pPr>
            <a:r>
              <a:rPr lang="en-US" sz="4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Tastes and Preferences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200"/>
              <a:buFont typeface="Times New Roman"/>
              <a:buAutoNum type="arabicPeriod"/>
            </a:pPr>
            <a:r>
              <a:rPr lang="en-US" sz="4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Consumers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200"/>
              <a:buFont typeface="Times New Roman"/>
              <a:buAutoNum type="arabicPeriod"/>
            </a:pPr>
            <a:r>
              <a:rPr lang="en-US" sz="4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 of Related Goods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200"/>
              <a:buFont typeface="Times New Roman"/>
              <a:buAutoNum type="arabicPeriod"/>
            </a:pPr>
            <a:r>
              <a:rPr lang="en-US" sz="4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Income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200"/>
              <a:buFont typeface="Times New Roman"/>
              <a:buAutoNum type="arabicPeriod"/>
            </a:pPr>
            <a:r>
              <a:rPr lang="en-US" sz="4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Expectations</a:t>
            </a:r>
            <a:endParaRPr sz="2600" b="1" i="0" u="none" strike="noStrike" cap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400"/>
              <a:buFont typeface="Times New Roman"/>
              <a:buNone/>
            </a:pPr>
            <a:r>
              <a:rPr lang="en-US" sz="3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in PRICE don’t shift the curve. It only causes movement along the curve.</a:t>
            </a:r>
            <a:r>
              <a:rPr lang="en-US" sz="3000" b="1" i="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45" name="Google Shape;745;p61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2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Prices of Related Goods</a:t>
            </a:r>
            <a:endParaRPr/>
          </a:p>
        </p:txBody>
      </p:sp>
      <p:sp>
        <p:nvSpPr>
          <p:cNvPr id="752" name="Google Shape;752;p62"/>
          <p:cNvSpPr txBox="1">
            <a:spLocks noGrp="1"/>
          </p:cNvSpPr>
          <p:nvPr>
            <p:ph type="body" idx="1"/>
          </p:nvPr>
        </p:nvSpPr>
        <p:spPr>
          <a:xfrm>
            <a:off x="228600" y="4114800"/>
            <a:ext cx="8915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Complements are two goods that are bought and used together. 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Char char="–"/>
            </a:pPr>
            <a:r>
              <a:rPr lang="en-US" sz="28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If price of hot dogs falls, demand for hot dog buns will...</a:t>
            </a:r>
            <a:r>
              <a:rPr lang="en-US" sz="2000" b="0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price of one increase, the demand for the other will fall (or vice versa).</a:t>
            </a:r>
            <a:endParaRPr/>
          </a:p>
        </p:txBody>
      </p:sp>
      <p:sp>
        <p:nvSpPr>
          <p:cNvPr id="753" name="Google Shape;753;p62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839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 are goods used in place of one another.  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Char char="–"/>
            </a:pPr>
            <a:r>
              <a:rPr lang="en-US" sz="28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If price of Pepsi falls, demand for coke will…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price of one increases, the demand for the other will increase (or vice versa).</a:t>
            </a:r>
            <a:endParaRPr/>
          </a:p>
        </p:txBody>
      </p:sp>
      <p:sp>
        <p:nvSpPr>
          <p:cNvPr id="754" name="Google Shape;754;p62"/>
          <p:cNvSpPr txBox="1"/>
          <p:nvPr/>
        </p:nvSpPr>
        <p:spPr>
          <a:xfrm>
            <a:off x="228600" y="609600"/>
            <a:ext cx="8915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demand curve for one good can be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affected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a change in the price of ANOTHER related good.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755" name="Google Shape;755;p62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3" name="Google Shape;763;p6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4" name="Google Shape;764;p63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/>
          </a:p>
        </p:txBody>
      </p:sp>
      <p:pic>
        <p:nvPicPr>
          <p:cNvPr id="765" name="Google Shape;765;p63" descr="http://fixturescloseup.files.wordpress.com/2011/06/banana_hook_cross_sel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762000"/>
            <a:ext cx="817245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63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 or Complements?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64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</a:t>
            </a:r>
            <a:endParaRPr/>
          </a:p>
        </p:txBody>
      </p:sp>
      <p:sp>
        <p:nvSpPr>
          <p:cNvPr id="773" name="Google Shape;773;p64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/>
          </a:p>
        </p:txBody>
      </p:sp>
      <p:pic>
        <p:nvPicPr>
          <p:cNvPr id="774" name="Google Shape;774;p64" descr="Jared Leto Totally Looks Like Jake Gyllenha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85800"/>
            <a:ext cx="8229600" cy="556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5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</a:t>
            </a:r>
            <a:endParaRPr/>
          </a:p>
        </p:txBody>
      </p:sp>
      <p:sp>
        <p:nvSpPr>
          <p:cNvPr id="781" name="Google Shape;781;p65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/>
          </a:p>
        </p:txBody>
      </p:sp>
      <p:pic>
        <p:nvPicPr>
          <p:cNvPr id="782" name="Google Shape;782;p65" descr="Seth Meyers from SNL Totally Looks Like B. J. Novak from the Off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85800"/>
            <a:ext cx="8305800" cy="561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12" y="76200"/>
            <a:ext cx="4510087" cy="67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6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</a:t>
            </a:r>
            <a:endParaRPr/>
          </a:p>
        </p:txBody>
      </p:sp>
      <p:sp>
        <p:nvSpPr>
          <p:cNvPr id="789" name="Google Shape;789;p66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/>
          </a:p>
        </p:txBody>
      </p:sp>
      <p:pic>
        <p:nvPicPr>
          <p:cNvPr id="790" name="Google Shape;790;p66" descr="Bradley Cooper Totally Looks Like Ralph Fienn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85800"/>
            <a:ext cx="8534400" cy="576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7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</a:t>
            </a:r>
            <a:endParaRPr/>
          </a:p>
        </p:txBody>
      </p:sp>
      <p:sp>
        <p:nvSpPr>
          <p:cNvPr id="797" name="Google Shape;797;p67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/>
          </a:p>
        </p:txBody>
      </p:sp>
      <p:pic>
        <p:nvPicPr>
          <p:cNvPr id="798" name="Google Shape;798;p67" descr="Tim Burton's Mad Hatter Totally Looks Like Elijah Woo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85800"/>
            <a:ext cx="8305800" cy="5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8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</a:t>
            </a:r>
            <a:endParaRPr/>
          </a:p>
        </p:txBody>
      </p:sp>
      <p:sp>
        <p:nvSpPr>
          <p:cNvPr id="805" name="Google Shape;805;p68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/>
          </a:p>
        </p:txBody>
      </p:sp>
      <p:pic>
        <p:nvPicPr>
          <p:cNvPr id="806" name="Google Shape;806;p68" descr="Liam Neeson Totally Looks Like Fidel Cast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85800"/>
            <a:ext cx="8382000" cy="56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9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</a:t>
            </a:r>
            <a:endParaRPr/>
          </a:p>
        </p:txBody>
      </p:sp>
      <p:sp>
        <p:nvSpPr>
          <p:cNvPr id="813" name="Google Shape;813;p69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/>
          </a:p>
        </p:txBody>
      </p:sp>
      <p:pic>
        <p:nvPicPr>
          <p:cNvPr id="814" name="Google Shape;814;p69" descr="Vincent Van Gogh Totally Looks Like Chuck Norr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990600"/>
            <a:ext cx="8001000" cy="54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0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</a:t>
            </a:r>
            <a:endParaRPr/>
          </a:p>
        </p:txBody>
      </p:sp>
      <p:sp>
        <p:nvSpPr>
          <p:cNvPr id="821" name="Google Shape;821;p70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/>
          </a:p>
        </p:txBody>
      </p:sp>
      <p:pic>
        <p:nvPicPr>
          <p:cNvPr id="822" name="Google Shape;822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762000"/>
            <a:ext cx="8534400" cy="576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71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Substitutes</a:t>
            </a:r>
            <a:endParaRPr/>
          </a:p>
        </p:txBody>
      </p:sp>
      <p:sp>
        <p:nvSpPr>
          <p:cNvPr id="829" name="Google Shape;829;p71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/>
          </a:p>
        </p:txBody>
      </p:sp>
      <p:pic>
        <p:nvPicPr>
          <p:cNvPr id="830" name="Google Shape;830;p71" descr="http://30.media.tumblr.com/tumblr_lvi551EUBf1r3l1euo1_5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12" y="646112"/>
            <a:ext cx="8515350" cy="575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2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Complements</a:t>
            </a:r>
            <a:endParaRPr/>
          </a:p>
        </p:txBody>
      </p:sp>
      <p:sp>
        <p:nvSpPr>
          <p:cNvPr id="837" name="Google Shape;837;p72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/>
          </a:p>
        </p:txBody>
      </p:sp>
      <p:pic>
        <p:nvPicPr>
          <p:cNvPr id="838" name="Google Shape;838;p72" descr="epic-fail-halloween-juxtaposition-fa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838200"/>
            <a:ext cx="7543800" cy="56419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3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Income</a:t>
            </a:r>
            <a:endParaRPr/>
          </a:p>
        </p:txBody>
      </p:sp>
      <p:sp>
        <p:nvSpPr>
          <p:cNvPr id="845" name="Google Shape;845;p73"/>
          <p:cNvSpPr txBox="1">
            <a:spLocks noGrp="1"/>
          </p:cNvSpPr>
          <p:nvPr>
            <p:ph type="body" idx="1"/>
          </p:nvPr>
        </p:nvSpPr>
        <p:spPr>
          <a:xfrm>
            <a:off x="0" y="3276600"/>
            <a:ext cx="8915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Inferior Goods  </a:t>
            </a:r>
            <a:endParaRPr/>
          </a:p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Top Ramen, used cars, used clothes </a:t>
            </a: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b="0" i="0" u="none" strike="noStrike" cap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–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income increases, demand falls</a:t>
            </a:r>
            <a:endParaRPr/>
          </a:p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–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income falls, demand increases</a:t>
            </a:r>
            <a:endParaRPr/>
          </a:p>
        </p:txBody>
      </p:sp>
      <p:sp>
        <p:nvSpPr>
          <p:cNvPr id="846" name="Google Shape;846;p73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AutoNum type="arabicPeriod"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 Goods </a:t>
            </a:r>
            <a:endParaRPr/>
          </a:p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–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Luxury cars, </a:t>
            </a:r>
            <a:r>
              <a:rPr lang="en-US" sz="3200" b="1"/>
              <a:t>s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</a:t>
            </a:r>
            <a:r>
              <a:rPr lang="en-US" sz="3200" b="1"/>
              <a:t>f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ood, jewelry, homes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–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income increases, demand increases</a:t>
            </a:r>
            <a:endParaRPr/>
          </a:p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–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income falls, demand falls</a:t>
            </a:r>
            <a:endParaRPr/>
          </a:p>
        </p:txBody>
      </p:sp>
      <p:sp>
        <p:nvSpPr>
          <p:cNvPr id="847" name="Google Shape;847;p73"/>
          <p:cNvSpPr txBox="1"/>
          <p:nvPr/>
        </p:nvSpPr>
        <p:spPr>
          <a:xfrm>
            <a:off x="228600" y="457200"/>
            <a:ext cx="8915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incomes of consumer change the demand, but how depends on the type of good.</a:t>
            </a:r>
            <a:endParaRPr/>
          </a:p>
        </p:txBody>
      </p:sp>
      <p:sp>
        <p:nvSpPr>
          <p:cNvPr id="848" name="Google Shape;848;p73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/>
          </a:p>
        </p:txBody>
      </p:sp>
      <p:pic>
        <p:nvPicPr>
          <p:cNvPr id="849" name="Google Shape;849;p73" descr="sp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816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73" descr="FRUIT_RINGS%209%20oz%20Favelli%20c%20zor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5257800"/>
            <a:ext cx="103663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73" descr="toilet-paper-ro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2800" y="5219700"/>
            <a:ext cx="16383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73" descr="mcdonald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0200" y="5181600"/>
            <a:ext cx="1543050" cy="147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73" descr="yatch1"/>
          <p:cNvPicPr preferRelativeResize="0"/>
          <p:nvPr/>
        </p:nvPicPr>
        <p:blipFill rotWithShape="1">
          <a:blip r:embed="rId7">
            <a:alphaModFix/>
          </a:blip>
          <a:srcRect l="25127" t="36014" r="16840" b="22025"/>
          <a:stretch/>
        </p:blipFill>
        <p:spPr>
          <a:xfrm>
            <a:off x="1600200" y="5410200"/>
            <a:ext cx="21336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4"/>
          <p:cNvSpPr txBox="1">
            <a:spLocks noGrp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Inferior Goods</a:t>
            </a:r>
            <a:endParaRPr/>
          </a:p>
        </p:txBody>
      </p:sp>
      <p:sp>
        <p:nvSpPr>
          <p:cNvPr id="860" name="Google Shape;860;p74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/>
          </a:p>
        </p:txBody>
      </p:sp>
      <p:pic>
        <p:nvPicPr>
          <p:cNvPr id="861" name="Google Shape;861;p74" descr="753314_a020_625x1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762000"/>
            <a:ext cx="7391400" cy="584358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the Law of Demand occur?</a:t>
            </a:r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10600" cy="507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law of demand is the result of three separate behavior patterns that overlap: </a:t>
            </a:r>
            <a:endParaRPr/>
          </a:p>
          <a:p>
            <a:pPr marL="800100" marR="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AutoNum type="arabicPeriod"/>
            </a:pPr>
            <a:r>
              <a:rPr lang="en-US" sz="40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Substitution effect </a:t>
            </a:r>
            <a:endParaRPr/>
          </a:p>
          <a:p>
            <a:pPr marL="800100" marR="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AutoNum type="arabicPeriod"/>
            </a:pPr>
            <a:r>
              <a:rPr lang="en-US" sz="40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Income effect</a:t>
            </a:r>
            <a:endParaRPr/>
          </a:p>
          <a:p>
            <a:pPr marL="800100" marR="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AutoNum type="arabicPeriod"/>
            </a:pPr>
            <a:r>
              <a:rPr lang="en-US" sz="40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Law of Diminishing Marginal Utility </a:t>
            </a:r>
            <a:endParaRPr/>
          </a:p>
          <a:p>
            <a:pPr marL="800100" marR="0" lvl="1" indent="-342900" algn="ctr" rtl="0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define and explain each…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144000" cy="187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price goes up for a product, consumers buy less of that product and more of another substitute product (and vice versa). </a:t>
            </a:r>
            <a:endParaRPr dirty="0"/>
          </a:p>
        </p:txBody>
      </p:sp>
      <p:sp>
        <p:nvSpPr>
          <p:cNvPr id="258" name="Google Shape;258;p39"/>
          <p:cNvSpPr txBox="1"/>
          <p:nvPr/>
        </p:nvSpPr>
        <p:spPr>
          <a:xfrm>
            <a:off x="0" y="129540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400"/>
              <a:buFont typeface="Times New Roman"/>
              <a:buNone/>
            </a:pPr>
            <a:r>
              <a:rPr lang="en-US" sz="3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400" b="1" i="0" u="sng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Substitution Effect</a:t>
            </a:r>
            <a:endParaRPr/>
          </a:p>
        </p:txBody>
      </p:sp>
      <p:sp>
        <p:nvSpPr>
          <p:cNvPr id="259" name="Google Shape;259;p39"/>
          <p:cNvSpPr txBox="1">
            <a:spLocks noGrp="1"/>
          </p:cNvSpPr>
          <p:nvPr>
            <p:ph type="body" idx="1"/>
          </p:nvPr>
        </p:nvSpPr>
        <p:spPr>
          <a:xfrm>
            <a:off x="0" y="4953000"/>
            <a:ext cx="9144000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price goes down for a product, the purchasing power increases for consumers -allowing them to purchase more. </a:t>
            </a:r>
            <a:endParaRPr/>
          </a:p>
        </p:txBody>
      </p:sp>
      <p:sp>
        <p:nvSpPr>
          <p:cNvPr id="260" name="Google Shape;260;p39"/>
          <p:cNvSpPr txBox="1"/>
          <p:nvPr/>
        </p:nvSpPr>
        <p:spPr>
          <a:xfrm>
            <a:off x="0" y="4343400"/>
            <a:ext cx="457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400"/>
              <a:buFont typeface="Times New Roman"/>
              <a:buNone/>
            </a:pPr>
            <a:r>
              <a:rPr lang="en-US" sz="3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400" b="1" i="0" u="sng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Income Effect</a:t>
            </a:r>
            <a:endParaRPr/>
          </a:p>
        </p:txBody>
      </p:sp>
      <p:pic>
        <p:nvPicPr>
          <p:cNvPr id="261" name="Google Shape;261;p39" descr="http://money.cnn.com/2003/06/13/news/funny/coke_pepsi/coke_vs_pepsi.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52400"/>
            <a:ext cx="2133600" cy="15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 descr="http://wwp.income-uk.com/images/incom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3429000"/>
            <a:ext cx="2590800" cy="172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93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the Law of Demand occur?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body" idx="1"/>
          </p:nvPr>
        </p:nvSpPr>
        <p:spPr>
          <a:xfrm>
            <a:off x="22225" y="1235075"/>
            <a:ext cx="8991600" cy="317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Utility = Satisfaction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buy goods because we get utility from them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 of diminishing marginal utility</a:t>
            </a:r>
            <a:r>
              <a:rPr lang="en-US" sz="32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states that as you consume anything, the additional satisfaction that you will receive will eventually start to decrease.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other words, the more you buy of ANY GOOD the less satisfaction you get from each new unit consumed.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Questions: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this have to do with the Law of Demand?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AutoNum type="arabicPeriod"/>
            </a:pPr>
            <a:r>
              <a:rPr lang="en-US" sz="28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this effect the pricing of businesses?</a:t>
            </a:r>
            <a:endParaRPr/>
          </a:p>
        </p:txBody>
      </p:sp>
      <p:sp>
        <p:nvSpPr>
          <p:cNvPr id="271" name="Google Shape;271;p40"/>
          <p:cNvSpPr txBox="1"/>
          <p:nvPr/>
        </p:nvSpPr>
        <p:spPr>
          <a:xfrm>
            <a:off x="0" y="685800"/>
            <a:ext cx="7924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sng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Law of Diminishing Marginal Utility</a:t>
            </a:r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 the Law of Demand occur?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>
            <a:spLocks noGrp="1"/>
          </p:cNvSpPr>
          <p:nvPr>
            <p:ph type="title"/>
          </p:nvPr>
        </p:nvSpPr>
        <p:spPr>
          <a:xfrm>
            <a:off x="390525" y="2684462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8000"/>
              <a:buFont typeface="Times New Roman"/>
              <a:buNone/>
            </a:pPr>
            <a:r>
              <a:rPr lang="en-US" sz="80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Graphing Demand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Demand Curve</a:t>
            </a:r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body" idx="1"/>
          </p:nvPr>
        </p:nvSpPr>
        <p:spPr>
          <a:xfrm>
            <a:off x="76200" y="9906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curve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graphical representation of a demand schedule.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demand curve is downward sloping showing the inverse relationship between price (on the y-axis) and quantity demanded (on the x-axis).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reading a demand curve, assume all outside factors, such as income, are held constant.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(This is called </a:t>
            </a:r>
            <a:r>
              <a:rPr lang="en-US" sz="28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ceteris paribus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draw a new demand curve for milk…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228600" y="120650"/>
            <a:ext cx="862965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Times New Roman"/>
              <a:buNone/>
            </a:pPr>
            <a:r>
              <a:rPr lang="en-US" sz="5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GRAPHING DEMAND</a:t>
            </a:r>
            <a:endParaRPr/>
          </a:p>
        </p:txBody>
      </p:sp>
      <p:grpSp>
        <p:nvGrpSpPr>
          <p:cNvPr id="303" name="Google Shape;303;p44"/>
          <p:cNvGrpSpPr/>
          <p:nvPr/>
        </p:nvGrpSpPr>
        <p:grpSpPr>
          <a:xfrm>
            <a:off x="3468687" y="1604962"/>
            <a:ext cx="4608512" cy="4262437"/>
            <a:chOff x="2338387" y="1504950"/>
            <a:chExt cx="4745037" cy="4324350"/>
          </a:xfrm>
        </p:grpSpPr>
        <p:cxnSp>
          <p:nvCxnSpPr>
            <p:cNvPr id="304" name="Google Shape;304;p44"/>
            <p:cNvCxnSpPr/>
            <p:nvPr/>
          </p:nvCxnSpPr>
          <p:spPr>
            <a:xfrm>
              <a:off x="2363787" y="1504950"/>
              <a:ext cx="0" cy="432435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44"/>
            <p:cNvCxnSpPr/>
            <p:nvPr/>
          </p:nvCxnSpPr>
          <p:spPr>
            <a:xfrm>
              <a:off x="2338387" y="5802312"/>
              <a:ext cx="4745037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6" name="Google Shape;306;p44"/>
          <p:cNvSpPr txBox="1"/>
          <p:nvPr/>
        </p:nvSpPr>
        <p:spPr>
          <a:xfrm>
            <a:off x="8229600" y="5791200"/>
            <a:ext cx="4603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  <p:sp>
        <p:nvSpPr>
          <p:cNvPr id="307" name="Google Shape;307;p44"/>
          <p:cNvSpPr txBox="1"/>
          <p:nvPr/>
        </p:nvSpPr>
        <p:spPr>
          <a:xfrm>
            <a:off x="3054350" y="1595437"/>
            <a:ext cx="43815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$5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08" name="Google Shape;308;p44"/>
          <p:cNvSpPr txBox="1"/>
          <p:nvPr/>
        </p:nvSpPr>
        <p:spPr>
          <a:xfrm>
            <a:off x="2514600" y="989012"/>
            <a:ext cx="23018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of Milk</a:t>
            </a:r>
            <a:endParaRPr/>
          </a:p>
        </p:txBody>
      </p:sp>
      <p:sp>
        <p:nvSpPr>
          <p:cNvPr id="309" name="Google Shape;309;p44"/>
          <p:cNvSpPr txBox="1"/>
          <p:nvPr/>
        </p:nvSpPr>
        <p:spPr>
          <a:xfrm>
            <a:off x="4524375" y="6205537"/>
            <a:ext cx="24907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of Milk</a:t>
            </a:r>
            <a:endParaRPr/>
          </a:p>
        </p:txBody>
      </p:sp>
      <p:sp>
        <p:nvSpPr>
          <p:cNvPr id="310" name="Google Shape;310;p44"/>
          <p:cNvSpPr txBox="1"/>
          <p:nvPr/>
        </p:nvSpPr>
        <p:spPr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Schedule</a:t>
            </a:r>
            <a:endParaRPr/>
          </a:p>
        </p:txBody>
      </p:sp>
      <p:sp>
        <p:nvSpPr>
          <p:cNvPr id="311" name="Google Shape;311;p44"/>
          <p:cNvSpPr txBox="1"/>
          <p:nvPr/>
        </p:nvSpPr>
        <p:spPr>
          <a:xfrm>
            <a:off x="3700462" y="5827712"/>
            <a:ext cx="452913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10     20     30     40     50     60     70     80</a:t>
            </a:r>
            <a:endParaRPr/>
          </a:p>
        </p:txBody>
      </p:sp>
      <p:sp>
        <p:nvSpPr>
          <p:cNvPr id="312" name="Google Shape;312;p44"/>
          <p:cNvSpPr txBox="1"/>
          <p:nvPr/>
        </p:nvSpPr>
        <p:spPr>
          <a:xfrm>
            <a:off x="5791200" y="1047750"/>
            <a:ext cx="3178175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 this large in your notes</a:t>
            </a:r>
            <a:endParaRPr/>
          </a:p>
        </p:txBody>
      </p:sp>
      <p:cxnSp>
        <p:nvCxnSpPr>
          <p:cNvPr id="313" name="Google Shape;313;p44"/>
          <p:cNvCxnSpPr/>
          <p:nvPr/>
        </p:nvCxnSpPr>
        <p:spPr>
          <a:xfrm flipH="1">
            <a:off x="5973762" y="2270125"/>
            <a:ext cx="973137" cy="108902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315" name="Google Shape;315;p44"/>
          <p:cNvGraphicFramePr/>
          <p:nvPr/>
        </p:nvGraphicFramePr>
        <p:xfrm>
          <a:off x="304800" y="2057400"/>
          <a:ext cx="2327275" cy="4173500"/>
        </p:xfrm>
        <a:graphic>
          <a:graphicData uri="http://schemas.openxmlformats.org/drawingml/2006/table">
            <a:tbl>
              <a:tblPr>
                <a:noFill/>
                <a:tableStyleId>{45DE9DA5-7E86-4142-8D46-D60085AC13A7}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Demanded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16" name="Google Shape;316;p44" descr="http://3dreferencesource.com/wp-content/uploads/2013/03/milk-jug-fro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3737" y="2060575"/>
            <a:ext cx="2103437" cy="31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1497</Words>
  <Application>Microsoft Office PowerPoint</Application>
  <PresentationFormat>On-screen Show (4:3)</PresentationFormat>
  <Paragraphs>595</Paragraphs>
  <Slides>38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Times New Roman</vt:lpstr>
      <vt:lpstr>6_Default Design</vt:lpstr>
      <vt:lpstr>13_Default Design</vt:lpstr>
      <vt:lpstr>14_Default Design</vt:lpstr>
      <vt:lpstr>2_Default Design</vt:lpstr>
      <vt:lpstr>4_Default Design</vt:lpstr>
      <vt:lpstr>DEMAND DEFINED</vt:lpstr>
      <vt:lpstr>Example of Demand</vt:lpstr>
      <vt:lpstr>PowerPoint Presentation</vt:lpstr>
      <vt:lpstr>Why does the Law of Demand occur?</vt:lpstr>
      <vt:lpstr>Why does the Law of Demand occur?</vt:lpstr>
      <vt:lpstr>Why does the Law of Demand occur?</vt:lpstr>
      <vt:lpstr>Graphing Demand</vt:lpstr>
      <vt:lpstr>The Demand Curve</vt:lpstr>
      <vt:lpstr>GRAPHING DEMAND</vt:lpstr>
      <vt:lpstr>GRAPHING DEMAND</vt:lpstr>
      <vt:lpstr>Where do you get the Market Demand? </vt:lpstr>
      <vt:lpstr>Demand Review</vt:lpstr>
      <vt:lpstr>Shifts in Demand</vt:lpstr>
      <vt:lpstr>Change in Demand</vt:lpstr>
      <vt:lpstr>Change in Demand</vt:lpstr>
      <vt:lpstr>Change in Demand</vt:lpstr>
      <vt:lpstr>Change in Demand</vt:lpstr>
      <vt:lpstr>Change in Demand</vt:lpstr>
      <vt:lpstr>Change in Demand</vt:lpstr>
      <vt:lpstr>Change in Demand</vt:lpstr>
      <vt:lpstr>Change in Demand</vt:lpstr>
      <vt:lpstr>Change in Qd vs. Change in Demand</vt:lpstr>
      <vt:lpstr>Change in Demand</vt:lpstr>
      <vt:lpstr>PowerPoint Presentation</vt:lpstr>
      <vt:lpstr>What Causes a Shift in Demand?</vt:lpstr>
      <vt:lpstr>Prices of Related Goods</vt:lpstr>
      <vt:lpstr>Substitutes or Complements?</vt:lpstr>
      <vt:lpstr>Substitutes</vt:lpstr>
      <vt:lpstr>Substitutes</vt:lpstr>
      <vt:lpstr>Substitutes</vt:lpstr>
      <vt:lpstr>Substitutes</vt:lpstr>
      <vt:lpstr>Substitutes</vt:lpstr>
      <vt:lpstr>Substitutes</vt:lpstr>
      <vt:lpstr>Substitutes</vt:lpstr>
      <vt:lpstr>Substitutes</vt:lpstr>
      <vt:lpstr>Complements</vt:lpstr>
      <vt:lpstr>Income</vt:lpstr>
      <vt:lpstr>Inferior Goods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Demand, Supply, and Consumer Choice</dc:title>
  <dc:creator>Timothy Rose</dc:creator>
  <cp:lastModifiedBy>Timothy Rose</cp:lastModifiedBy>
  <cp:revision>19</cp:revision>
  <dcterms:modified xsi:type="dcterms:W3CDTF">2019-09-09T12:29:38Z</dcterms:modified>
</cp:coreProperties>
</file>