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sldIdLst>
    <p:sldId id="256" r:id="rId2"/>
    <p:sldId id="275" r:id="rId3"/>
    <p:sldId id="257" r:id="rId4"/>
    <p:sldId id="260" r:id="rId5"/>
    <p:sldId id="263" r:id="rId6"/>
    <p:sldId id="258" r:id="rId7"/>
    <p:sldId id="269" r:id="rId8"/>
    <p:sldId id="270" r:id="rId9"/>
    <p:sldId id="259" r:id="rId10"/>
    <p:sldId id="271" r:id="rId11"/>
    <p:sldId id="265" r:id="rId12"/>
    <p:sldId id="266" r:id="rId13"/>
    <p:sldId id="272" r:id="rId14"/>
    <p:sldId id="264" r:id="rId15"/>
    <p:sldId id="267" r:id="rId16"/>
    <p:sldId id="268" r:id="rId17"/>
    <p:sldId id="274" r:id="rId18"/>
    <p:sldId id="273" r:id="rId19"/>
  </p:sldIdLst>
  <p:sldSz cx="9144000" cy="6858000" type="screen4x3"/>
  <p:notesSz cx="6858000" cy="9144000"/>
  <p:embeddedFontLst>
    <p:embeddedFont>
      <p:font typeface="KG colour me purple" panose="020B0604020202020204" charset="0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KG Batty Girl" panose="020B0604020202020204" charset="0"/>
      <p:regular r:id="rId24"/>
    </p:embeddedFont>
    <p:embeddedFont>
      <p:font typeface="KG Blank Space Solid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529" autoAdjust="0"/>
  </p:normalViewPr>
  <p:slideViewPr>
    <p:cSldViewPr snapToGrid="0">
      <p:cViewPr varScale="1">
        <p:scale>
          <a:sx n="44" d="100"/>
          <a:sy n="44" d="100"/>
        </p:scale>
        <p:origin x="12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A5A73-5045-48CD-AA03-5E36137A863A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6B4AC-EAE3-44FF-86E5-33CCE4053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6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6B4AC-EAE3-44FF-86E5-33CCE4053D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22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6B4AC-EAE3-44FF-86E5-33CCE4053D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2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6B4AC-EAE3-44FF-86E5-33CCE4053D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68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6B4AC-EAE3-44FF-86E5-33CCE4053D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4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6B4AC-EAE3-44FF-86E5-33CCE4053D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34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6B4AC-EAE3-44FF-86E5-33CCE4053D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14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6B4AC-EAE3-44FF-86E5-33CCE4053D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7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6B4AC-EAE3-44FF-86E5-33CCE4053D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1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6B4AC-EAE3-44FF-86E5-33CCE4053D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9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6B4AC-EAE3-44FF-86E5-33CCE4053D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6B4AC-EAE3-44FF-86E5-33CCE4053D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7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6B4AC-EAE3-44FF-86E5-33CCE4053D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3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6B4AC-EAE3-44FF-86E5-33CCE4053D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52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6B4AC-EAE3-44FF-86E5-33CCE4053D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21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6B4AC-EAE3-44FF-86E5-33CCE4053D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4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4BB-D297-465D-A2C3-48EC6F6C910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D3E9-D57A-41F2-9CA0-5C41E085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4BB-D297-465D-A2C3-48EC6F6C910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D3E9-D57A-41F2-9CA0-5C41E085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0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4BB-D297-465D-A2C3-48EC6F6C910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D3E9-D57A-41F2-9CA0-5C41E085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5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4BB-D297-465D-A2C3-48EC6F6C910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D3E9-D57A-41F2-9CA0-5C41E085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4BB-D297-465D-A2C3-48EC6F6C910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D3E9-D57A-41F2-9CA0-5C41E085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5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4BB-D297-465D-A2C3-48EC6F6C910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D3E9-D57A-41F2-9CA0-5C41E085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2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4BB-D297-465D-A2C3-48EC6F6C910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D3E9-D57A-41F2-9CA0-5C41E085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4BB-D297-465D-A2C3-48EC6F6C910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D3E9-D57A-41F2-9CA0-5C41E085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1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4BB-D297-465D-A2C3-48EC6F6C910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D3E9-D57A-41F2-9CA0-5C41E085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4BB-D297-465D-A2C3-48EC6F6C910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D3E9-D57A-41F2-9CA0-5C41E085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04BB-D297-465D-A2C3-48EC6F6C910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6D3E9-D57A-41F2-9CA0-5C41E085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004BB-D297-465D-A2C3-48EC6F6C910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6D3E9-D57A-41F2-9CA0-5C41E085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0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hyperlink" Target="https://www.youtube.com/watch?v=NI9TLDIPVcs&amp;list=PL8dPuuaLjXtPNZwz5_o_5uirJ8gQXnhEO&amp;index=2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xc6PdLeXhmw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iWwBSYR8p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CrygjvyUP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ESLIbM8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6B925-C4DB-4D24-A378-342E0292D8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Why Do We Trade?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3D02-83D0-4CCA-A2BD-614F288D5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56038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sz="6000" dirty="0">
                <a:latin typeface="KG colour me purple" panose="02000000000000000000" pitchFamily="2" charset="0"/>
              </a:rPr>
              <a:t>Absolute and 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26184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12F5-87C3-4997-AAA4-1CC0E4B55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Remember this simple formula when figuring out comparative advantage:</a:t>
            </a:r>
          </a:p>
          <a:p>
            <a:endParaRPr lang="en-US" sz="3600" dirty="0"/>
          </a:p>
          <a:p>
            <a:r>
              <a:rPr lang="en-US" sz="3600" dirty="0"/>
              <a:t>Comparative Advantage with </a:t>
            </a:r>
            <a:r>
              <a:rPr lang="en-US" sz="3600" b="1" dirty="0"/>
              <a:t>INPUTS</a:t>
            </a:r>
            <a:r>
              <a:rPr lang="en-US" sz="3600" dirty="0"/>
              <a:t> = “Other Goes </a:t>
            </a:r>
            <a:r>
              <a:rPr lang="en-US" sz="3600" b="1" dirty="0"/>
              <a:t>Under</a:t>
            </a:r>
            <a:r>
              <a:rPr lang="en-US" sz="3600" dirty="0"/>
              <a:t>”</a:t>
            </a:r>
          </a:p>
          <a:p>
            <a:endParaRPr lang="en-US" sz="3600" dirty="0"/>
          </a:p>
          <a:p>
            <a:r>
              <a:rPr lang="en-US" sz="3600" dirty="0"/>
              <a:t>Comparative Advantage with </a:t>
            </a:r>
            <a:r>
              <a:rPr lang="en-US" sz="3600" b="1" dirty="0"/>
              <a:t>OUTPUTS </a:t>
            </a:r>
            <a:r>
              <a:rPr lang="en-US" sz="3600" dirty="0"/>
              <a:t>= “Other Goes </a:t>
            </a:r>
            <a:r>
              <a:rPr lang="en-US" sz="3600" b="1" dirty="0"/>
              <a:t>OVER</a:t>
            </a:r>
            <a:r>
              <a:rPr lang="en-US" sz="3600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81AC34-6107-482F-8F25-79267C27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17034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014CD-5D79-4392-AF2C-E557DD64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Comparative Advantage with Inputs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82E363-C46A-413A-907A-8D477818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450732"/>
              </p:ext>
            </p:extLst>
          </p:nvPr>
        </p:nvGraphicFramePr>
        <p:xfrm>
          <a:off x="1016473" y="1769117"/>
          <a:ext cx="6949440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323070962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355596982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893200492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Number of Hours to produce 1 unit of donuts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Number of Hours to produce 1 unit of cupcakes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8331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Kingdom of Happy Chains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317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Kingdom of Sappy Chains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172028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A6372BA5-80F6-4682-83EC-E7C4D0D0C614}"/>
              </a:ext>
            </a:extLst>
          </p:cNvPr>
          <p:cNvSpPr/>
          <p:nvPr/>
        </p:nvSpPr>
        <p:spPr>
          <a:xfrm>
            <a:off x="4115273" y="2940057"/>
            <a:ext cx="751840" cy="447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85C588-FBAC-40D5-BBC5-C7F01CFDEB6E}"/>
              </a:ext>
            </a:extLst>
          </p:cNvPr>
          <p:cNvSpPr/>
          <p:nvPr/>
        </p:nvSpPr>
        <p:spPr>
          <a:xfrm>
            <a:off x="6400564" y="2940057"/>
            <a:ext cx="751840" cy="447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B88056-E5EB-4687-A4AC-862D9ADABF1E}"/>
              </a:ext>
            </a:extLst>
          </p:cNvPr>
          <p:cNvSpPr/>
          <p:nvPr/>
        </p:nvSpPr>
        <p:spPr>
          <a:xfrm>
            <a:off x="4115273" y="3641619"/>
            <a:ext cx="751840" cy="44704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D0AE11-CA6C-46CE-9B53-95646D8AD4A5}"/>
              </a:ext>
            </a:extLst>
          </p:cNvPr>
          <p:cNvSpPr/>
          <p:nvPr/>
        </p:nvSpPr>
        <p:spPr>
          <a:xfrm>
            <a:off x="6400564" y="3641619"/>
            <a:ext cx="751840" cy="44704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D0D0A2-7830-473B-8A1E-743B730B73A0}"/>
              </a:ext>
            </a:extLst>
          </p:cNvPr>
          <p:cNvSpPr txBox="1"/>
          <p:nvPr/>
        </p:nvSpPr>
        <p:spPr>
          <a:xfrm>
            <a:off x="1036320" y="5121176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We Produce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3C9C14-9D5A-4710-9C2A-786A90DD6D6D}"/>
              </a:ext>
            </a:extLst>
          </p:cNvPr>
          <p:cNvSpPr txBox="1"/>
          <p:nvPr/>
        </p:nvSpPr>
        <p:spPr>
          <a:xfrm>
            <a:off x="1036320" y="5515409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We Give Up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4883B7-1581-4A56-A379-2E0D556534F9}"/>
              </a:ext>
            </a:extLst>
          </p:cNvPr>
          <p:cNvCxnSpPr/>
          <p:nvPr/>
        </p:nvCxnSpPr>
        <p:spPr>
          <a:xfrm>
            <a:off x="1097280" y="5479812"/>
            <a:ext cx="1869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DF4EFA6-DC62-4A5B-B852-B60E93573D42}"/>
              </a:ext>
            </a:extLst>
          </p:cNvPr>
          <p:cNvSpPr txBox="1"/>
          <p:nvPr/>
        </p:nvSpPr>
        <p:spPr>
          <a:xfrm>
            <a:off x="3291840" y="5295146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Opportunity Cost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944A65-BF29-4874-BA66-7989D46AC807}"/>
              </a:ext>
            </a:extLst>
          </p:cNvPr>
          <p:cNvSpPr txBox="1"/>
          <p:nvPr/>
        </p:nvSpPr>
        <p:spPr>
          <a:xfrm>
            <a:off x="2966720" y="5167343"/>
            <a:ext cx="44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G Blank Space Solid" panose="02000000000000000000" pitchFamily="2" charset="0"/>
              </a:rPr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D5A2BB-622A-4C12-BA76-2F4B7B1655A9}"/>
              </a:ext>
            </a:extLst>
          </p:cNvPr>
          <p:cNvSpPr txBox="1"/>
          <p:nvPr/>
        </p:nvSpPr>
        <p:spPr>
          <a:xfrm>
            <a:off x="1034371" y="5127116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D30F83-C0E8-4CE3-9D7F-0D480A638A41}"/>
              </a:ext>
            </a:extLst>
          </p:cNvPr>
          <p:cNvSpPr txBox="1"/>
          <p:nvPr/>
        </p:nvSpPr>
        <p:spPr>
          <a:xfrm>
            <a:off x="997216" y="5479263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BA898B-239C-4665-AE11-A2421C48027A}"/>
              </a:ext>
            </a:extLst>
          </p:cNvPr>
          <p:cNvSpPr txBox="1"/>
          <p:nvPr/>
        </p:nvSpPr>
        <p:spPr>
          <a:xfrm>
            <a:off x="3160055" y="5322111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.5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148C5E-76FA-4693-86DE-31F843728D18}"/>
              </a:ext>
            </a:extLst>
          </p:cNvPr>
          <p:cNvSpPr txBox="1"/>
          <p:nvPr/>
        </p:nvSpPr>
        <p:spPr>
          <a:xfrm>
            <a:off x="3226273" y="3147624"/>
            <a:ext cx="252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Opportunity cost of .5 of one unit of cupcakes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79AFC1-33E0-4F50-9BBA-A651E816524B}"/>
              </a:ext>
            </a:extLst>
          </p:cNvPr>
          <p:cNvSpPr txBox="1"/>
          <p:nvPr/>
        </p:nvSpPr>
        <p:spPr>
          <a:xfrm>
            <a:off x="1010536" y="5137445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735138-5817-43A4-ACB3-DD3505482E95}"/>
              </a:ext>
            </a:extLst>
          </p:cNvPr>
          <p:cNvSpPr txBox="1"/>
          <p:nvPr/>
        </p:nvSpPr>
        <p:spPr>
          <a:xfrm>
            <a:off x="1452850" y="5487282"/>
            <a:ext cx="110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52234D-3C90-443C-B603-FF0BC7143A0E}"/>
              </a:ext>
            </a:extLst>
          </p:cNvPr>
          <p:cNvSpPr txBox="1"/>
          <p:nvPr/>
        </p:nvSpPr>
        <p:spPr>
          <a:xfrm>
            <a:off x="3149305" y="5293021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6C300-D012-4785-B763-39642C340EC1}"/>
              </a:ext>
            </a:extLst>
          </p:cNvPr>
          <p:cNvSpPr txBox="1"/>
          <p:nvPr/>
        </p:nvSpPr>
        <p:spPr>
          <a:xfrm>
            <a:off x="5596093" y="3132340"/>
            <a:ext cx="252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Opportunity cost of 2 of one unit of donuts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3AAC6B-000B-4E84-951E-332825C016AD}"/>
              </a:ext>
            </a:extLst>
          </p:cNvPr>
          <p:cNvSpPr txBox="1"/>
          <p:nvPr/>
        </p:nvSpPr>
        <p:spPr>
          <a:xfrm>
            <a:off x="991617" y="5134585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32E4D9-2285-46B7-ADDA-5FF85E8D298B}"/>
              </a:ext>
            </a:extLst>
          </p:cNvPr>
          <p:cNvSpPr txBox="1"/>
          <p:nvPr/>
        </p:nvSpPr>
        <p:spPr>
          <a:xfrm>
            <a:off x="987734" y="5461682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1.5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66CFD5-1CBF-43CB-B2AB-CFF9B1EA00E2}"/>
              </a:ext>
            </a:extLst>
          </p:cNvPr>
          <p:cNvSpPr txBox="1"/>
          <p:nvPr/>
        </p:nvSpPr>
        <p:spPr>
          <a:xfrm>
            <a:off x="3138967" y="5303043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1.33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ED8994-72BC-4689-B89F-6FC855A7AF5D}"/>
              </a:ext>
            </a:extLst>
          </p:cNvPr>
          <p:cNvSpPr txBox="1"/>
          <p:nvPr/>
        </p:nvSpPr>
        <p:spPr>
          <a:xfrm>
            <a:off x="3413760" y="3915564"/>
            <a:ext cx="225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Opportunity cost of 1.33 of one unit of cupcakes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D67ED8-DAFB-42FF-B480-8033CC64FC9A}"/>
              </a:ext>
            </a:extLst>
          </p:cNvPr>
          <p:cNvSpPr txBox="1"/>
          <p:nvPr/>
        </p:nvSpPr>
        <p:spPr>
          <a:xfrm>
            <a:off x="984957" y="5451811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1.5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872337-7075-4869-B68E-5DA64B3F0030}"/>
              </a:ext>
            </a:extLst>
          </p:cNvPr>
          <p:cNvSpPr txBox="1"/>
          <p:nvPr/>
        </p:nvSpPr>
        <p:spPr>
          <a:xfrm>
            <a:off x="1005840" y="5104124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27E70D-5AED-48C1-92CA-961A85B16CAA}"/>
              </a:ext>
            </a:extLst>
          </p:cNvPr>
          <p:cNvSpPr txBox="1"/>
          <p:nvPr/>
        </p:nvSpPr>
        <p:spPr>
          <a:xfrm>
            <a:off x="3162980" y="5290688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.75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ACC255-78F5-44F5-9CA1-ADED55EBE96B}"/>
              </a:ext>
            </a:extLst>
          </p:cNvPr>
          <p:cNvSpPr txBox="1"/>
          <p:nvPr/>
        </p:nvSpPr>
        <p:spPr>
          <a:xfrm>
            <a:off x="5650673" y="3939966"/>
            <a:ext cx="225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Opportunity cost of .75 of one unit of donuts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4B85F2-AEDA-4AE4-9BC1-EE96A5A9A2F7}"/>
              </a:ext>
            </a:extLst>
          </p:cNvPr>
          <p:cNvSpPr txBox="1"/>
          <p:nvPr/>
        </p:nvSpPr>
        <p:spPr>
          <a:xfrm>
            <a:off x="5110953" y="4616145"/>
            <a:ext cx="395224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Happy Chains’ opportunity cost is less for making donuts—it should specialize in donuts</a:t>
            </a:r>
          </a:p>
          <a:p>
            <a:endParaRPr lang="en-US" b="1" dirty="0"/>
          </a:p>
          <a:p>
            <a:r>
              <a:rPr lang="en-US" b="1" dirty="0"/>
              <a:t>Sappy Chains’ opportunity cost for making cupcakes is less—it should specialize in cupcakes.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3664A6-64DC-4B9A-8F01-AE0632EDEB52}"/>
              </a:ext>
            </a:extLst>
          </p:cNvPr>
          <p:cNvSpPr txBox="1"/>
          <p:nvPr/>
        </p:nvSpPr>
        <p:spPr>
          <a:xfrm>
            <a:off x="2192611" y="633334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“Other Goes Under”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9D3CD6-F4D1-4CD2-A028-B037886E0BA9}"/>
              </a:ext>
            </a:extLst>
          </p:cNvPr>
          <p:cNvCxnSpPr>
            <a:cxnSpLocks/>
          </p:cNvCxnSpPr>
          <p:nvPr/>
        </p:nvCxnSpPr>
        <p:spPr>
          <a:xfrm flipH="1" flipV="1">
            <a:off x="2679433" y="5931107"/>
            <a:ext cx="322463" cy="35306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3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3" grpId="1"/>
      <p:bldP spid="33" grpId="2"/>
      <p:bldP spid="33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49E48-168A-41DB-97B9-8BAC5380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49495"/>
          </a:xfrm>
        </p:spPr>
        <p:txBody>
          <a:bodyPr/>
          <a:lstStyle/>
          <a:p>
            <a:r>
              <a:rPr lang="en-US" dirty="0"/>
              <a:t>Who has the comparative advantage for t-shirts?</a:t>
            </a:r>
          </a:p>
          <a:p>
            <a:r>
              <a:rPr lang="en-US" dirty="0"/>
              <a:t>Who has the comparative advantage for sneakers?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Who has the absolute advantage for each?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27AFD9-119D-4310-AB9E-593C562F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Comparative Advantage with Inputs Practice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01F84B-70C2-4548-A77C-7ECE73478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796660"/>
              </p:ext>
            </p:extLst>
          </p:nvPr>
        </p:nvGraphicFramePr>
        <p:xfrm>
          <a:off x="1097280" y="2967997"/>
          <a:ext cx="6949440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323070962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355596982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893200492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Number of Hours to produce a unit of t-shirts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Number of Hours to produce a unit of sneakers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8331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Kingdom of Happy Chains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317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Kingdom of Sappy Chains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7.5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172028"/>
                  </a:ext>
                </a:extLst>
              </a:tr>
            </a:tbl>
          </a:graphicData>
        </a:graphic>
      </p:graphicFrame>
      <p:pic>
        <p:nvPicPr>
          <p:cNvPr id="23" name="Picture 27" descr="03">
            <a:extLst>
              <a:ext uri="{FF2B5EF4-FFF2-40B4-BE49-F238E27FC236}">
                <a16:creationId xmlns:a16="http://schemas.microsoft.com/office/drawing/2014/main" id="{5F2848B7-8D6B-4845-AB21-454F0A600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5466054"/>
            <a:ext cx="1326738" cy="850239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02">
            <a:extLst>
              <a:ext uri="{FF2B5EF4-FFF2-40B4-BE49-F238E27FC236}">
                <a16:creationId xmlns:a16="http://schemas.microsoft.com/office/drawing/2014/main" id="{C968C0AE-DD7D-440A-9C1C-2C1D05BB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5466054"/>
            <a:ext cx="1326738" cy="850239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01">
            <a:extLst>
              <a:ext uri="{FF2B5EF4-FFF2-40B4-BE49-F238E27FC236}">
                <a16:creationId xmlns:a16="http://schemas.microsoft.com/office/drawing/2014/main" id="{290EAD5C-2031-41C1-A75E-8539837E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19" y="5467413"/>
            <a:ext cx="1326399" cy="848881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30seconds">
            <a:extLst>
              <a:ext uri="{FF2B5EF4-FFF2-40B4-BE49-F238E27FC236}">
                <a16:creationId xmlns:a16="http://schemas.microsoft.com/office/drawing/2014/main" id="{979C0AD3-595F-4810-BB25-3E0C87BF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19" y="5467413"/>
            <a:ext cx="1326399" cy="848881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00seconds">
            <a:extLst>
              <a:ext uri="{FF2B5EF4-FFF2-40B4-BE49-F238E27FC236}">
                <a16:creationId xmlns:a16="http://schemas.microsoft.com/office/drawing/2014/main" id="{53CCE59F-E4D8-4157-9A30-3D9677BC1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5467412"/>
            <a:ext cx="1326738" cy="848882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1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49E48-168A-41DB-97B9-8BAC5380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49495"/>
          </a:xfrm>
        </p:spPr>
        <p:txBody>
          <a:bodyPr/>
          <a:lstStyle/>
          <a:p>
            <a:r>
              <a:rPr lang="en-US" dirty="0"/>
              <a:t>Who has the comparative advantage for baseballs?</a:t>
            </a:r>
          </a:p>
          <a:p>
            <a:r>
              <a:rPr lang="en-US" dirty="0"/>
              <a:t>Who has the comparative advantage for bats?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Who has the absolute advantage for each?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27AFD9-119D-4310-AB9E-593C562F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Comparative Advantage with Inputs Practice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01F84B-70C2-4548-A77C-7ECE73478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3501"/>
              </p:ext>
            </p:extLst>
          </p:nvPr>
        </p:nvGraphicFramePr>
        <p:xfrm>
          <a:off x="1097280" y="2967997"/>
          <a:ext cx="6949440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323070962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355596982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893200492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Number of Hours to produce a unit of baseballs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Number of Hours to produce a unit of bats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8331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Kingdom of Happy Chains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317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Kingdom of Sappy Chains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172028"/>
                  </a:ext>
                </a:extLst>
              </a:tr>
            </a:tbl>
          </a:graphicData>
        </a:graphic>
      </p:graphicFrame>
      <p:pic>
        <p:nvPicPr>
          <p:cNvPr id="7" name="Picture 27" descr="03">
            <a:extLst>
              <a:ext uri="{FF2B5EF4-FFF2-40B4-BE49-F238E27FC236}">
                <a16:creationId xmlns:a16="http://schemas.microsoft.com/office/drawing/2014/main" id="{D69EA74B-BDE4-4EF5-8FA6-75EE2DD2E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5466054"/>
            <a:ext cx="1326738" cy="850239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02">
            <a:extLst>
              <a:ext uri="{FF2B5EF4-FFF2-40B4-BE49-F238E27FC236}">
                <a16:creationId xmlns:a16="http://schemas.microsoft.com/office/drawing/2014/main" id="{144C4340-7D87-4055-86D1-1A9A9A6A5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5466054"/>
            <a:ext cx="1326738" cy="850239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01">
            <a:extLst>
              <a:ext uri="{FF2B5EF4-FFF2-40B4-BE49-F238E27FC236}">
                <a16:creationId xmlns:a16="http://schemas.microsoft.com/office/drawing/2014/main" id="{1176A992-3275-4BEC-BB41-6DC260C9B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19" y="5467413"/>
            <a:ext cx="1326399" cy="848881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2" descr="30seconds">
            <a:extLst>
              <a:ext uri="{FF2B5EF4-FFF2-40B4-BE49-F238E27FC236}">
                <a16:creationId xmlns:a16="http://schemas.microsoft.com/office/drawing/2014/main" id="{70939CD8-7F4A-4917-AF65-6A55EE211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19" y="5467413"/>
            <a:ext cx="1326399" cy="848881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00seconds">
            <a:extLst>
              <a:ext uri="{FF2B5EF4-FFF2-40B4-BE49-F238E27FC236}">
                <a16:creationId xmlns:a16="http://schemas.microsoft.com/office/drawing/2014/main" id="{B19D8950-D1D3-448B-82FE-4ADF1CD04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5467412"/>
            <a:ext cx="1326738" cy="848882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014CD-5D79-4392-AF2C-E557DD64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Comparative Advantage with Outputs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75194F-EB9B-4FAB-BFD6-92A516D05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277786"/>
              </p:ext>
            </p:extLst>
          </p:nvPr>
        </p:nvGraphicFramePr>
        <p:xfrm>
          <a:off x="1097280" y="1729422"/>
          <a:ext cx="694944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323070962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355596982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893200492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Number of Donuts Produced in One Hour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Number of Cupcakes Produced in One Hour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8331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Kingdom of Choo-Choo Chains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317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Kingdom of Notorious Chains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1720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D1417E9-59CF-42C3-AE98-0B66CBA4D671}"/>
              </a:ext>
            </a:extLst>
          </p:cNvPr>
          <p:cNvSpPr txBox="1"/>
          <p:nvPr/>
        </p:nvSpPr>
        <p:spPr>
          <a:xfrm>
            <a:off x="1050290" y="5479437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We Produce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1DDD8-9BA5-4DEE-8662-0E371E86D251}"/>
              </a:ext>
            </a:extLst>
          </p:cNvPr>
          <p:cNvSpPr txBox="1"/>
          <p:nvPr/>
        </p:nvSpPr>
        <p:spPr>
          <a:xfrm>
            <a:off x="1079146" y="5114406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We Give 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F5F459-94A9-4521-AE6F-1F50B6551352}"/>
              </a:ext>
            </a:extLst>
          </p:cNvPr>
          <p:cNvCxnSpPr/>
          <p:nvPr/>
        </p:nvCxnSpPr>
        <p:spPr>
          <a:xfrm>
            <a:off x="1097280" y="5479812"/>
            <a:ext cx="1869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F141E5E-442E-4F33-B26C-3ECB36FE75D9}"/>
              </a:ext>
            </a:extLst>
          </p:cNvPr>
          <p:cNvSpPr txBox="1"/>
          <p:nvPr/>
        </p:nvSpPr>
        <p:spPr>
          <a:xfrm>
            <a:off x="3291840" y="5295146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Opportunity Cost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DEEDB7-1E8F-4145-B6B2-344DE7FB73CD}"/>
              </a:ext>
            </a:extLst>
          </p:cNvPr>
          <p:cNvSpPr txBox="1"/>
          <p:nvPr/>
        </p:nvSpPr>
        <p:spPr>
          <a:xfrm>
            <a:off x="2966720" y="5167343"/>
            <a:ext cx="44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G Blank Space Solid" panose="02000000000000000000" pitchFamily="2" charset="0"/>
              </a:rPr>
              <a:t>=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2B9159-BE9E-4421-BD5C-FD8A3C51EAAC}"/>
              </a:ext>
            </a:extLst>
          </p:cNvPr>
          <p:cNvSpPr/>
          <p:nvPr/>
        </p:nvSpPr>
        <p:spPr>
          <a:xfrm>
            <a:off x="4196080" y="2900362"/>
            <a:ext cx="751840" cy="447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A62795-8FEF-4F31-B47F-8971800CEC0C}"/>
              </a:ext>
            </a:extLst>
          </p:cNvPr>
          <p:cNvSpPr/>
          <p:nvPr/>
        </p:nvSpPr>
        <p:spPr>
          <a:xfrm>
            <a:off x="6512560" y="2900362"/>
            <a:ext cx="751840" cy="447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FC5310-E751-4B84-A089-D77E5CD0FE4F}"/>
              </a:ext>
            </a:extLst>
          </p:cNvPr>
          <p:cNvSpPr/>
          <p:nvPr/>
        </p:nvSpPr>
        <p:spPr>
          <a:xfrm>
            <a:off x="4196080" y="3737312"/>
            <a:ext cx="751840" cy="44704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8ECD89-4561-4D5F-B79C-812904AF5DF6}"/>
              </a:ext>
            </a:extLst>
          </p:cNvPr>
          <p:cNvSpPr/>
          <p:nvPr/>
        </p:nvSpPr>
        <p:spPr>
          <a:xfrm>
            <a:off x="6512560" y="3781413"/>
            <a:ext cx="751840" cy="44704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A67D55-8DF9-42E3-972B-01219FF13741}"/>
              </a:ext>
            </a:extLst>
          </p:cNvPr>
          <p:cNvSpPr txBox="1"/>
          <p:nvPr/>
        </p:nvSpPr>
        <p:spPr>
          <a:xfrm>
            <a:off x="975360" y="5137523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6E8DAA-FAD4-42DC-9EAB-D0409B3E7441}"/>
              </a:ext>
            </a:extLst>
          </p:cNvPr>
          <p:cNvSpPr txBox="1"/>
          <p:nvPr/>
        </p:nvSpPr>
        <p:spPr>
          <a:xfrm>
            <a:off x="998220" y="5454429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F61777-9FAE-4982-ABF2-E5D98E6AA3AF}"/>
              </a:ext>
            </a:extLst>
          </p:cNvPr>
          <p:cNvSpPr txBox="1"/>
          <p:nvPr/>
        </p:nvSpPr>
        <p:spPr>
          <a:xfrm>
            <a:off x="3129015" y="5295906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2.66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CEC291-B584-4D98-8735-47DF31ECE573}"/>
              </a:ext>
            </a:extLst>
          </p:cNvPr>
          <p:cNvSpPr txBox="1"/>
          <p:nvPr/>
        </p:nvSpPr>
        <p:spPr>
          <a:xfrm>
            <a:off x="3307080" y="3144730"/>
            <a:ext cx="252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Opportunity cost of .375 cupcakes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07F37D-1747-4EBB-B107-C7F5F74E3886}"/>
              </a:ext>
            </a:extLst>
          </p:cNvPr>
          <p:cNvSpPr txBox="1"/>
          <p:nvPr/>
        </p:nvSpPr>
        <p:spPr>
          <a:xfrm>
            <a:off x="981710" y="5141222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E2EE5F-F71B-4665-BF29-475A680F35F6}"/>
              </a:ext>
            </a:extLst>
          </p:cNvPr>
          <p:cNvSpPr txBox="1"/>
          <p:nvPr/>
        </p:nvSpPr>
        <p:spPr>
          <a:xfrm>
            <a:off x="975360" y="5449617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196FD1-0BEA-4A57-9DC2-F9004655D122}"/>
              </a:ext>
            </a:extLst>
          </p:cNvPr>
          <p:cNvSpPr txBox="1"/>
          <p:nvPr/>
        </p:nvSpPr>
        <p:spPr>
          <a:xfrm>
            <a:off x="3093366" y="5321677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.375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C17D55-FF81-48BD-B348-3226A054AD88}"/>
              </a:ext>
            </a:extLst>
          </p:cNvPr>
          <p:cNvSpPr txBox="1"/>
          <p:nvPr/>
        </p:nvSpPr>
        <p:spPr>
          <a:xfrm>
            <a:off x="5623560" y="3108276"/>
            <a:ext cx="252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Opportunity cost of 2.66 donuts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2C04FA-BB00-43EF-8EFB-65E2EDB516C7}"/>
              </a:ext>
            </a:extLst>
          </p:cNvPr>
          <p:cNvSpPr txBox="1"/>
          <p:nvPr/>
        </p:nvSpPr>
        <p:spPr>
          <a:xfrm>
            <a:off x="971432" y="5146028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685788-4971-4E18-B077-5F1C39BAB607}"/>
              </a:ext>
            </a:extLst>
          </p:cNvPr>
          <p:cNvSpPr txBox="1"/>
          <p:nvPr/>
        </p:nvSpPr>
        <p:spPr>
          <a:xfrm>
            <a:off x="981710" y="5119212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8711FA-DBD1-4217-A4D4-C888FD162D3B}"/>
              </a:ext>
            </a:extLst>
          </p:cNvPr>
          <p:cNvSpPr txBox="1"/>
          <p:nvPr/>
        </p:nvSpPr>
        <p:spPr>
          <a:xfrm>
            <a:off x="3106834" y="5321677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1.2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282013-32FE-4ED1-9D30-A14ACF60545C}"/>
              </a:ext>
            </a:extLst>
          </p:cNvPr>
          <p:cNvSpPr txBox="1"/>
          <p:nvPr/>
        </p:nvSpPr>
        <p:spPr>
          <a:xfrm>
            <a:off x="3632200" y="4119415"/>
            <a:ext cx="199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Opportunity cost of .833 cupcakes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A5AA1A-99B8-4729-BF6D-65DD9F69C824}"/>
              </a:ext>
            </a:extLst>
          </p:cNvPr>
          <p:cNvSpPr txBox="1"/>
          <p:nvPr/>
        </p:nvSpPr>
        <p:spPr>
          <a:xfrm>
            <a:off x="937895" y="5464040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E71D41-6F73-4256-893C-461378A7CEA6}"/>
              </a:ext>
            </a:extLst>
          </p:cNvPr>
          <p:cNvSpPr txBox="1"/>
          <p:nvPr/>
        </p:nvSpPr>
        <p:spPr>
          <a:xfrm>
            <a:off x="997659" y="5446748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5E153E-997F-4FA1-A7AF-A397D256D8F9}"/>
              </a:ext>
            </a:extLst>
          </p:cNvPr>
          <p:cNvSpPr txBox="1"/>
          <p:nvPr/>
        </p:nvSpPr>
        <p:spPr>
          <a:xfrm>
            <a:off x="3148508" y="5297731"/>
            <a:ext cx="19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.833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99CBD5-ADDC-40D4-BCDC-D1FCD1912320}"/>
              </a:ext>
            </a:extLst>
          </p:cNvPr>
          <p:cNvSpPr txBox="1"/>
          <p:nvPr/>
        </p:nvSpPr>
        <p:spPr>
          <a:xfrm>
            <a:off x="5892800" y="4161979"/>
            <a:ext cx="199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Opportunity cost of 1.2 donuts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88A425-B3DA-4256-9443-474A557D33D2}"/>
              </a:ext>
            </a:extLst>
          </p:cNvPr>
          <p:cNvSpPr txBox="1"/>
          <p:nvPr/>
        </p:nvSpPr>
        <p:spPr>
          <a:xfrm>
            <a:off x="5107940" y="4743238"/>
            <a:ext cx="395224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Choo-Choo Chains’ opportunity cost is less for making donuts—it should specialize in donuts</a:t>
            </a:r>
          </a:p>
          <a:p>
            <a:endParaRPr lang="en-US" b="1" dirty="0"/>
          </a:p>
          <a:p>
            <a:r>
              <a:rPr lang="en-US" b="1" dirty="0"/>
              <a:t>Notorious Chains’ opportunity cost for making cupcakes is less—it should specialize in cupcakes.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C08B81-0897-4E2F-A507-99E5C4198A0D}"/>
              </a:ext>
            </a:extLst>
          </p:cNvPr>
          <p:cNvSpPr txBox="1"/>
          <p:nvPr/>
        </p:nvSpPr>
        <p:spPr>
          <a:xfrm>
            <a:off x="31898" y="462614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“Other Goes Over”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B68D8D-A24A-4011-9235-E244AA5D48A6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98855" y="5007000"/>
            <a:ext cx="380291" cy="29207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1" grpId="1"/>
      <p:bldP spid="12" grpId="0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6" grpId="2" animBg="1"/>
      <p:bldP spid="16" grpId="3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5" grpId="0"/>
      <p:bldP spid="26" grpId="0"/>
      <p:bldP spid="26" grpId="1"/>
      <p:bldP spid="27" grpId="0"/>
      <p:bldP spid="28" grpId="0"/>
      <p:bldP spid="29" grpId="0"/>
      <p:bldP spid="30" grpId="0"/>
      <p:bldP spid="30" grpId="1"/>
      <p:bldP spid="31" grpId="0"/>
      <p:bldP spid="31" grpId="1"/>
      <p:bldP spid="32" grpId="0"/>
      <p:bldP spid="33" grpId="0" animBg="1"/>
      <p:bldP spid="34" grpId="0"/>
      <p:bldP spid="34" grpId="1"/>
      <p:bldP spid="34" grpId="2"/>
      <p:bldP spid="34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49E48-168A-41DB-97B9-8BAC5380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/>
              <a:t>Who has the comparative advantage for smart phones?</a:t>
            </a:r>
          </a:p>
          <a:p>
            <a:r>
              <a:rPr lang="en-US" dirty="0"/>
              <a:t>Who has the comparative advantage for tablets?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Who has the absolute advantage for each?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227AFD9-119D-4310-AB9E-593C562FA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Comparative Advantage with Outputs Practice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852A6F-FFEC-4A38-ABED-4224BC39A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453854"/>
              </p:ext>
            </p:extLst>
          </p:nvPr>
        </p:nvGraphicFramePr>
        <p:xfrm>
          <a:off x="1097280" y="3148648"/>
          <a:ext cx="694944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323070962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355596982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893200492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Number of Smart Phones Produced in One Hour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Number of Tablets Produced in One Hour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8331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Kingdom of Choo-Choo Chains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317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Kingdom of Notorious Chains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172028"/>
                  </a:ext>
                </a:extLst>
              </a:tr>
            </a:tbl>
          </a:graphicData>
        </a:graphic>
      </p:graphicFrame>
      <p:pic>
        <p:nvPicPr>
          <p:cNvPr id="6" name="Picture 27" descr="03">
            <a:extLst>
              <a:ext uri="{FF2B5EF4-FFF2-40B4-BE49-F238E27FC236}">
                <a16:creationId xmlns:a16="http://schemas.microsoft.com/office/drawing/2014/main" id="{89C3372A-78A0-4DAF-A1DF-95926AE2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5466054"/>
            <a:ext cx="1326738" cy="850239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02">
            <a:extLst>
              <a:ext uri="{FF2B5EF4-FFF2-40B4-BE49-F238E27FC236}">
                <a16:creationId xmlns:a16="http://schemas.microsoft.com/office/drawing/2014/main" id="{51C80EC5-C153-4480-8528-463B794F5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5466054"/>
            <a:ext cx="1326738" cy="850239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01">
            <a:extLst>
              <a:ext uri="{FF2B5EF4-FFF2-40B4-BE49-F238E27FC236}">
                <a16:creationId xmlns:a16="http://schemas.microsoft.com/office/drawing/2014/main" id="{1CD1AB6D-9DD0-41C4-BDB1-1EB19FC6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19" y="5467413"/>
            <a:ext cx="1326399" cy="848881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30seconds">
            <a:extLst>
              <a:ext uri="{FF2B5EF4-FFF2-40B4-BE49-F238E27FC236}">
                <a16:creationId xmlns:a16="http://schemas.microsoft.com/office/drawing/2014/main" id="{43B93C80-BC73-4A92-A7FF-E1A5E2EC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19" y="5467413"/>
            <a:ext cx="1326399" cy="848881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00seconds">
            <a:extLst>
              <a:ext uri="{FF2B5EF4-FFF2-40B4-BE49-F238E27FC236}">
                <a16:creationId xmlns:a16="http://schemas.microsoft.com/office/drawing/2014/main" id="{E3595A9B-12B6-4F5D-B798-35C075813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5467412"/>
            <a:ext cx="1326738" cy="848882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0D2330-4E6D-47FC-AE0A-4D4A5606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Comparative Advantage with Outputs Practice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CA08E3-04FD-4DCF-9269-3573696E9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/>
              <a:t>Who has the comparative advantage for cars?</a:t>
            </a:r>
          </a:p>
          <a:p>
            <a:r>
              <a:rPr lang="en-US" dirty="0"/>
              <a:t>Who has the comparative advantage for microchips?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Who has the absolute advantage for each?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3C1FB13-C705-41FF-872D-1756744F62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682940"/>
              </p:ext>
            </p:extLst>
          </p:nvPr>
        </p:nvGraphicFramePr>
        <p:xfrm>
          <a:off x="1097280" y="3148648"/>
          <a:ext cx="6949440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323070962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355596982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893200492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Number of Cars Produced in One 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Number of Microchips Produced in One 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8331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Japan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317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Korea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172028"/>
                  </a:ext>
                </a:extLst>
              </a:tr>
            </a:tbl>
          </a:graphicData>
        </a:graphic>
      </p:graphicFrame>
      <p:pic>
        <p:nvPicPr>
          <p:cNvPr id="12" name="Picture 27" descr="03">
            <a:extLst>
              <a:ext uri="{FF2B5EF4-FFF2-40B4-BE49-F238E27FC236}">
                <a16:creationId xmlns:a16="http://schemas.microsoft.com/office/drawing/2014/main" id="{6E595F47-776B-43B3-A4CB-D080D06D5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5466054"/>
            <a:ext cx="1326738" cy="850239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02">
            <a:extLst>
              <a:ext uri="{FF2B5EF4-FFF2-40B4-BE49-F238E27FC236}">
                <a16:creationId xmlns:a16="http://schemas.microsoft.com/office/drawing/2014/main" id="{3338F2DB-1647-460F-9A74-A3AFD397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5466054"/>
            <a:ext cx="1326738" cy="850239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01">
            <a:extLst>
              <a:ext uri="{FF2B5EF4-FFF2-40B4-BE49-F238E27FC236}">
                <a16:creationId xmlns:a16="http://schemas.microsoft.com/office/drawing/2014/main" id="{8239FF76-10BB-4C30-87D0-535300CC8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19" y="5467413"/>
            <a:ext cx="1326399" cy="848881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30seconds">
            <a:extLst>
              <a:ext uri="{FF2B5EF4-FFF2-40B4-BE49-F238E27FC236}">
                <a16:creationId xmlns:a16="http://schemas.microsoft.com/office/drawing/2014/main" id="{B6E5BDA0-72AE-402C-BAE0-E5F6A7AE2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19" y="5467413"/>
            <a:ext cx="1326399" cy="848881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00seconds">
            <a:extLst>
              <a:ext uri="{FF2B5EF4-FFF2-40B4-BE49-F238E27FC236}">
                <a16:creationId xmlns:a16="http://schemas.microsoft.com/office/drawing/2014/main" id="{7F4D3712-9004-495D-B1B7-7D41EBA50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5467412"/>
            <a:ext cx="1326738" cy="848882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0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E98D-F78F-4B9E-B257-46C85E1C3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us decide what to import and export</a:t>
            </a:r>
          </a:p>
          <a:p>
            <a:endParaRPr lang="en-US" dirty="0"/>
          </a:p>
          <a:p>
            <a:r>
              <a:rPr lang="en-US" b="1" dirty="0"/>
              <a:t>Import:</a:t>
            </a:r>
            <a:r>
              <a:rPr lang="en-US" dirty="0"/>
              <a:t> “bring (goods or services) into a country from abroad for sale.”</a:t>
            </a:r>
          </a:p>
          <a:p>
            <a:endParaRPr lang="en-US" dirty="0"/>
          </a:p>
          <a:p>
            <a:r>
              <a:rPr lang="en-US" b="1" dirty="0"/>
              <a:t>Export:</a:t>
            </a:r>
            <a:r>
              <a:rPr lang="en-US" dirty="0"/>
              <a:t> “send (goods or services) to another country for sale.”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AC2BDD-DAFB-480D-83E2-2CC253CE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17297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12F5-87C3-4997-AAA4-1CC0E4B55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back over all four exercises with your partner and answer these questions:</a:t>
            </a:r>
          </a:p>
          <a:p>
            <a:endParaRPr lang="en-US" dirty="0"/>
          </a:p>
          <a:p>
            <a:r>
              <a:rPr lang="en-US" dirty="0"/>
              <a:t>Who should export baseballs?</a:t>
            </a:r>
          </a:p>
          <a:p>
            <a:r>
              <a:rPr lang="en-US" dirty="0"/>
              <a:t>Who should import cars?</a:t>
            </a:r>
          </a:p>
          <a:p>
            <a:r>
              <a:rPr lang="en-US" dirty="0"/>
              <a:t>Who should import sneakers?</a:t>
            </a:r>
          </a:p>
          <a:p>
            <a:r>
              <a:rPr lang="en-US" dirty="0"/>
              <a:t>Who should export smart phones?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81AC34-6107-482F-8F25-79267C27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Comparative Advantage</a:t>
            </a: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DF7C22B9-38BD-4683-A93D-3E6C41B6F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120" y="5466054"/>
            <a:ext cx="1066892" cy="1066892"/>
          </a:xfrm>
          <a:prstGeom prst="rect">
            <a:avLst/>
          </a:prstGeom>
        </p:spPr>
      </p:pic>
      <p:pic>
        <p:nvPicPr>
          <p:cNvPr id="6" name="Picture 27" descr="03">
            <a:extLst>
              <a:ext uri="{FF2B5EF4-FFF2-40B4-BE49-F238E27FC236}">
                <a16:creationId xmlns:a16="http://schemas.microsoft.com/office/drawing/2014/main" id="{70AF5EEF-D33B-4757-A5B0-23F10716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5466054"/>
            <a:ext cx="1326738" cy="850239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02">
            <a:extLst>
              <a:ext uri="{FF2B5EF4-FFF2-40B4-BE49-F238E27FC236}">
                <a16:creationId xmlns:a16="http://schemas.microsoft.com/office/drawing/2014/main" id="{1F200FB0-94EE-4549-AE48-FE07821F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5466054"/>
            <a:ext cx="1326738" cy="850239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01">
            <a:extLst>
              <a:ext uri="{FF2B5EF4-FFF2-40B4-BE49-F238E27FC236}">
                <a16:creationId xmlns:a16="http://schemas.microsoft.com/office/drawing/2014/main" id="{9ACBF694-0AAA-41FB-A16A-941803D49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19" y="5467413"/>
            <a:ext cx="1326399" cy="848881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30seconds">
            <a:extLst>
              <a:ext uri="{FF2B5EF4-FFF2-40B4-BE49-F238E27FC236}">
                <a16:creationId xmlns:a16="http://schemas.microsoft.com/office/drawing/2014/main" id="{71BC108E-9476-4D99-8940-AAAC4645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19" y="5467413"/>
            <a:ext cx="1326399" cy="848881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00seconds">
            <a:extLst>
              <a:ext uri="{FF2B5EF4-FFF2-40B4-BE49-F238E27FC236}">
                <a16:creationId xmlns:a16="http://schemas.microsoft.com/office/drawing/2014/main" id="{13F99136-29D3-419B-AB50-B09FED6DF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5467412"/>
            <a:ext cx="1326738" cy="848882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64F6814-96D5-4463-898E-405CC0C401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8501A1-2AC0-4025-9736-31517E7D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r>
              <a:rPr lang="en-US" sz="35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Specialization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60F76-4496-43A7-9CCB-83B6C5BAE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6" y="2121762"/>
            <a:ext cx="4653738" cy="3626917"/>
          </a:xfrm>
        </p:spPr>
        <p:txBody>
          <a:bodyPr>
            <a:normAutofit/>
          </a:bodyPr>
          <a:lstStyle/>
          <a:p>
            <a:r>
              <a:rPr lang="en-US" sz="2100" dirty="0"/>
              <a:t>According to CNBC, Kylie Jenner earns $1 million dollars for a sponsored Instagram post.</a:t>
            </a:r>
          </a:p>
          <a:p>
            <a:endParaRPr lang="en-US" sz="2100" dirty="0"/>
          </a:p>
          <a:p>
            <a:r>
              <a:rPr lang="en-US" sz="2100" dirty="0"/>
              <a:t>Should she use her time doing laundry, or pay somebody else to do it and create more Instagram posts?</a:t>
            </a:r>
          </a:p>
        </p:txBody>
      </p:sp>
      <p:pic>
        <p:nvPicPr>
          <p:cNvPr id="2052" name="Picture 4" descr="File:Church Street Discount Laundromat.jpg">
            <a:extLst>
              <a:ext uri="{FF2B5EF4-FFF2-40B4-BE49-F238E27FC236}">
                <a16:creationId xmlns:a16="http://schemas.microsoft.com/office/drawing/2014/main" id="{54FA9CC9-0A25-41AB-BC21-6CB35847E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5" b="2"/>
          <a:stretch/>
        </p:blipFill>
        <p:spPr bwMode="auto">
          <a:xfrm>
            <a:off x="5872163" y="306909"/>
            <a:ext cx="303180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le:Kylie Jenner1 (cropped).png">
            <a:extLst>
              <a:ext uri="{FF2B5EF4-FFF2-40B4-BE49-F238E27FC236}">
                <a16:creationId xmlns:a16="http://schemas.microsoft.com/office/drawing/2014/main" id="{26AE6C35-9B6B-4ECC-B6B0-953E9476E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1" b="-6"/>
          <a:stretch/>
        </p:blipFill>
        <p:spPr bwMode="auto">
          <a:xfrm>
            <a:off x="5872163" y="2828925"/>
            <a:ext cx="3031807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9AE36E99-F145-4583-A5AE-FEBD973884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58" y="4852201"/>
            <a:ext cx="1066892" cy="1066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3AF23A-11BA-4ECF-9E7F-3FE2664ACB96}"/>
              </a:ext>
            </a:extLst>
          </p:cNvPr>
          <p:cNvSpPr txBox="1"/>
          <p:nvPr/>
        </p:nvSpPr>
        <p:spPr>
          <a:xfrm>
            <a:off x="7528540" y="6596390"/>
            <a:ext cx="1615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KG Batty Girl" panose="03000000000000000000" pitchFamily="66" charset="0"/>
              </a:rPr>
              <a:t>© Leah Cleary 2019</a:t>
            </a:r>
          </a:p>
        </p:txBody>
      </p:sp>
    </p:spTree>
    <p:extLst>
      <p:ext uri="{BB962C8B-B14F-4D97-AF65-F5344CB8AC3E}">
        <p14:creationId xmlns:p14="http://schemas.microsoft.com/office/powerpoint/2010/main" val="31112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014CD-5D79-4392-AF2C-E557DD64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Specialization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F4E89-E6AD-43FA-AF2A-A91B62CCC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development of skills in a specific kind of work; division of labor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does each player on the field demonstrate specialization?</a:t>
            </a:r>
          </a:p>
          <a:p>
            <a:r>
              <a:rPr lang="en-US" dirty="0"/>
              <a:t>How do they all come together to do something they could not have achieved alone?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33F83AA6-9215-40F2-8FB1-5B80736F9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040" y="2934402"/>
            <a:ext cx="106689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3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014CD-5D79-4392-AF2C-E557DD64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F4E89-E6AD-43FA-AF2A-A91B62CCC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Exchange of goods, resources, and/or services</a:t>
            </a:r>
          </a:p>
          <a:p>
            <a:endParaRPr lang="en-US" sz="3200" b="1" dirty="0"/>
          </a:p>
          <a:p>
            <a:r>
              <a:rPr lang="en-US" sz="3200" b="1" dirty="0"/>
              <a:t>Can be among individuals, businesses, or nations</a:t>
            </a:r>
          </a:p>
          <a:p>
            <a:endParaRPr lang="en-US" sz="3200" b="1" dirty="0"/>
          </a:p>
          <a:p>
            <a:r>
              <a:rPr lang="en-US" sz="3200" b="1" dirty="0"/>
              <a:t>When nations exchange, it is called international trade</a:t>
            </a:r>
          </a:p>
        </p:txBody>
      </p:sp>
    </p:spTree>
    <p:extLst>
      <p:ext uri="{BB962C8B-B14F-4D97-AF65-F5344CB8AC3E}">
        <p14:creationId xmlns:p14="http://schemas.microsoft.com/office/powerpoint/2010/main" val="74566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014CD-5D79-4392-AF2C-E557DD64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How Do We Decide What to Trade?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F4E89-E6AD-43FA-AF2A-A91B62CCC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Production Possibilities curve?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91EFB2-9EE2-4A63-931D-FFE051B4D792}"/>
              </a:ext>
            </a:extLst>
          </p:cNvPr>
          <p:cNvGrpSpPr/>
          <p:nvPr/>
        </p:nvGrpSpPr>
        <p:grpSpPr>
          <a:xfrm>
            <a:off x="1011872" y="2547937"/>
            <a:ext cx="3686175" cy="3763962"/>
            <a:chOff x="2728912" y="2819400"/>
            <a:chExt cx="3686175" cy="37639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18E9E7-8908-412A-95AE-6187B709282B}"/>
                </a:ext>
              </a:extLst>
            </p:cNvPr>
            <p:cNvSpPr/>
            <p:nvPr/>
          </p:nvSpPr>
          <p:spPr>
            <a:xfrm>
              <a:off x="2743200" y="2819400"/>
              <a:ext cx="3657600" cy="3763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4" descr="File:Production Possibilities Frontier Curve.svg">
              <a:extLst>
                <a:ext uri="{FF2B5EF4-FFF2-40B4-BE49-F238E27FC236}">
                  <a16:creationId xmlns:a16="http://schemas.microsoft.com/office/drawing/2014/main" id="{AAC5C73F-A01F-4220-80B3-226D00E51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912" y="2819400"/>
              <a:ext cx="3686175" cy="37639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1A6FD6-6FF6-4996-82AE-B55BEC4A944A}"/>
              </a:ext>
            </a:extLst>
          </p:cNvPr>
          <p:cNvSpPr txBox="1"/>
          <p:nvPr/>
        </p:nvSpPr>
        <p:spPr>
          <a:xfrm>
            <a:off x="4823302" y="2526247"/>
            <a:ext cx="407527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As a nation produces more butter, it produces fewer guns. This is a trade-off.</a:t>
            </a:r>
          </a:p>
          <a:p>
            <a:endParaRPr lang="en-US" sz="2400" b="1" dirty="0"/>
          </a:p>
          <a:p>
            <a:r>
              <a:rPr lang="en-US" sz="2400" b="1" dirty="0"/>
              <a:t>Opportunity Costs: The most desirable alternative given up as the result of a decision</a:t>
            </a:r>
          </a:p>
          <a:p>
            <a:endParaRPr lang="en-US" sz="2400" b="1" dirty="0"/>
          </a:p>
          <a:p>
            <a:r>
              <a:rPr lang="en-US" sz="2400" b="1" dirty="0"/>
              <a:t>What is the opportunity cost of producing more guns?</a:t>
            </a:r>
          </a:p>
        </p:txBody>
      </p:sp>
    </p:spTree>
    <p:extLst>
      <p:ext uri="{BB962C8B-B14F-4D97-AF65-F5344CB8AC3E}">
        <p14:creationId xmlns:p14="http://schemas.microsoft.com/office/powerpoint/2010/main" val="107355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014CD-5D79-4392-AF2C-E557DD64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73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Absolute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F4E89-E6AD-43FA-AF2A-A91B62CCC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" y="1086166"/>
            <a:ext cx="7886700" cy="53857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ability to produce a good by using </a:t>
            </a:r>
            <a:r>
              <a:rPr lang="en-US" b="1" dirty="0"/>
              <a:t>fewer inputs </a:t>
            </a:r>
            <a:r>
              <a:rPr lang="en-US" dirty="0"/>
              <a:t>or by creating </a:t>
            </a:r>
            <a:r>
              <a:rPr lang="en-US" b="1" dirty="0"/>
              <a:t>more outputs </a:t>
            </a:r>
            <a:r>
              <a:rPr lang="en-US" dirty="0"/>
              <a:t>than another producer</a:t>
            </a:r>
          </a:p>
          <a:p>
            <a:r>
              <a:rPr lang="en-US" dirty="0"/>
              <a:t>If your input is hours, you are looking for the nation that can produce fastest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Who has the absolute advantage for donuts?</a:t>
            </a:r>
          </a:p>
          <a:p>
            <a:r>
              <a:rPr lang="en-US" dirty="0"/>
              <a:t>Who has the absolute advantage for cupcakes?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9B821C-A7AD-4DE3-8888-80A3C1691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9883"/>
              </p:ext>
            </p:extLst>
          </p:nvPr>
        </p:nvGraphicFramePr>
        <p:xfrm>
          <a:off x="1005840" y="2704782"/>
          <a:ext cx="6949440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323070962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355596982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893200492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Number of Hours to produce 1 dozen donuts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Number of Hours to produce 1 dozen cupcakes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8331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Kingdom of Happy Chains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317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Kingdom of Sappy Chains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172028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FD20380D-F041-4B68-A19B-5A172CF29906}"/>
              </a:ext>
            </a:extLst>
          </p:cNvPr>
          <p:cNvSpPr/>
          <p:nvPr/>
        </p:nvSpPr>
        <p:spPr>
          <a:xfrm>
            <a:off x="3799840" y="2987039"/>
            <a:ext cx="955040" cy="3149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979571C-A4C0-4C0A-A577-FE56DBD5EA1B}"/>
              </a:ext>
            </a:extLst>
          </p:cNvPr>
          <p:cNvCxnSpPr>
            <a:cxnSpLocks/>
          </p:cNvCxnSpPr>
          <p:nvPr/>
        </p:nvCxnSpPr>
        <p:spPr>
          <a:xfrm flipH="1">
            <a:off x="4754880" y="2397760"/>
            <a:ext cx="1300480" cy="5892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4E6446D-F1C3-4140-B19C-906E6A388080}"/>
              </a:ext>
            </a:extLst>
          </p:cNvPr>
          <p:cNvSpPr txBox="1"/>
          <p:nvPr/>
        </p:nvSpPr>
        <p:spPr>
          <a:xfrm>
            <a:off x="6162040" y="2046068"/>
            <a:ext cx="168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Input</a:t>
            </a:r>
          </a:p>
        </p:txBody>
      </p:sp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F567A72A-BF37-4A2B-8558-220B7453D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648" y="5506085"/>
            <a:ext cx="106689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84D69-2BB1-4AB2-84E8-A62B77F34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Input:</a:t>
            </a:r>
            <a:r>
              <a:rPr lang="en-US" sz="3600" dirty="0"/>
              <a:t> Has to do with time or other resources that go into making something (the </a:t>
            </a:r>
            <a:r>
              <a:rPr lang="en-US" sz="3600" b="1" dirty="0"/>
              <a:t>LEAST</a:t>
            </a:r>
            <a:r>
              <a:rPr lang="en-US" sz="3600" dirty="0"/>
              <a:t> has the absolute advantage)</a:t>
            </a:r>
          </a:p>
          <a:p>
            <a:endParaRPr lang="en-US" sz="3600" dirty="0"/>
          </a:p>
          <a:p>
            <a:r>
              <a:rPr lang="en-US" sz="3600" b="1" dirty="0"/>
              <a:t>Output:</a:t>
            </a:r>
            <a:r>
              <a:rPr lang="en-US" sz="3600" dirty="0"/>
              <a:t> Has to do with quantity or amount of a product that is produced (the </a:t>
            </a:r>
            <a:r>
              <a:rPr lang="en-US" sz="3600" b="1" dirty="0"/>
              <a:t>MOST</a:t>
            </a:r>
            <a:r>
              <a:rPr lang="en-US" sz="3600" dirty="0"/>
              <a:t> has the absolute advantage)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35DA30-CDF5-451F-A312-621EDE32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Absolute Advantage</a:t>
            </a:r>
          </a:p>
        </p:txBody>
      </p:sp>
    </p:spTree>
    <p:extLst>
      <p:ext uri="{BB962C8B-B14F-4D97-AF65-F5344CB8AC3E}">
        <p14:creationId xmlns:p14="http://schemas.microsoft.com/office/powerpoint/2010/main" val="189437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82BD7-E55A-40E6-8DB9-AD9BDE6B9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has the absolute advantage for each resource?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1A615F-8186-438E-98ED-11A5745C0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Absolute Advantage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FC42CD-DD1D-4D88-879B-A2C4710B5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093308"/>
              </p:ext>
            </p:extLst>
          </p:nvPr>
        </p:nvGraphicFramePr>
        <p:xfrm>
          <a:off x="1097280" y="2968942"/>
          <a:ext cx="694944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323070962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3555969820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893200492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KG Blank Space Solid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Number of Donuts Produced in One Hour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Number of Cupcakes Produced in One Hour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8331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Kingdom of Choo-Choo Chains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317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Kingdom of Notorious Chains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KG Blank Space Solid" panose="02000000000000000000" pitchFamily="2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172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7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014CD-5D79-4392-AF2C-E557DD64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G Blank Space Solid" panose="02000000000000000000" pitchFamily="2" charset="0"/>
              </a:rPr>
              <a:t>Comparative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F4E89-E6AD-43FA-AF2A-A91B62CCC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produce a good at a lower opportunity cost than another producer</a:t>
            </a:r>
          </a:p>
          <a:p>
            <a:endParaRPr lang="en-US" dirty="0"/>
          </a:p>
          <a:p>
            <a:r>
              <a:rPr lang="en-US" dirty="0"/>
              <a:t>More developed countries usually have absolute advantage over less developed countries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law of comparative advantage </a:t>
            </a:r>
            <a:r>
              <a:rPr lang="en-US" dirty="0"/>
              <a:t>shows how these nations can </a:t>
            </a:r>
            <a:r>
              <a:rPr lang="en-US" b="1" dirty="0"/>
              <a:t>benefit</a:t>
            </a:r>
            <a:r>
              <a:rPr lang="en-US" dirty="0"/>
              <a:t> each other by specializing and then trading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1ABC65A1-727C-428D-BB3E-89190DDD4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458" y="5505811"/>
            <a:ext cx="106689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35017</TotalTime>
  <Words>977</Words>
  <Application>Microsoft Office PowerPoint</Application>
  <PresentationFormat>On-screen Show (4:3)</PresentationFormat>
  <Paragraphs>244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KG colour me purple</vt:lpstr>
      <vt:lpstr>Calibri Light</vt:lpstr>
      <vt:lpstr>KG Batty Girl</vt:lpstr>
      <vt:lpstr>KG Blank Space Solid</vt:lpstr>
      <vt:lpstr>Arial</vt:lpstr>
      <vt:lpstr>Calibri</vt:lpstr>
      <vt:lpstr>Office Theme</vt:lpstr>
      <vt:lpstr>Why Do We Trade?</vt:lpstr>
      <vt:lpstr>Specialization</vt:lpstr>
      <vt:lpstr>Specialization</vt:lpstr>
      <vt:lpstr>Trade</vt:lpstr>
      <vt:lpstr>How Do We Decide What to Trade?</vt:lpstr>
      <vt:lpstr>Absolute Advantage</vt:lpstr>
      <vt:lpstr>Absolute Advantage</vt:lpstr>
      <vt:lpstr>Absolute Advantage</vt:lpstr>
      <vt:lpstr>Comparative Advantage</vt:lpstr>
      <vt:lpstr>Comparative Advantage</vt:lpstr>
      <vt:lpstr>Comparative Advantage with Inputs</vt:lpstr>
      <vt:lpstr>Comparative Advantage with Inputs Practice</vt:lpstr>
      <vt:lpstr>Comparative Advantage with Inputs Practice</vt:lpstr>
      <vt:lpstr>Comparative Advantage with Outputs</vt:lpstr>
      <vt:lpstr>Comparative Advantage with Outputs Practice</vt:lpstr>
      <vt:lpstr>Comparative Advantage with Outputs Practice</vt:lpstr>
      <vt:lpstr>Comparative Advantage</vt:lpstr>
      <vt:lpstr>Comparative Advantage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Trade?</dc:title>
  <dc:creator>Joey Cleary</dc:creator>
  <cp:lastModifiedBy>Timothy Rose</cp:lastModifiedBy>
  <cp:revision>78</cp:revision>
  <dcterms:created xsi:type="dcterms:W3CDTF">2019-02-17T00:31:02Z</dcterms:created>
  <dcterms:modified xsi:type="dcterms:W3CDTF">2019-04-24T19:01:14Z</dcterms:modified>
</cp:coreProperties>
</file>