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  <p:sldMasterId id="2147483676" r:id="rId3"/>
  </p:sldMasterIdLst>
  <p:notesMasterIdLst>
    <p:notesMasterId r:id="rId19"/>
  </p:notesMasterIdLst>
  <p:sldIdLst>
    <p:sldId id="257" r:id="rId4"/>
    <p:sldId id="258" r:id="rId5"/>
    <p:sldId id="259" r:id="rId6"/>
    <p:sldId id="260" r:id="rId7"/>
    <p:sldId id="301" r:id="rId8"/>
    <p:sldId id="262" r:id="rId9"/>
    <p:sldId id="272" r:id="rId10"/>
    <p:sldId id="273" r:id="rId11"/>
    <p:sldId id="282" r:id="rId12"/>
    <p:sldId id="283" r:id="rId13"/>
    <p:sldId id="284" r:id="rId14"/>
    <p:sldId id="290" r:id="rId15"/>
    <p:sldId id="293" r:id="rId16"/>
    <p:sldId id="270" r:id="rId17"/>
    <p:sldId id="302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49" autoAdjust="0"/>
  </p:normalViewPr>
  <p:slideViewPr>
    <p:cSldViewPr snapToGrid="0">
      <p:cViewPr varScale="1">
        <p:scale>
          <a:sx n="49" d="100"/>
          <a:sy n="49" d="100"/>
        </p:scale>
        <p:origin x="178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zfEer-7S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de055f579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https://www.youtube.com/watch?v=BlAfFgKQ5r8</a:t>
            </a:r>
            <a:endParaRPr/>
          </a:p>
        </p:txBody>
      </p:sp>
      <p:sp>
        <p:nvSpPr>
          <p:cNvPr id="678" name="Google Shape;678;g3de055f579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de055f57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https://www.youtube.com/watch?v=FBjFDtH-iZM</a:t>
            </a:r>
            <a:endParaRPr/>
          </a:p>
        </p:txBody>
      </p:sp>
      <p:sp>
        <p:nvSpPr>
          <p:cNvPr id="406" name="Google Shape;406;g3de055f57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https://www.youtube.com/watch?v=umzfEer-7So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de055f579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de055f579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</a:t>
            </a:r>
            <a:endParaRPr/>
          </a:p>
        </p:txBody>
      </p:sp>
      <p:sp>
        <p:nvSpPr>
          <p:cNvPr id="604" name="Google Shape;604;g3de055f579_0_17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de055f579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de055f579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</a:t>
            </a:r>
            <a:endParaRPr/>
          </a:p>
        </p:txBody>
      </p:sp>
      <p:sp>
        <p:nvSpPr>
          <p:cNvPr id="615" name="Google Shape;615;g3de055f579_0_18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DIAGRAM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>
            <a:spLocks noGrp="1"/>
          </p:cNvSpPr>
          <p:nvPr>
            <p:ph type="dgm" idx="2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0" name="Google Shape;150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DIAGRAM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dgm" idx="2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AfFgKQ5r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jFDtH-iZM" TargetMode="External"/><Relationship Id="rId7" Type="http://schemas.openxmlformats.org/officeDocument/2006/relationships/hyperlink" Target="http://www.acdcecon.com/econ-teachers-resourc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zfEer-7So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ctrTitle"/>
          </p:nvPr>
        </p:nvSpPr>
        <p:spPr>
          <a:xfrm>
            <a:off x="762000" y="2743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 Failure #2:</a:t>
            </a:r>
            <a:br>
              <a:rPr lang="en-US" sz="6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7200" b="1"/>
              <a:t>Externalities</a:t>
            </a:r>
            <a:endParaRPr sz="7200"/>
          </a:p>
        </p:txBody>
      </p:sp>
      <p:sp>
        <p:nvSpPr>
          <p:cNvPr id="198" name="Google Shape;198;p32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8"/>
          <p:cNvSpPr txBox="1">
            <a:spLocks noGrp="1"/>
          </p:cNvSpPr>
          <p:nvPr>
            <p:ph type="ctrTitle"/>
          </p:nvPr>
        </p:nvSpPr>
        <p:spPr>
          <a:xfrm>
            <a:off x="6028525" y="0"/>
            <a:ext cx="3115500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1995 Exam</a:t>
            </a:r>
            <a:endParaRPr/>
          </a:p>
        </p:txBody>
      </p:sp>
      <p:sp>
        <p:nvSpPr>
          <p:cNvPr id="618" name="Google Shape;618;p58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619" name="Google Shape;61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03" y="1207050"/>
            <a:ext cx="8546183" cy="4679675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8"/>
          <p:cNvSpPr/>
          <p:nvPr/>
        </p:nvSpPr>
        <p:spPr>
          <a:xfrm>
            <a:off x="979362" y="3760175"/>
            <a:ext cx="482700" cy="462000"/>
          </a:xfrm>
          <a:prstGeom prst="ellipse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1" name="Google Shape;621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79350" cy="98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9"/>
          <p:cNvSpPr txBox="1"/>
          <p:nvPr/>
        </p:nvSpPr>
        <p:spPr>
          <a:xfrm>
            <a:off x="228600" y="228600"/>
            <a:ext cx="8915400" cy="61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4572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None/>
            </a:pPr>
            <a:r>
              <a:rPr lang="en-US" sz="2800" b="1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an Externality?</a:t>
            </a:r>
            <a:r>
              <a:rPr lang="en-US" sz="2800" b="0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dirty="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When EXTERNAL benefits or external costs are on someone other than the original decision maker. </a:t>
            </a:r>
            <a:endParaRPr sz="2800" dirty="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None/>
            </a:pPr>
            <a:r>
              <a:rPr lang="en-US" sz="2800" b="1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Why are Externalities Market Failures?</a:t>
            </a:r>
            <a:endParaRPr sz="2800" dirty="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The free market fails to include external costs or external benefits.</a:t>
            </a:r>
            <a:endParaRPr sz="2800" dirty="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None/>
            </a:pPr>
            <a:r>
              <a:rPr lang="en-US" sz="2800" b="1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Explain </a:t>
            </a:r>
            <a:r>
              <a:rPr lang="en-US" sz="28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negative externality is.</a:t>
            </a:r>
            <a:endParaRPr sz="2800" dirty="0"/>
          </a:p>
          <a:p>
            <a:pPr lvl="0">
              <a:buClr>
                <a:schemeClr val="dk1"/>
              </a:buClr>
              <a:buSzPts val="3000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Situation that results in a COST for a different person other than the original decision maker.</a:t>
            </a:r>
            <a:endParaRPr lang="en-US" sz="2800" dirty="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None/>
            </a:pPr>
            <a:r>
              <a:rPr lang="en-US" sz="2800" b="1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Explain what a positive externality is. </a:t>
            </a:r>
            <a:endParaRPr sz="2800" dirty="0"/>
          </a:p>
          <a:p>
            <a:pPr marL="457200" indent="-457200"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Situations that result in a BENEFIT for someone other than the original decision maker.</a:t>
            </a:r>
            <a:endParaRPr lang="en-US" sz="2800" dirty="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2800" dirty="0"/>
          </a:p>
        </p:txBody>
      </p:sp>
      <p:sp>
        <p:nvSpPr>
          <p:cNvPr id="627" name="Google Shape;627;p59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  <p:pic>
        <p:nvPicPr>
          <p:cNvPr id="629" name="Google Shape;62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79350" cy="98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6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1187" y="6227762"/>
            <a:ext cx="822325" cy="57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79350" cy="9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100" y="1119500"/>
            <a:ext cx="8519803" cy="479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8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7" name="Google Shape;707;p68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8210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Common Pool Problem</a:t>
            </a:r>
            <a:endParaRPr/>
          </a:p>
        </p:txBody>
      </p:sp>
      <p:pic>
        <p:nvPicPr>
          <p:cNvPr id="708" name="Google Shape;708;p68"/>
          <p:cNvPicPr preferRelativeResize="0"/>
          <p:nvPr/>
        </p:nvPicPr>
        <p:blipFill rotWithShape="1">
          <a:blip r:embed="rId3">
            <a:alphaModFix/>
          </a:blip>
          <a:srcRect l="12500" t="21874" r="15625" b="36456"/>
          <a:stretch/>
        </p:blipFill>
        <p:spPr>
          <a:xfrm>
            <a:off x="0" y="1524000"/>
            <a:ext cx="9144000" cy="3976687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68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4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1187" y="6227762"/>
            <a:ext cx="822325" cy="57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79350" cy="9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912" y="1064200"/>
            <a:ext cx="8408176" cy="472960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5"/>
          <p:cNvSpPr txBox="1"/>
          <p:nvPr/>
        </p:nvSpPr>
        <p:spPr>
          <a:xfrm>
            <a:off x="1367550" y="5882388"/>
            <a:ext cx="6408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This videos comes with a</a:t>
            </a:r>
            <a:r>
              <a:rPr lang="en-US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worksheet</a:t>
            </a: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. It is </a:t>
            </a:r>
            <a:r>
              <a:rPr lang="en-US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</a:t>
            </a:r>
            <a:r>
              <a:rPr lang="en-US" sz="2400" b="1" u="sng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Ultimate Practice Packet</a:t>
            </a:r>
            <a:r>
              <a:rPr lang="en-US" sz="24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D8B8-0406-4249-B3FF-9664A441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Externalities in Movies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34353-3520-463C-BC20-ED134E430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Think of a popular movies where a decision made by a person or business created an externality.</a:t>
            </a:r>
          </a:p>
          <a:p>
            <a:pPr marL="2540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Identify the character, the movie, the decision, and what kind of externality was created.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588AD-CB93-44E5-AF1D-2AE1BF567E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6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/>
        </p:nvSpPr>
        <p:spPr>
          <a:xfrm>
            <a:off x="228600" y="642937"/>
            <a:ext cx="8915400" cy="591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externality is a third-person side effect.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EXTERNAL benefits or external costs to someone other than the original decision maker.</a:t>
            </a:r>
            <a:r>
              <a:rPr lang="en-US"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are Externalities Market Failures?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free market fails to include external costs or external benefits.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no government involvement there would be too much of some goods and too little of others.</a:t>
            </a:r>
            <a:endParaRPr sz="1200" b="1" i="0" u="none" strike="noStrike" cap="none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Smoking Cigarettes.</a:t>
            </a:r>
            <a:endParaRPr sz="2400"/>
          </a:p>
          <a:p>
            <a:pPr marL="625475" marR="0" lvl="1" indent="-1428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Times New Roman"/>
              <a:buChar char="•"/>
            </a:pPr>
            <a:r>
              <a:rPr lang="en-US" sz="24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free market assumes that the cost of smoking is fully paid by people who smoke. </a:t>
            </a:r>
            <a:endParaRPr sz="2400"/>
          </a:p>
          <a:p>
            <a:pPr marL="625475" marR="0" lvl="1" indent="-1428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Times New Roman"/>
              <a:buChar char="•"/>
            </a:pPr>
            <a:r>
              <a:rPr lang="en-US" sz="24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government recognizes external costs and makes policies to limit smoking.</a:t>
            </a:r>
            <a:endParaRPr sz="2400"/>
          </a:p>
        </p:txBody>
      </p:sp>
      <p:sp>
        <p:nvSpPr>
          <p:cNvPr id="205" name="Google Shape;205;p33"/>
          <p:cNvSpPr txBox="1"/>
          <p:nvPr/>
        </p:nvSpPr>
        <p:spPr>
          <a:xfrm>
            <a:off x="228600" y="0"/>
            <a:ext cx="86106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Externalities?</a:t>
            </a:r>
            <a:endParaRPr/>
          </a:p>
        </p:txBody>
      </p:sp>
      <p:sp>
        <p:nvSpPr>
          <p:cNvPr id="206" name="Google Shape;206;p33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ctrTitle"/>
          </p:nvPr>
        </p:nvSpPr>
        <p:spPr>
          <a:xfrm>
            <a:off x="0" y="2438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Times New Roman"/>
              <a:buNone/>
            </a:pPr>
            <a:r>
              <a:rPr lang="en-US" sz="6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 Externalities</a:t>
            </a:r>
            <a:endParaRPr/>
          </a:p>
        </p:txBody>
      </p:sp>
      <p:sp>
        <p:nvSpPr>
          <p:cNvPr id="213" name="Google Shape;213;p34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  <p:pic>
        <p:nvPicPr>
          <p:cNvPr id="214" name="Google Shape;214;p34" descr="dog-bark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228600"/>
            <a:ext cx="3048000" cy="2032000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5" name="Google Shape;215;p34" descr="smog2"/>
          <p:cNvPicPr preferRelativeResize="0"/>
          <p:nvPr/>
        </p:nvPicPr>
        <p:blipFill rotWithShape="1">
          <a:blip r:embed="rId4">
            <a:alphaModFix/>
          </a:blip>
          <a:srcRect l="19200" t="7047" b="1321"/>
          <a:stretch/>
        </p:blipFill>
        <p:spPr>
          <a:xfrm>
            <a:off x="152400" y="228600"/>
            <a:ext cx="2971800" cy="1981200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6" name="Google Shape;216;p34" descr="oil_spill_latest2"/>
          <p:cNvPicPr preferRelativeResize="0"/>
          <p:nvPr/>
        </p:nvPicPr>
        <p:blipFill rotWithShape="1">
          <a:blip r:embed="rId5">
            <a:alphaModFix/>
          </a:blip>
          <a:srcRect l="11904"/>
          <a:stretch/>
        </p:blipFill>
        <p:spPr>
          <a:xfrm>
            <a:off x="5867400" y="4191000"/>
            <a:ext cx="3048000" cy="2273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7" name="Google Shape;217;p34" descr="bp_logo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7800" y="4038600"/>
            <a:ext cx="1182687" cy="163036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8" name="Google Shape;218;p34" descr="second-hand-smoke-your-choi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600" y="3962400"/>
            <a:ext cx="3333750" cy="2514600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/>
        </p:nvSpPr>
        <p:spPr>
          <a:xfrm>
            <a:off x="228600" y="1143000"/>
            <a:ext cx="8915400" cy="548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19062" marR="0" lvl="0" indent="-1190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Situation that results in a COST for a different person other than the original decision maker.</a:t>
            </a:r>
            <a:endParaRPr dirty="0"/>
          </a:p>
          <a:p>
            <a:pPr marL="119062" marR="0" lvl="0" indent="-1190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costs “spillover” to other people or society.</a:t>
            </a:r>
            <a:endParaRPr sz="2000" b="1" i="0" u="none" strike="noStrike" cap="none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Times New Roman"/>
              <a:buNone/>
            </a:pPr>
            <a:r>
              <a:rPr lang="en-US" sz="24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</a:t>
            </a:r>
            <a:r>
              <a:rPr lang="en-US" sz="2400" b="1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Zoram</a:t>
            </a:r>
            <a:r>
              <a:rPr lang="en-US" sz="24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chemical company that pollutes the air when it produces its good. </a:t>
            </a:r>
            <a:endParaRPr sz="2400" dirty="0"/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Zoram</a:t>
            </a:r>
            <a:r>
              <a:rPr lang="en-US" sz="3000" b="1" i="0" u="none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only looks at its INTERNAL costs.</a:t>
            </a:r>
            <a:endParaRPr dirty="0"/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firms ignores the social cost of pollution</a:t>
            </a:r>
            <a:endParaRPr dirty="0"/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So, the firm’s marginal cost curve is its supply curve</a:t>
            </a:r>
            <a:endParaRPr dirty="0"/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you factor in EXTERNAL costs, </a:t>
            </a:r>
            <a:r>
              <a:rPr lang="en-US" sz="3000" b="1" i="0" u="none" strike="noStrike" cap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Zoram</a:t>
            </a:r>
            <a:r>
              <a:rPr lang="en-US" sz="3000" b="1" i="0" u="none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producing too much of its product.</a:t>
            </a:r>
            <a:endParaRPr dirty="0"/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government </a:t>
            </a:r>
            <a:r>
              <a:rPr lang="en-US" sz="3000" b="1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limit its production.</a:t>
            </a:r>
            <a:endParaRPr dirty="0"/>
          </a:p>
        </p:txBody>
      </p:sp>
      <p:sp>
        <p:nvSpPr>
          <p:cNvPr id="225" name="Google Shape;225;p35"/>
          <p:cNvSpPr txBox="1"/>
          <p:nvPr/>
        </p:nvSpPr>
        <p:spPr>
          <a:xfrm>
            <a:off x="381000" y="76200"/>
            <a:ext cx="83058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 Externalities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(aka: Spillover Costs)</a:t>
            </a:r>
            <a:endParaRPr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2FEB59-BD06-42D2-991F-6FD73B502639}"/>
              </a:ext>
            </a:extLst>
          </p:cNvPr>
          <p:cNvSpPr txBox="1"/>
          <p:nvPr/>
        </p:nvSpPr>
        <p:spPr>
          <a:xfrm>
            <a:off x="628650" y="5534025"/>
            <a:ext cx="78867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some possible negative externalities of building this new beach resort?</a:t>
            </a:r>
          </a:p>
        </p:txBody>
      </p:sp>
      <p:pic>
        <p:nvPicPr>
          <p:cNvPr id="1026" name="Picture 2" descr="Image result for beach resort site development plan">
            <a:extLst>
              <a:ext uri="{FF2B5EF4-FFF2-40B4-BE49-F238E27FC236}">
                <a16:creationId xmlns:a16="http://schemas.microsoft.com/office/drawing/2014/main" id="{B401B762-A805-4F8C-AAFC-A0B5BFE7D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7" b="318"/>
          <a:stretch/>
        </p:blipFill>
        <p:spPr bwMode="auto">
          <a:xfrm>
            <a:off x="20" y="10"/>
            <a:ext cx="9143980" cy="53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4360CD-EFF9-413E-B8B9-D683ADF0DCE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4572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lvl="0" indent="0" defTabSz="457200"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6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ctrTitle" idx="4294967295"/>
          </p:nvPr>
        </p:nvSpPr>
        <p:spPr>
          <a:xfrm>
            <a:off x="3175" y="19065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mes New Roman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Barking Dog</a:t>
            </a:r>
            <a:endParaRPr/>
          </a:p>
        </p:txBody>
      </p:sp>
      <p:sp>
        <p:nvSpPr>
          <p:cNvPr id="244" name="Google Shape;244;p37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  <p:pic>
        <p:nvPicPr>
          <p:cNvPr id="245" name="Google Shape;245;p37" descr="http://www.youtube.com/yt/brand/media/image/YouTube-icon-full_color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8337" y="6226175"/>
            <a:ext cx="820737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7"/>
          <p:cNvPicPr preferRelativeResize="0"/>
          <p:nvPr/>
        </p:nvPicPr>
        <p:blipFill rotWithShape="1">
          <a:blip r:embed="rId5">
            <a:alphaModFix/>
          </a:blip>
          <a:srcRect l="13050" t="5357" r="12510" b="6985"/>
          <a:stretch/>
        </p:blipFill>
        <p:spPr>
          <a:xfrm>
            <a:off x="2286000" y="3092450"/>
            <a:ext cx="4730750" cy="313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7" descr="https://pbs.twimg.com/profile_images/3654358881/476bd54bd9c2bc0f9a38b4e097ce6af5_400x400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7400" y="5329237"/>
            <a:ext cx="1185862" cy="118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979350" cy="9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7"/>
          <p:cNvSpPr txBox="1">
            <a:spLocks noGrp="1"/>
          </p:cNvSpPr>
          <p:nvPr>
            <p:ph type="ctrTitle"/>
          </p:nvPr>
        </p:nvSpPr>
        <p:spPr>
          <a:xfrm>
            <a:off x="152400" y="2667000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Times New Roman"/>
              <a:buNone/>
            </a:pPr>
            <a:r>
              <a:rPr lang="en-US" sz="7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Externalities</a:t>
            </a:r>
            <a:endParaRPr/>
          </a:p>
        </p:txBody>
      </p:sp>
      <p:sp>
        <p:nvSpPr>
          <p:cNvPr id="429" name="Google Shape;429;p47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  <p:pic>
        <p:nvPicPr>
          <p:cNvPr id="430" name="Google Shape;430;p47" descr="flu%20shot%20300x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28600"/>
            <a:ext cx="2514600" cy="2389187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31" name="Google Shape;431;p47" descr="Class of 2007"/>
          <p:cNvPicPr preferRelativeResize="0"/>
          <p:nvPr/>
        </p:nvPicPr>
        <p:blipFill rotWithShape="1">
          <a:blip r:embed="rId4">
            <a:alphaModFix/>
          </a:blip>
          <a:srcRect l="10264" t="23509" r="16885" b="11148"/>
          <a:stretch/>
        </p:blipFill>
        <p:spPr>
          <a:xfrm>
            <a:off x="5334000" y="228600"/>
            <a:ext cx="3581400" cy="2409825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32" name="Google Shape;432;p47" descr="46989_1"/>
          <p:cNvPicPr preferRelativeResize="0"/>
          <p:nvPr/>
        </p:nvPicPr>
        <p:blipFill rotWithShape="1">
          <a:blip r:embed="rId5">
            <a:alphaModFix/>
          </a:blip>
          <a:srcRect l="8420" t="12630" r="5809"/>
          <a:stretch/>
        </p:blipFill>
        <p:spPr>
          <a:xfrm>
            <a:off x="2514600" y="3886200"/>
            <a:ext cx="3810000" cy="2587625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8"/>
          <p:cNvSpPr txBox="1"/>
          <p:nvPr/>
        </p:nvSpPr>
        <p:spPr>
          <a:xfrm>
            <a:off x="0" y="0"/>
            <a:ext cx="91440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Externalities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(aka: Spillover Benefits)</a:t>
            </a:r>
            <a:endParaRPr/>
          </a:p>
        </p:txBody>
      </p:sp>
      <p:sp>
        <p:nvSpPr>
          <p:cNvPr id="439" name="Google Shape;439;p48"/>
          <p:cNvSpPr txBox="1"/>
          <p:nvPr/>
        </p:nvSpPr>
        <p:spPr>
          <a:xfrm>
            <a:off x="228600" y="1287462"/>
            <a:ext cx="8915400" cy="55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19062" marR="0" lvl="0" indent="-11906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Situations that result in a BENEFIT for someone other than the original decision maker.</a:t>
            </a:r>
            <a:endParaRPr dirty="0"/>
          </a:p>
          <a:p>
            <a:pPr marL="119062" marR="0" lvl="0" indent="-11906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benefits “spillover” to other people or society.</a:t>
            </a:r>
            <a:endParaRPr dirty="0"/>
          </a:p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Times New Roman"/>
              <a:buNone/>
            </a:pPr>
            <a:r>
              <a:rPr lang="en-US" sz="30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(EX: Flu Vaccines, Education, Home Renovation)</a:t>
            </a:r>
            <a:endParaRPr dirty="0"/>
          </a:p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Times New Roman"/>
              <a:buNone/>
            </a:pPr>
            <a:endParaRPr sz="600" b="1" i="0" u="none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None/>
            </a:pPr>
            <a:endParaRPr sz="2400" b="1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None/>
            </a:pPr>
            <a:r>
              <a:rPr lang="en-US" sz="2400" b="1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A mom decides to get a flu vaccine for her child</a:t>
            </a:r>
            <a:endParaRPr sz="2400" dirty="0"/>
          </a:p>
          <a:p>
            <a:pPr marL="119062" marR="0" lvl="0" indent="-809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Times New Roman"/>
              <a:buChar char="•"/>
            </a:pP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Mom only looks at the INTERNAL benefits.</a:t>
            </a:r>
            <a:endParaRPr sz="2400" dirty="0"/>
          </a:p>
          <a:p>
            <a:pPr marL="119062" marR="0" lvl="0" indent="-809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Times New Roman"/>
              <a:buChar char="•"/>
            </a:pP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ignores the social benefits of a healthier society.</a:t>
            </a:r>
            <a:endParaRPr sz="2400" dirty="0"/>
          </a:p>
          <a:p>
            <a:pPr marL="119062" marR="0" lvl="0" indent="-809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Times New Roman"/>
              <a:buChar char="•"/>
            </a:pP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So, her private marginal benefit is her demand  </a:t>
            </a:r>
            <a:endParaRPr sz="2400" dirty="0"/>
          </a:p>
          <a:p>
            <a:pPr marL="119062" marR="0" lvl="0" indent="-809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Times New Roman"/>
              <a:buChar char="•"/>
            </a:pP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you factor in EXTERNAL benefits the marginal benefit and demand would be greater.</a:t>
            </a:r>
            <a:endParaRPr sz="2400" dirty="0"/>
          </a:p>
          <a:p>
            <a:pPr marL="119062" marR="0" lvl="0" indent="-809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Times New Roman"/>
              <a:buChar char="•"/>
            </a:pP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government recognizes this and subsidizes flu shots.</a:t>
            </a:r>
            <a:endParaRPr sz="2400" dirty="0"/>
          </a:p>
        </p:txBody>
      </p:sp>
      <p:sp>
        <p:nvSpPr>
          <p:cNvPr id="440" name="Google Shape;440;p48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7"/>
          <p:cNvSpPr txBox="1">
            <a:spLocks noGrp="1"/>
          </p:cNvSpPr>
          <p:nvPr>
            <p:ph type="ctrTitle"/>
          </p:nvPr>
        </p:nvSpPr>
        <p:spPr>
          <a:xfrm>
            <a:off x="5578175" y="0"/>
            <a:ext cx="3390000" cy="7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2000 Exam</a:t>
            </a:r>
            <a:endParaRPr/>
          </a:p>
        </p:txBody>
      </p:sp>
      <p:sp>
        <p:nvSpPr>
          <p:cNvPr id="607" name="Google Shape;607;p5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57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609" name="Google Shape;60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014" y="583175"/>
            <a:ext cx="7727975" cy="608297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57"/>
          <p:cNvSpPr/>
          <p:nvPr/>
        </p:nvSpPr>
        <p:spPr>
          <a:xfrm>
            <a:off x="1371612" y="4797625"/>
            <a:ext cx="482700" cy="462000"/>
          </a:xfrm>
          <a:prstGeom prst="ellipse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1" name="Google Shape;61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79350" cy="98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459</Words>
  <Application>Microsoft Office PowerPoint</Application>
  <PresentationFormat>On-screen Show (4:3)</PresentationFormat>
  <Paragraphs>73</Paragraphs>
  <Slides>15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Default Design</vt:lpstr>
      <vt:lpstr>1_Default Design</vt:lpstr>
      <vt:lpstr>Default Design</vt:lpstr>
      <vt:lpstr>Market Failure #2: Externalities</vt:lpstr>
      <vt:lpstr>PowerPoint Presentation</vt:lpstr>
      <vt:lpstr>Negative Externalities</vt:lpstr>
      <vt:lpstr>PowerPoint Presentation</vt:lpstr>
      <vt:lpstr>PowerPoint Presentation</vt:lpstr>
      <vt:lpstr>Barking Dog</vt:lpstr>
      <vt:lpstr>Positive Externalities</vt:lpstr>
      <vt:lpstr>PowerPoint Presentation</vt:lpstr>
      <vt:lpstr>2000 Exam</vt:lpstr>
      <vt:lpstr>1995 Exam</vt:lpstr>
      <vt:lpstr>PowerPoint Presentation</vt:lpstr>
      <vt:lpstr>PowerPoint Presentation</vt:lpstr>
      <vt:lpstr>The Common Pool Problem</vt:lpstr>
      <vt:lpstr>PowerPoint Presentation</vt:lpstr>
      <vt:lpstr>Externalities in Movies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Failure #2: Externalities</dc:title>
  <dc:creator>Timothy Rose</dc:creator>
  <cp:lastModifiedBy>Timothy Rose</cp:lastModifiedBy>
  <cp:revision>3</cp:revision>
  <dcterms:created xsi:type="dcterms:W3CDTF">2019-08-26T11:39:01Z</dcterms:created>
  <dcterms:modified xsi:type="dcterms:W3CDTF">2019-08-26T12:03:00Z</dcterms:modified>
</cp:coreProperties>
</file>