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23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9" r:id="rId16"/>
    <p:sldId id="280" r:id="rId17"/>
    <p:sldId id="281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53e5fbb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53e5fbb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3553e5fbbd_1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https://www.youtube.com/watch?v=KPpmAUk1olA</a:t>
            </a:r>
            <a:endParaRPr/>
          </a:p>
        </p:txBody>
      </p:sp>
      <p:sp>
        <p:nvSpPr>
          <p:cNvPr id="483" name="Google Shape;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d8e243d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d8e243dfc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https://www.youtube.com/watch?v=FdiQl7urd2w</a:t>
            </a:r>
            <a:endParaRPr/>
          </a:p>
        </p:txBody>
      </p:sp>
      <p:sp>
        <p:nvSpPr>
          <p:cNvPr id="535" name="Google Shape;535;g3d8e243dfc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7ce24c52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7ce24c528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https://www.heritage.org/index/</a:t>
            </a:r>
            <a:endParaRPr/>
          </a:p>
        </p:txBody>
      </p:sp>
      <p:sp>
        <p:nvSpPr>
          <p:cNvPr id="544" name="Google Shape;544;g37ce24c528_0_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7ce24c5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7ce24c528_0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g37ce24c528_0_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197385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197385d2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g35197385d2_0_1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72d1654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72d16549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https://www.youtube.com/watch?v=B43YEW2FvDs</a:t>
            </a:r>
            <a:endParaRPr/>
          </a:p>
        </p:txBody>
      </p:sp>
      <p:sp>
        <p:nvSpPr>
          <p:cNvPr id="340" name="Google Shape;340;g372d16549b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cf770f0f4_2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https://www.youtube.com/watch?v=yC0sBAKZsiA</a:t>
            </a:r>
            <a:endParaRPr dirty="0"/>
          </a:p>
        </p:txBody>
      </p:sp>
      <p:sp>
        <p:nvSpPr>
          <p:cNvPr id="383" name="Google Shape;383;g3cf770f0f4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clipArt" idx="2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houghtco.com/chinas-special-economic-zones-sez-687417" TargetMode="External"/><Relationship Id="rId4" Type="http://schemas.openxmlformats.org/officeDocument/2006/relationships/hyperlink" Target="http://www.pewresearch.org/fact-tank/2014/10/10/chinas-government-may-be-communist-but-its-people-embrace-capitalis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iQl7urd2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B43YEW2FvD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yC0sBAKZsiA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8" descr="Papyrus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Scarcity Means There Is Not Enough For  Everyone...</a:t>
            </a:r>
            <a:endParaRPr/>
          </a:p>
        </p:txBody>
      </p:sp>
      <p:pic>
        <p:nvPicPr>
          <p:cNvPr id="297" name="Google Shape;297;p48" descr="Scarc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295400"/>
            <a:ext cx="5715000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8" descr="Papyrus"/>
          <p:cNvSpPr txBox="1"/>
          <p:nvPr/>
        </p:nvSpPr>
        <p:spPr>
          <a:xfrm>
            <a:off x="0" y="5791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..So society must decide how resources will be </a:t>
            </a: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allocated </a:t>
            </a: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(distributed).</a:t>
            </a:r>
            <a:endParaRPr/>
          </a:p>
        </p:txBody>
      </p:sp>
      <p:sp>
        <p:nvSpPr>
          <p:cNvPr id="299" name="Google Shape;299;p48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0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Characteristics of Market Economy</a:t>
            </a:r>
            <a:endParaRPr dirty="0"/>
          </a:p>
        </p:txBody>
      </p:sp>
      <p:sp>
        <p:nvSpPr>
          <p:cNvPr id="404" name="Google Shape;404;p60"/>
          <p:cNvSpPr txBox="1"/>
          <p:nvPr/>
        </p:nvSpPr>
        <p:spPr>
          <a:xfrm>
            <a:off x="188912" y="1066800"/>
            <a:ext cx="8955087" cy="5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government involvement in the economy. </a:t>
            </a: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(Laissez Faire = Let it be)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Individuals OWN resources and answer the three economic questions.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opportunity to make PROFIT gives people INCENTIVE to produce quality items efficiently.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variety of goods available to consumers.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AutoNum type="arabicPeriod"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and Self-Interest work together to regulate the economy (keep prices down and quality up).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Times New Roman"/>
              <a:buNone/>
            </a:pPr>
            <a:endParaRPr/>
          </a:p>
        </p:txBody>
      </p:sp>
      <p:sp>
        <p:nvSpPr>
          <p:cNvPr id="405" name="Google Shape;405;p60"/>
          <p:cNvSpPr txBox="1"/>
          <p:nvPr/>
        </p:nvSpPr>
        <p:spPr>
          <a:xfrm>
            <a:off x="7239000" y="63881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Google Shape;412;p61"/>
          <p:cNvSpPr txBox="1"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Market Economy</a:t>
            </a:r>
            <a:endParaRPr dirty="0"/>
          </a:p>
        </p:txBody>
      </p:sp>
      <p:sp>
        <p:nvSpPr>
          <p:cNvPr id="413" name="Google Shape;413;p61"/>
          <p:cNvSpPr txBox="1"/>
          <p:nvPr/>
        </p:nvSpPr>
        <p:spPr>
          <a:xfrm>
            <a:off x="381000" y="838200"/>
            <a:ext cx="8577262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how the free market regulates itself: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consumers want smartphones and only one company is making them…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businesses have the INCENTIVE to start making smartphones to earn PROFIT.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leads to more COMPETITION….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means lower prices, better quality, and more product variety.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produce the goods and services that society wants because “resources follow profits”.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 Result: Most efficient production of the goods that consumers want, produced at the lowest prices and the highest quality.</a:t>
            </a:r>
            <a:endParaRPr/>
          </a:p>
        </p:txBody>
      </p:sp>
      <p:sp>
        <p:nvSpPr>
          <p:cNvPr id="414" name="Google Shape;414;p61"/>
          <p:cNvSpPr txBox="1"/>
          <p:nvPr/>
        </p:nvSpPr>
        <p:spPr>
          <a:xfrm>
            <a:off x="7267575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62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Command Economy</a:t>
            </a:r>
            <a:endParaRPr dirty="0"/>
          </a:p>
        </p:txBody>
      </p:sp>
      <p:sp>
        <p:nvSpPr>
          <p:cNvPr id="422" name="Google Shape;422;p62"/>
          <p:cNvSpPr txBox="1"/>
          <p:nvPr/>
        </p:nvSpPr>
        <p:spPr>
          <a:xfrm>
            <a:off x="457200" y="914400"/>
            <a:ext cx="8348662" cy="5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why communism failed: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consumers want smartphones and only one company is making them…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businesses CANNOT start making computers.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NO COMPETITION….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means higher prices, lower quality, and less product variety. </a:t>
            </a:r>
            <a:endParaRPr/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Times New Roman"/>
              <a:buChar char="•"/>
            </a:pPr>
            <a:r>
              <a:rPr lang="en-US" sz="30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phones will not be made until the government decides to create a new factory.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End Result: There is a shortage of goods that consumers want, produced at the highest prices and the lowest quality.</a:t>
            </a:r>
            <a:endParaRPr/>
          </a:p>
        </p:txBody>
      </p:sp>
      <p:sp>
        <p:nvSpPr>
          <p:cNvPr id="423" name="Google Shape;423;p62"/>
          <p:cNvSpPr txBox="1"/>
          <p:nvPr/>
        </p:nvSpPr>
        <p:spPr>
          <a:xfrm>
            <a:off x="723265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63"/>
          <p:cNvPicPr preferRelativeResize="0"/>
          <p:nvPr/>
        </p:nvPicPr>
        <p:blipFill rotWithShape="1">
          <a:blip r:embed="rId3">
            <a:alphaModFix/>
          </a:blip>
          <a:srcRect l="2152" t="2629"/>
          <a:stretch/>
        </p:blipFill>
        <p:spPr>
          <a:xfrm>
            <a:off x="0" y="0"/>
            <a:ext cx="979349" cy="99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3"/>
          <p:cNvSpPr txBox="1">
            <a:spLocks noGrp="1"/>
          </p:cNvSpPr>
          <p:nvPr>
            <p:ph type="subTitle" idx="1"/>
          </p:nvPr>
        </p:nvSpPr>
        <p:spPr>
          <a:xfrm>
            <a:off x="228750" y="1297050"/>
            <a:ext cx="8793000" cy="44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b="1" dirty="0"/>
              <a:t>Read the articles linked below.</a:t>
            </a:r>
            <a:endParaRPr b="1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hlinkClick r:id="rId4"/>
              </a:rPr>
              <a:t>http://www.pewresearch.org/fact-tank/2014/10/10/chinas-government-may-be-communist-but-its-people-embrace-capitalism/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hlinkClick r:id="rId5"/>
              </a:rPr>
              <a:t>https://www.thoughtco.com/chinas-special-economic-zones-sez-687417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</a:rPr>
              <a:t>Underline how China displays characteristics of command economy and highlight characteristics of a market economy?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C00000"/>
                </a:solidFill>
              </a:rPr>
              <a:t>What are some of the pros and cons of China’s economic system? </a:t>
            </a:r>
            <a:endParaRPr sz="3600" b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30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32" name="Google Shape;432;p63"/>
          <p:cNvSpPr txBox="1">
            <a:spLocks noGrp="1"/>
          </p:cNvSpPr>
          <p:nvPr>
            <p:ph type="ctrTitle"/>
          </p:nvPr>
        </p:nvSpPr>
        <p:spPr>
          <a:xfrm>
            <a:off x="228750" y="74325"/>
            <a:ext cx="91440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Is China Communist or Capitalist?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/>
          <p:nvPr/>
        </p:nvSpPr>
        <p:spPr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endParaRPr sz="4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65"/>
          <p:cNvSpPr txBox="1"/>
          <p:nvPr/>
        </p:nvSpPr>
        <p:spPr>
          <a:xfrm>
            <a:off x="304800" y="152400"/>
            <a:ext cx="8610600" cy="634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Invisible Hand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concept that society’s goals will be met as individuals seek their own self-interest.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>
              <a:solidFill>
                <a:srgbClr val="99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Society wants fuel efficient cars…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Profit seeking producers will make more.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between firms results in low prices, high quality, and greater efficiency. 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Char char="•"/>
            </a:pP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doesn’t need to get involved since the needs of society are automatically met.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Competition and self-interest act as an invisible hand that regulates the free market.</a:t>
            </a:r>
            <a:endParaRPr/>
          </a:p>
        </p:txBody>
      </p:sp>
      <p:sp>
        <p:nvSpPr>
          <p:cNvPr id="449" name="Google Shape;449;p65"/>
          <p:cNvSpPr txBox="1"/>
          <p:nvPr/>
        </p:nvSpPr>
        <p:spPr>
          <a:xfrm>
            <a:off x="7227887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9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69"/>
          <p:cNvSpPr txBox="1"/>
          <p:nvPr/>
        </p:nvSpPr>
        <p:spPr>
          <a:xfrm>
            <a:off x="304800" y="2514600"/>
            <a:ext cx="857567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Economies</a:t>
            </a:r>
            <a:endParaRPr/>
          </a:p>
        </p:txBody>
      </p:sp>
      <p:sp>
        <p:nvSpPr>
          <p:cNvPr id="487" name="Google Shape;487;p6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489" name="Google Shape;489;p69"/>
          <p:cNvSpPr txBox="1"/>
          <p:nvPr/>
        </p:nvSpPr>
        <p:spPr>
          <a:xfrm>
            <a:off x="134937" y="3530600"/>
            <a:ext cx="8763000" cy="163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system with free markets but also some government intervention. </a:t>
            </a:r>
            <a:endParaRPr/>
          </a:p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Almost all countries, including the US, have mixed economies.</a:t>
            </a:r>
            <a:endParaRPr/>
          </a:p>
        </p:txBody>
      </p:sp>
      <p:pic>
        <p:nvPicPr>
          <p:cNvPr id="490" name="Google Shape;490;p69" descr="http://www.youtube.com/yt/brand/media/image/YouTube-icon-full_color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97837" y="6126162"/>
            <a:ext cx="817500" cy="5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/>
          <p:nvPr/>
        </p:nvSpPr>
        <p:spPr>
          <a:xfrm>
            <a:off x="304800" y="0"/>
            <a:ext cx="861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Productivity Creates Wealth</a:t>
            </a:r>
            <a:endParaRPr/>
          </a:p>
        </p:txBody>
      </p:sp>
      <p:sp>
        <p:nvSpPr>
          <p:cNvPr id="496" name="Google Shape;496;p70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  <p:sp>
        <p:nvSpPr>
          <p:cNvPr id="497" name="Google Shape;497;p70"/>
          <p:cNvSpPr txBox="1"/>
          <p:nvPr/>
        </p:nvSpPr>
        <p:spPr>
          <a:xfrm>
            <a:off x="495300" y="2209800"/>
            <a:ext cx="373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3rd World Countries</a:t>
            </a:r>
            <a:endParaRPr/>
          </a:p>
        </p:txBody>
      </p:sp>
      <p:sp>
        <p:nvSpPr>
          <p:cNvPr id="498" name="Google Shape;498;p70"/>
          <p:cNvSpPr txBox="1"/>
          <p:nvPr/>
        </p:nvSpPr>
        <p:spPr>
          <a:xfrm>
            <a:off x="4762500" y="2209800"/>
            <a:ext cx="4038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Developed Countries</a:t>
            </a:r>
            <a:endParaRPr/>
          </a:p>
        </p:txBody>
      </p:sp>
      <p:pic>
        <p:nvPicPr>
          <p:cNvPr id="499" name="Google Shape;499;p70" descr="nepal-ox-pl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" y="2819400"/>
            <a:ext cx="4267200" cy="32004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00" name="Google Shape;500;p70" descr="One Pass Plow - Cotton Rows"/>
          <p:cNvPicPr preferRelativeResize="0"/>
          <p:nvPr/>
        </p:nvPicPr>
        <p:blipFill rotWithShape="1">
          <a:blip r:embed="rId4">
            <a:alphaModFix/>
          </a:blip>
          <a:srcRect l="9008" r="9277" b="11110"/>
          <a:stretch/>
        </p:blipFill>
        <p:spPr>
          <a:xfrm>
            <a:off x="4686300" y="2819400"/>
            <a:ext cx="4267200" cy="3200400"/>
          </a:xfrm>
          <a:prstGeom prst="rect">
            <a:avLst/>
          </a:prstGeom>
          <a:noFill/>
          <a:ln w="571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02" name="Google Shape;502;p70"/>
          <p:cNvSpPr txBox="1"/>
          <p:nvPr/>
        </p:nvSpPr>
        <p:spPr>
          <a:xfrm>
            <a:off x="-83500" y="639750"/>
            <a:ext cx="9379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Countries with free markets, property rights, and The Rule of Law, have historically seen greater economic growth because they are more productive.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1"/>
          <p:cNvSpPr txBox="1"/>
          <p:nvPr/>
        </p:nvSpPr>
        <p:spPr>
          <a:xfrm>
            <a:off x="152400" y="5480050"/>
            <a:ext cx="88392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difference between North and South Korea at night</a:t>
            </a:r>
            <a:r>
              <a:rPr lang="en-US" sz="2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North Korea's GDP is $13 Billion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Korea's GDP is $1.6 Trillion </a:t>
            </a:r>
            <a:endParaRPr/>
          </a:p>
        </p:txBody>
      </p:sp>
      <p:pic>
        <p:nvPicPr>
          <p:cNvPr id="509" name="Google Shape;509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400" y="613526"/>
            <a:ext cx="7299799" cy="4866524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7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"/>
          <p:cNvSpPr txBox="1">
            <a:spLocks noGrp="1"/>
          </p:cNvSpPr>
          <p:nvPr>
            <p:ph type="sldNum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538" name="Google Shape;538;p74" descr="http://www.youtube.com/yt/brand/media/image/YouTube-icon-full_colo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" y="6135687"/>
            <a:ext cx="820737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450" y="1212650"/>
            <a:ext cx="8275099" cy="465474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4"/>
          <p:cNvSpPr txBox="1"/>
          <p:nvPr/>
        </p:nvSpPr>
        <p:spPr>
          <a:xfrm>
            <a:off x="250300" y="228050"/>
            <a:ext cx="8526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Incentives Matter</a:t>
            </a:r>
            <a:endParaRPr sz="4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5"/>
          <p:cNvSpPr txBox="1"/>
          <p:nvPr/>
        </p:nvSpPr>
        <p:spPr>
          <a:xfrm>
            <a:off x="250300" y="228050"/>
            <a:ext cx="8526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Economic Freedom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350" y="996200"/>
            <a:ext cx="7315198" cy="512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/>
        </p:nvSpPr>
        <p:spPr>
          <a:xfrm>
            <a:off x="266700" y="2743200"/>
            <a:ext cx="8610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0" y="0"/>
            <a:ext cx="891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society must answer three questions:</a:t>
            </a:r>
            <a:endParaRPr/>
          </a:p>
        </p:txBody>
      </p:sp>
      <p:sp>
        <p:nvSpPr>
          <p:cNvPr id="307" name="Google Shape;307;p49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Three Economic Questions</a:t>
            </a:r>
            <a:endParaRPr/>
          </a:p>
        </p:txBody>
      </p:sp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610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600" marR="0" lvl="1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goods and services should be produced? </a:t>
            </a:r>
            <a:endParaRPr/>
          </a:p>
          <a:p>
            <a:pPr marL="990600" marR="0" lvl="1" indent="-533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should these goods and services be produced? </a:t>
            </a:r>
            <a:endParaRPr/>
          </a:p>
          <a:p>
            <a:pPr marL="990600" marR="0" lvl="1" indent="-5334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consumes these goods and services?</a:t>
            </a:r>
            <a:r>
              <a:rPr lang="en-US" sz="3200" b="1" i="0" u="none" strike="noStrike" cap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09" name="Google Shape;309;p49"/>
          <p:cNvSpPr txBox="1"/>
          <p:nvPr/>
        </p:nvSpPr>
        <p:spPr>
          <a:xfrm>
            <a:off x="228600" y="39624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way these questions are answered determines the economic system.</a:t>
            </a:r>
            <a:endParaRPr/>
          </a:p>
        </p:txBody>
      </p:sp>
      <p:sp>
        <p:nvSpPr>
          <p:cNvPr id="310" name="Google Shape;310;p49"/>
          <p:cNvSpPr txBox="1"/>
          <p:nvPr/>
        </p:nvSpPr>
        <p:spPr>
          <a:xfrm>
            <a:off x="53975" y="5029200"/>
            <a:ext cx="9090025" cy="166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</a:t>
            </a:r>
            <a:r>
              <a:rPr lang="en-US" sz="3400" b="1" i="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system</a:t>
            </a:r>
            <a:r>
              <a:rPr lang="en-US" sz="34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method used by a society to produce and distribute goods and services.</a:t>
            </a:r>
            <a:endParaRPr/>
          </a:p>
        </p:txBody>
      </p:sp>
      <p:sp>
        <p:nvSpPr>
          <p:cNvPr id="311" name="Google Shape;311;p4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1600"/>
            <a:ext cx="8839202" cy="4620374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6"/>
          <p:cNvSpPr txBox="1"/>
          <p:nvPr/>
        </p:nvSpPr>
        <p:spPr>
          <a:xfrm>
            <a:off x="250300" y="228050"/>
            <a:ext cx="8526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Times New Roman"/>
                <a:ea typeface="Times New Roman"/>
                <a:cs typeface="Times New Roman"/>
                <a:sym typeface="Times New Roman"/>
              </a:rPr>
              <a:t>Where does the U.S. fall?</a:t>
            </a:r>
            <a:endParaRPr sz="4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762" y="81900"/>
            <a:ext cx="6024475" cy="653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361" y="2787125"/>
            <a:ext cx="2553589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>
            <a:spLocks noGrp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Systems</a:t>
            </a:r>
            <a:endParaRPr/>
          </a:p>
        </p:txBody>
      </p:sp>
      <p:sp>
        <p:nvSpPr>
          <p:cNvPr id="334" name="Google Shape;334;p52"/>
          <p:cNvSpPr txBox="1">
            <a:spLocks noGrp="1"/>
          </p:cNvSpPr>
          <p:nvPr>
            <p:ph type="subTitle" idx="1"/>
          </p:nvPr>
        </p:nvSpPr>
        <p:spPr>
          <a:xfrm>
            <a:off x="19812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 Economy</a:t>
            </a:r>
            <a:endParaRPr dirty="0"/>
          </a:p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Economy</a:t>
            </a:r>
            <a:endParaRPr dirty="0"/>
          </a:p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000"/>
              <a:buFont typeface="Times New Roman"/>
              <a:buAutoNum type="arabicPeriod"/>
            </a:pPr>
            <a:r>
              <a:rPr lang="en-US" sz="40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Mixed Economy</a:t>
            </a:r>
            <a:endParaRPr dirty="0"/>
          </a:p>
        </p:txBody>
      </p:sp>
      <p:sp>
        <p:nvSpPr>
          <p:cNvPr id="335" name="Google Shape;335;p52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100" y="1081150"/>
            <a:ext cx="8327802" cy="4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79350" cy="9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3" descr="http://www.youtube.com/yt/brand/media/image/YouTube-icon-full_color.png">
            <a:hlinkClick r:id="rId5"/>
          </p:cNvPr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61862" y="6102762"/>
            <a:ext cx="817500" cy="5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54"/>
          <p:cNvSpPr txBox="1"/>
          <p:nvPr/>
        </p:nvSpPr>
        <p:spPr>
          <a:xfrm>
            <a:off x="304800" y="2209800"/>
            <a:ext cx="8575675" cy="402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 Economies</a:t>
            </a:r>
            <a:endParaRPr dirty="0"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800"/>
              <a:buFont typeface="Times New Roman"/>
              <a:buNone/>
            </a:pPr>
            <a:r>
              <a:rPr lang="en-US" sz="48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(aka Communism)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dirty="0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54"/>
          <p:cNvSpPr txBox="1"/>
          <p:nvPr/>
        </p:nvSpPr>
        <p:spPr>
          <a:xfrm>
            <a:off x="7239000" y="64452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5"/>
          <p:cNvSpPr txBox="1"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 Economies</a:t>
            </a:r>
            <a:endParaRPr dirty="0"/>
          </a:p>
        </p:txBody>
      </p:sp>
      <p:sp>
        <p:nvSpPr>
          <p:cNvPr id="358" name="Google Shape;358;p55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163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 command economy (communism) the government… </a:t>
            </a:r>
            <a:endParaRPr dirty="0"/>
          </a:p>
          <a:p>
            <a:pPr marL="914400" marR="0" lvl="1" indent="-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owns all the resources</a:t>
            </a:r>
            <a:endParaRPr dirty="0"/>
          </a:p>
          <a:p>
            <a:pPr marL="914400" marR="0" lvl="1" indent="-457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answers the three economic questions</a:t>
            </a:r>
            <a:endParaRPr dirty="0"/>
          </a:p>
          <a:p>
            <a:pPr marL="533400" marR="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Examples:</a:t>
            </a:r>
            <a:endParaRPr dirty="0"/>
          </a:p>
          <a:p>
            <a:pPr marL="533400" marR="0" lvl="0" indent="-5334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Cuba, North Korea, former Soviet Union, and China?</a:t>
            </a:r>
            <a:endParaRPr dirty="0"/>
          </a:p>
        </p:txBody>
      </p:sp>
      <p:sp>
        <p:nvSpPr>
          <p:cNvPr id="359" name="Google Shape;359;p55"/>
          <p:cNvSpPr txBox="1"/>
          <p:nvPr/>
        </p:nvSpPr>
        <p:spPr>
          <a:xfrm>
            <a:off x="-34925" y="3763962"/>
            <a:ext cx="9144000" cy="11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600"/>
              <a:buFont typeface="Times New Roman"/>
              <a:buNone/>
            </a:pPr>
            <a:r>
              <a:rPr lang="en-US" sz="30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</a:t>
            </a:r>
            <a:r>
              <a:rPr lang="en-US" sz="3000" b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command</a:t>
            </a:r>
            <a:r>
              <a:rPr lang="en-US" sz="30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economies face problems of poor-quality goods, shortages, and unhappy citizens?</a:t>
            </a:r>
            <a:r>
              <a:rPr lang="en-US" sz="3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/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l</a:t>
            </a: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ittle incentive to work harder and central planners have a hard time predicting preferences.</a:t>
            </a:r>
            <a:endParaRPr dirty="0"/>
          </a:p>
        </p:txBody>
      </p:sp>
      <p:sp>
        <p:nvSpPr>
          <p:cNvPr id="360" name="Google Shape;360;p55"/>
          <p:cNvSpPr txBox="1"/>
          <p:nvPr/>
        </p:nvSpPr>
        <p:spPr>
          <a:xfrm>
            <a:off x="7267575" y="64055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and Disadvantages</a:t>
            </a:r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44735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unemployment</a:t>
            </a:r>
            <a:r>
              <a:rPr lang="en-US" sz="3000" b="1"/>
              <a:t> -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 has a job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Job Security</a:t>
            </a:r>
            <a:r>
              <a:rPr lang="en-US" sz="3000" b="1"/>
              <a:t> -  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government doesn’t go out of business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/>
              <a:t>Less income inequality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/>
              <a:t>“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</a:t>
            </a:r>
            <a:r>
              <a:rPr lang="en-US" sz="3000" b="1"/>
              <a:t>”</a:t>
            </a:r>
            <a:r>
              <a:rPr lang="en-US" sz="3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Health Care</a:t>
            </a:r>
            <a:endParaRPr sz="3000"/>
          </a:p>
        </p:txBody>
      </p:sp>
      <p:sp>
        <p:nvSpPr>
          <p:cNvPr id="368" name="Google Shape;368;p56"/>
          <p:cNvSpPr txBox="1"/>
          <p:nvPr/>
        </p:nvSpPr>
        <p:spPr>
          <a:xfrm>
            <a:off x="266700" y="1082675"/>
            <a:ext cx="4152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GOOD about Command Economies?</a:t>
            </a:r>
            <a:endParaRPr dirty="0"/>
          </a:p>
        </p:txBody>
      </p:sp>
      <p:sp>
        <p:nvSpPr>
          <p:cNvPr id="369" name="Google Shape;369;p56"/>
          <p:cNvSpPr txBox="1"/>
          <p:nvPr/>
        </p:nvSpPr>
        <p:spPr>
          <a:xfrm>
            <a:off x="4576762" y="1120775"/>
            <a:ext cx="433863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BAD about Command Economies?</a:t>
            </a:r>
            <a:endParaRPr dirty="0"/>
          </a:p>
        </p:txBody>
      </p:sp>
      <p:sp>
        <p:nvSpPr>
          <p:cNvPr id="370" name="Google Shape;370;p56"/>
          <p:cNvSpPr txBox="1"/>
          <p:nvPr/>
        </p:nvSpPr>
        <p:spPr>
          <a:xfrm>
            <a:off x="4479925" y="2000250"/>
            <a:ext cx="4664075" cy="161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incentive to work harder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incentive to innovate or come up with good ideas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Competition keeps quality of goods poor.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Corrupt leaders</a:t>
            </a:r>
            <a:endParaRPr sz="3000"/>
          </a:p>
          <a:p>
            <a:pPr marL="3810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AutoNum type="arabicPeriod"/>
            </a:pPr>
            <a:r>
              <a:rPr lang="en-US" sz="3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individual freedoms</a:t>
            </a:r>
            <a:endParaRPr sz="3000"/>
          </a:p>
        </p:txBody>
      </p:sp>
      <p:sp>
        <p:nvSpPr>
          <p:cNvPr id="371" name="Google Shape;371;p56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8"/>
          <p:cNvPicPr preferRelativeResize="0"/>
          <p:nvPr/>
        </p:nvPicPr>
        <p:blipFill rotWithShape="1">
          <a:blip r:embed="rId3">
            <a:alphaModFix/>
          </a:blip>
          <a:srcRect l="2152" t="2629"/>
          <a:stretch/>
        </p:blipFill>
        <p:spPr>
          <a:xfrm>
            <a:off x="0" y="0"/>
            <a:ext cx="979349" cy="99620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7" name="Google Shape;387;p58"/>
          <p:cNvPicPr preferRelativeResize="0"/>
          <p:nvPr/>
        </p:nvPicPr>
        <p:blipFill rotWithShape="1">
          <a:blip r:embed="rId4">
            <a:alphaModFix/>
          </a:blip>
          <a:srcRect l="4245" r="4245"/>
          <a:stretch/>
        </p:blipFill>
        <p:spPr>
          <a:xfrm>
            <a:off x="371700" y="836000"/>
            <a:ext cx="8400602" cy="472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8" descr="http://www.youtube.com/yt/brand/media/image/YouTube-icon-full_color.png">
            <a:hlinkClick r:id="rId5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793037" y="6126162"/>
            <a:ext cx="817500" cy="5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8"/>
          <p:cNvSpPr txBox="1"/>
          <p:nvPr/>
        </p:nvSpPr>
        <p:spPr>
          <a:xfrm>
            <a:off x="7239000" y="6477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9"/>
          <p:cNvSpPr txBox="1"/>
          <p:nvPr/>
        </p:nvSpPr>
        <p:spPr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59"/>
          <p:cNvSpPr txBox="1"/>
          <p:nvPr/>
        </p:nvSpPr>
        <p:spPr>
          <a:xfrm>
            <a:off x="228600" y="2819400"/>
            <a:ext cx="8504237" cy="158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Economy</a:t>
            </a:r>
            <a:endParaRPr dirty="0"/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(aka Capitalism)</a:t>
            </a:r>
            <a:endParaRPr dirty="0"/>
          </a:p>
        </p:txBody>
      </p:sp>
      <p:sp>
        <p:nvSpPr>
          <p:cNvPr id="397" name="Google Shape;397;p59"/>
          <p:cNvSpPr txBox="1"/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818</Words>
  <Application>Microsoft Office PowerPoint</Application>
  <PresentationFormat>On-screen Show (4:3)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Default Design</vt:lpstr>
      <vt:lpstr>Scarcity Means There Is Not Enough For  Everyone...</vt:lpstr>
      <vt:lpstr>The Three Economic Questions</vt:lpstr>
      <vt:lpstr>Economic Systems</vt:lpstr>
      <vt:lpstr>PowerPoint Presentation</vt:lpstr>
      <vt:lpstr>PowerPoint Presentation</vt:lpstr>
      <vt:lpstr>Command Economies</vt:lpstr>
      <vt:lpstr>Advantages and Disadvantages</vt:lpstr>
      <vt:lpstr>PowerPoint Presentation</vt:lpstr>
      <vt:lpstr>PowerPoint Presentation</vt:lpstr>
      <vt:lpstr>Characteristics of Market Economy</vt:lpstr>
      <vt:lpstr>Example of Market Economy</vt:lpstr>
      <vt:lpstr>Example of Command Economy</vt:lpstr>
      <vt:lpstr>Is China Communist or Capitalist?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Basic Economic Concepts</dc:title>
  <dc:creator>Timothy Rose</dc:creator>
  <cp:lastModifiedBy>Timothy Rose</cp:lastModifiedBy>
  <cp:revision>8</cp:revision>
  <dcterms:modified xsi:type="dcterms:W3CDTF">2019-08-22T11:48:56Z</dcterms:modified>
</cp:coreProperties>
</file>